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4"/>
  </p:notesMasterIdLst>
  <p:handoutMasterIdLst>
    <p:handoutMasterId r:id="rId105"/>
  </p:handoutMasterIdLst>
  <p:sldIdLst>
    <p:sldId id="1047" r:id="rId2"/>
    <p:sldId id="933" r:id="rId3"/>
    <p:sldId id="934" r:id="rId4"/>
    <p:sldId id="990" r:id="rId5"/>
    <p:sldId id="989" r:id="rId6"/>
    <p:sldId id="935" r:id="rId7"/>
    <p:sldId id="936" r:id="rId8"/>
    <p:sldId id="996" r:id="rId9"/>
    <p:sldId id="988" r:id="rId10"/>
    <p:sldId id="991" r:id="rId11"/>
    <p:sldId id="995" r:id="rId12"/>
    <p:sldId id="998" r:id="rId13"/>
    <p:sldId id="997" r:id="rId14"/>
    <p:sldId id="999" r:id="rId15"/>
    <p:sldId id="956" r:id="rId16"/>
    <p:sldId id="957" r:id="rId17"/>
    <p:sldId id="967" r:id="rId18"/>
    <p:sldId id="959" r:id="rId19"/>
    <p:sldId id="960" r:id="rId20"/>
    <p:sldId id="961" r:id="rId21"/>
    <p:sldId id="965" r:id="rId22"/>
    <p:sldId id="966" r:id="rId23"/>
    <p:sldId id="970" r:id="rId24"/>
    <p:sldId id="972" r:id="rId25"/>
    <p:sldId id="971" r:id="rId26"/>
    <p:sldId id="973" r:id="rId27"/>
    <p:sldId id="974" r:id="rId28"/>
    <p:sldId id="975" r:id="rId29"/>
    <p:sldId id="976" r:id="rId30"/>
    <p:sldId id="977" r:id="rId31"/>
    <p:sldId id="978" r:id="rId32"/>
    <p:sldId id="979" r:id="rId33"/>
    <p:sldId id="980" r:id="rId34"/>
    <p:sldId id="981" r:id="rId35"/>
    <p:sldId id="982" r:id="rId36"/>
    <p:sldId id="983" r:id="rId37"/>
    <p:sldId id="1000" r:id="rId38"/>
    <p:sldId id="1044" r:id="rId39"/>
    <p:sldId id="873" r:id="rId40"/>
    <p:sldId id="1004" r:id="rId41"/>
    <p:sldId id="1003" r:id="rId42"/>
    <p:sldId id="878" r:id="rId43"/>
    <p:sldId id="875" r:id="rId44"/>
    <p:sldId id="876" r:id="rId45"/>
    <p:sldId id="877" r:id="rId46"/>
    <p:sldId id="1007" r:id="rId47"/>
    <p:sldId id="879" r:id="rId48"/>
    <p:sldId id="1005" r:id="rId49"/>
    <p:sldId id="1045" r:id="rId50"/>
    <p:sldId id="880" r:id="rId51"/>
    <p:sldId id="1006" r:id="rId52"/>
    <p:sldId id="881" r:id="rId53"/>
    <p:sldId id="882" r:id="rId54"/>
    <p:sldId id="1008" r:id="rId55"/>
    <p:sldId id="884" r:id="rId56"/>
    <p:sldId id="1009" r:id="rId57"/>
    <p:sldId id="883" r:id="rId58"/>
    <p:sldId id="1046" r:id="rId59"/>
    <p:sldId id="1010" r:id="rId60"/>
    <p:sldId id="885" r:id="rId61"/>
    <p:sldId id="886" r:id="rId62"/>
    <p:sldId id="889" r:id="rId63"/>
    <p:sldId id="890" r:id="rId64"/>
    <p:sldId id="1015" r:id="rId65"/>
    <p:sldId id="1017" r:id="rId66"/>
    <p:sldId id="1019" r:id="rId67"/>
    <p:sldId id="1018" r:id="rId68"/>
    <p:sldId id="1020" r:id="rId69"/>
    <p:sldId id="1011" r:id="rId70"/>
    <p:sldId id="1014" r:id="rId71"/>
    <p:sldId id="1032" r:id="rId72"/>
    <p:sldId id="891" r:id="rId73"/>
    <p:sldId id="1031" r:id="rId74"/>
    <p:sldId id="892" r:id="rId75"/>
    <p:sldId id="893" r:id="rId76"/>
    <p:sldId id="894" r:id="rId77"/>
    <p:sldId id="895" r:id="rId78"/>
    <p:sldId id="950" r:id="rId79"/>
    <p:sldId id="896" r:id="rId80"/>
    <p:sldId id="951" r:id="rId81"/>
    <p:sldId id="1030" r:id="rId82"/>
    <p:sldId id="953" r:id="rId83"/>
    <p:sldId id="955" r:id="rId84"/>
    <p:sldId id="701" r:id="rId85"/>
    <p:sldId id="781" r:id="rId86"/>
    <p:sldId id="1021" r:id="rId87"/>
    <p:sldId id="1027" r:id="rId88"/>
    <p:sldId id="1028" r:id="rId89"/>
    <p:sldId id="904" r:id="rId90"/>
    <p:sldId id="1041" r:id="rId91"/>
    <p:sldId id="1042" r:id="rId92"/>
    <p:sldId id="1043" r:id="rId93"/>
    <p:sldId id="905" r:id="rId94"/>
    <p:sldId id="1040" r:id="rId95"/>
    <p:sldId id="1033" r:id="rId96"/>
    <p:sldId id="1034" r:id="rId97"/>
    <p:sldId id="906" r:id="rId98"/>
    <p:sldId id="907" r:id="rId99"/>
    <p:sldId id="908" r:id="rId100"/>
    <p:sldId id="909" r:id="rId101"/>
    <p:sldId id="986" r:id="rId102"/>
    <p:sldId id="987" r:id="rId103"/>
  </p:sldIdLst>
  <p:sldSz cx="9144000" cy="6858000" type="screen4x3"/>
  <p:notesSz cx="6745288" cy="9882188"/>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KY"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29" autoAdjust="0"/>
    <p:restoredTop sz="93376" autoAdjust="0"/>
  </p:normalViewPr>
  <p:slideViewPr>
    <p:cSldViewPr>
      <p:cViewPr>
        <p:scale>
          <a:sx n="100" d="100"/>
          <a:sy n="100" d="100"/>
        </p:scale>
        <p:origin x="-126" y="714"/>
      </p:cViewPr>
      <p:guideLst>
        <p:guide orient="horz" pos="663"/>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95" d="100"/>
        <a:sy n="95" d="100"/>
      </p:scale>
      <p:origin x="0" y="0"/>
    </p:cViewPr>
  </p:sorterViewPr>
  <p:notesViewPr>
    <p:cSldViewPr>
      <p:cViewPr varScale="1">
        <p:scale>
          <a:sx n="83" d="100"/>
          <a:sy n="83" d="100"/>
        </p:scale>
        <p:origin x="-1877" y="-67"/>
      </p:cViewPr>
      <p:guideLst>
        <p:guide orient="horz" pos="3112"/>
        <p:guide pos="212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24175" cy="493713"/>
          </a:xfrm>
          <a:prstGeom prst="rect">
            <a:avLst/>
          </a:prstGeom>
        </p:spPr>
        <p:txBody>
          <a:bodyPr vert="horz" lIns="90882" tIns="45441" rIns="90882" bIns="45441"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sz="quarter" idx="1"/>
          </p:nvPr>
        </p:nvSpPr>
        <p:spPr>
          <a:xfrm>
            <a:off x="3821113" y="0"/>
            <a:ext cx="2922587" cy="493713"/>
          </a:xfrm>
          <a:prstGeom prst="rect">
            <a:avLst/>
          </a:prstGeom>
        </p:spPr>
        <p:txBody>
          <a:bodyPr vert="horz" lIns="90882" tIns="45441" rIns="90882" bIns="45441" rtlCol="0"/>
          <a:lstStyle>
            <a:lvl1pPr algn="r" fontAlgn="auto">
              <a:spcBef>
                <a:spcPts val="0"/>
              </a:spcBef>
              <a:spcAft>
                <a:spcPts val="0"/>
              </a:spcAft>
              <a:defRPr sz="1200">
                <a:latin typeface="+mn-lt"/>
                <a:cs typeface="+mn-cs"/>
              </a:defRPr>
            </a:lvl1pPr>
          </a:lstStyle>
          <a:p>
            <a:pPr>
              <a:defRPr/>
            </a:pPr>
            <a:fld id="{652702A1-6460-4F37-A04F-BF70ED47D41B}" type="datetimeFigureOut">
              <a:rPr lang="it-IT"/>
              <a:pPr>
                <a:defRPr/>
              </a:pPr>
              <a:t>20/06/2017</a:t>
            </a:fld>
            <a:endParaRPr lang="it-IT"/>
          </a:p>
        </p:txBody>
      </p:sp>
      <p:sp>
        <p:nvSpPr>
          <p:cNvPr id="4" name="Segnaposto piè di pagina 3"/>
          <p:cNvSpPr>
            <a:spLocks noGrp="1"/>
          </p:cNvSpPr>
          <p:nvPr>
            <p:ph type="ftr" sz="quarter" idx="2"/>
          </p:nvPr>
        </p:nvSpPr>
        <p:spPr>
          <a:xfrm>
            <a:off x="0" y="9386888"/>
            <a:ext cx="2924175" cy="493712"/>
          </a:xfrm>
          <a:prstGeom prst="rect">
            <a:avLst/>
          </a:prstGeom>
        </p:spPr>
        <p:txBody>
          <a:bodyPr vert="horz" lIns="90882" tIns="45441" rIns="90882" bIns="45441" rtlCol="0" anchor="b"/>
          <a:lstStyle>
            <a:lvl1pPr algn="l" fontAlgn="auto">
              <a:spcBef>
                <a:spcPts val="0"/>
              </a:spcBef>
              <a:spcAft>
                <a:spcPts val="0"/>
              </a:spcAft>
              <a:defRPr sz="1200">
                <a:latin typeface="+mn-lt"/>
                <a:cs typeface="+mn-cs"/>
              </a:defRPr>
            </a:lvl1pPr>
          </a:lstStyle>
          <a:p>
            <a:pPr>
              <a:defRPr/>
            </a:pPr>
            <a:endParaRPr lang="it-IT"/>
          </a:p>
        </p:txBody>
      </p:sp>
      <p:sp>
        <p:nvSpPr>
          <p:cNvPr id="5" name="Segnaposto numero diapositiva 4"/>
          <p:cNvSpPr>
            <a:spLocks noGrp="1"/>
          </p:cNvSpPr>
          <p:nvPr>
            <p:ph type="sldNum" sz="quarter" idx="3"/>
          </p:nvPr>
        </p:nvSpPr>
        <p:spPr>
          <a:xfrm>
            <a:off x="3821113" y="9386888"/>
            <a:ext cx="2922587" cy="493712"/>
          </a:xfrm>
          <a:prstGeom prst="rect">
            <a:avLst/>
          </a:prstGeom>
        </p:spPr>
        <p:txBody>
          <a:bodyPr vert="horz" lIns="90882" tIns="45441" rIns="90882" bIns="45441" rtlCol="0" anchor="b"/>
          <a:lstStyle>
            <a:lvl1pPr algn="r" fontAlgn="auto">
              <a:spcBef>
                <a:spcPts val="0"/>
              </a:spcBef>
              <a:spcAft>
                <a:spcPts val="0"/>
              </a:spcAft>
              <a:defRPr sz="1200">
                <a:latin typeface="+mn-lt"/>
                <a:cs typeface="+mn-cs"/>
              </a:defRPr>
            </a:lvl1pPr>
          </a:lstStyle>
          <a:p>
            <a:pPr>
              <a:defRPr/>
            </a:pPr>
            <a:fld id="{69EC8C9C-7830-4315-A2C4-655358A15221}" type="slidenum">
              <a:rPr lang="it-IT"/>
              <a:pPr>
                <a:defRPr/>
              </a:pPr>
              <a:t>‹N›</a:t>
            </a:fld>
            <a:endParaRPr lang="it-IT"/>
          </a:p>
        </p:txBody>
      </p:sp>
    </p:spTree>
    <p:extLst>
      <p:ext uri="{BB962C8B-B14F-4D97-AF65-F5344CB8AC3E}">
        <p14:creationId xmlns:p14="http://schemas.microsoft.com/office/powerpoint/2010/main" val="4242507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24175" cy="493713"/>
          </a:xfrm>
          <a:prstGeom prst="rect">
            <a:avLst/>
          </a:prstGeom>
        </p:spPr>
        <p:txBody>
          <a:bodyPr vert="horz" lIns="90882" tIns="45441" rIns="90882" bIns="45441"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21113" y="0"/>
            <a:ext cx="2922587" cy="493713"/>
          </a:xfrm>
          <a:prstGeom prst="rect">
            <a:avLst/>
          </a:prstGeom>
        </p:spPr>
        <p:txBody>
          <a:bodyPr vert="horz" lIns="90882" tIns="45441" rIns="90882" bIns="45441" rtlCol="0"/>
          <a:lstStyle>
            <a:lvl1pPr algn="r" fontAlgn="auto">
              <a:spcBef>
                <a:spcPts val="0"/>
              </a:spcBef>
              <a:spcAft>
                <a:spcPts val="0"/>
              </a:spcAft>
              <a:defRPr sz="1200">
                <a:latin typeface="+mn-lt"/>
                <a:cs typeface="+mn-cs"/>
              </a:defRPr>
            </a:lvl1pPr>
          </a:lstStyle>
          <a:p>
            <a:pPr>
              <a:defRPr/>
            </a:pPr>
            <a:fld id="{0A54CE20-E7BF-44C8-A492-340D17226DA6}" type="datetimeFigureOut">
              <a:rPr lang="it-IT"/>
              <a:pPr>
                <a:defRPr/>
              </a:pPr>
              <a:t>20/06/2017</a:t>
            </a:fld>
            <a:endParaRPr lang="it-IT"/>
          </a:p>
        </p:txBody>
      </p:sp>
      <p:sp>
        <p:nvSpPr>
          <p:cNvPr id="4" name="Segnaposto immagine diapositiva 3"/>
          <p:cNvSpPr>
            <a:spLocks noGrp="1" noRot="1" noChangeAspect="1"/>
          </p:cNvSpPr>
          <p:nvPr>
            <p:ph type="sldImg" idx="2"/>
          </p:nvPr>
        </p:nvSpPr>
        <p:spPr>
          <a:xfrm>
            <a:off x="901700" y="741363"/>
            <a:ext cx="4941888" cy="3706812"/>
          </a:xfrm>
          <a:prstGeom prst="rect">
            <a:avLst/>
          </a:prstGeom>
          <a:noFill/>
          <a:ln w="12700">
            <a:solidFill>
              <a:prstClr val="black"/>
            </a:solidFill>
          </a:ln>
        </p:spPr>
        <p:txBody>
          <a:bodyPr vert="horz" lIns="90882" tIns="45441" rIns="90882" bIns="45441" rtlCol="0" anchor="ctr"/>
          <a:lstStyle/>
          <a:p>
            <a:pPr lvl="0"/>
            <a:endParaRPr lang="it-IT" noProof="0"/>
          </a:p>
        </p:txBody>
      </p:sp>
      <p:sp>
        <p:nvSpPr>
          <p:cNvPr id="5" name="Segnaposto note 4"/>
          <p:cNvSpPr>
            <a:spLocks noGrp="1"/>
          </p:cNvSpPr>
          <p:nvPr>
            <p:ph type="body" sz="quarter" idx="3"/>
          </p:nvPr>
        </p:nvSpPr>
        <p:spPr>
          <a:xfrm>
            <a:off x="674688" y="4692650"/>
            <a:ext cx="5395912" cy="4448175"/>
          </a:xfrm>
          <a:prstGeom prst="rect">
            <a:avLst/>
          </a:prstGeom>
        </p:spPr>
        <p:txBody>
          <a:bodyPr vert="horz" lIns="90882" tIns="45441" rIns="90882" bIns="45441"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9386888"/>
            <a:ext cx="2924175" cy="493712"/>
          </a:xfrm>
          <a:prstGeom prst="rect">
            <a:avLst/>
          </a:prstGeom>
        </p:spPr>
        <p:txBody>
          <a:bodyPr vert="horz" lIns="90882" tIns="45441" rIns="90882" bIns="45441"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21113" y="9386888"/>
            <a:ext cx="2922587" cy="493712"/>
          </a:xfrm>
          <a:prstGeom prst="rect">
            <a:avLst/>
          </a:prstGeom>
        </p:spPr>
        <p:txBody>
          <a:bodyPr vert="horz" lIns="90882" tIns="45441" rIns="90882" bIns="45441" rtlCol="0" anchor="b"/>
          <a:lstStyle>
            <a:lvl1pPr algn="r" fontAlgn="auto">
              <a:spcBef>
                <a:spcPts val="0"/>
              </a:spcBef>
              <a:spcAft>
                <a:spcPts val="0"/>
              </a:spcAft>
              <a:defRPr sz="1200">
                <a:latin typeface="+mn-lt"/>
                <a:cs typeface="+mn-cs"/>
              </a:defRPr>
            </a:lvl1pPr>
          </a:lstStyle>
          <a:p>
            <a:pPr>
              <a:defRPr/>
            </a:pPr>
            <a:fld id="{3ED86660-F809-4122-8010-D1D3EDFAFE1F}" type="slidenum">
              <a:rPr lang="it-IT"/>
              <a:pPr>
                <a:defRPr/>
              </a:pPr>
              <a:t>‹N›</a:t>
            </a:fld>
            <a:endParaRPr lang="it-IT"/>
          </a:p>
        </p:txBody>
      </p:sp>
    </p:spTree>
    <p:extLst>
      <p:ext uri="{BB962C8B-B14F-4D97-AF65-F5344CB8AC3E}">
        <p14:creationId xmlns:p14="http://schemas.microsoft.com/office/powerpoint/2010/main" val="33409549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843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89092"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41F54F-FE0F-48BF-B27A-85067E4BF268}" type="slidenum">
              <a:rPr lang="it-IT"/>
              <a:pPr fontAlgn="base">
                <a:spcBef>
                  <a:spcPct val="0"/>
                </a:spcBef>
                <a:spcAft>
                  <a:spcPct val="0"/>
                </a:spcAft>
                <a:defRPr/>
              </a:pPr>
              <a:t>2</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686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681081-4064-4353-B328-B64B31FFC188}" type="slidenum">
              <a:rPr lang="it-IT"/>
              <a:pPr fontAlgn="base">
                <a:spcBef>
                  <a:spcPct val="0"/>
                </a:spcBef>
                <a:spcAft>
                  <a:spcPct val="0"/>
                </a:spcAft>
                <a:defRPr/>
              </a:pPr>
              <a:t>11</a:t>
            </a:fld>
            <a:endParaRPr lang="it-IT"/>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2118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89092"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CC19B9-7F34-40A0-A496-6DF1765DD274}" type="slidenum">
              <a:rPr lang="it-IT"/>
              <a:pPr fontAlgn="base">
                <a:spcBef>
                  <a:spcPct val="0"/>
                </a:spcBef>
                <a:spcAft>
                  <a:spcPct val="0"/>
                </a:spcAft>
                <a:defRPr/>
              </a:pPr>
              <a:t>101</a:t>
            </a:fld>
            <a:endParaRPr lang="it-IT"/>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2323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317449-9476-4B88-80C0-4CA66C4C1424}" type="slidenum">
              <a:rPr lang="it-IT"/>
              <a:pPr fontAlgn="base">
                <a:spcBef>
                  <a:spcPct val="0"/>
                </a:spcBef>
                <a:spcAft>
                  <a:spcPct val="0"/>
                </a:spcAft>
                <a:defRPr/>
              </a:pPr>
              <a:t>102</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891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C09895-9824-48B4-A71B-CA4575A42775}" type="slidenum">
              <a:rPr lang="it-IT"/>
              <a:pPr fontAlgn="base">
                <a:spcBef>
                  <a:spcPct val="0"/>
                </a:spcBef>
                <a:spcAft>
                  <a:spcPct val="0"/>
                </a:spcAft>
                <a:defRPr/>
              </a:pPr>
              <a:t>12</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096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B3E551-447F-480F-AA63-8140B7E28B25}" type="slidenum">
              <a:rPr lang="it-IT"/>
              <a:pPr fontAlgn="base">
                <a:spcBef>
                  <a:spcPct val="0"/>
                </a:spcBef>
                <a:spcAft>
                  <a:spcPct val="0"/>
                </a:spcAft>
                <a:defRPr/>
              </a:pPr>
              <a:t>13</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3010"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6607C1-87C6-48F1-B7B6-5BC02CC6AEF1}" type="slidenum">
              <a:rPr lang="it-IT"/>
              <a:pPr fontAlgn="base">
                <a:spcBef>
                  <a:spcPct val="0"/>
                </a:spcBef>
                <a:spcAft>
                  <a:spcPct val="0"/>
                </a:spcAft>
                <a:defRPr/>
              </a:pPr>
              <a:t>14</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5058"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89092"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46F66-5894-4B56-BE6F-CD0EF1A95B3F}" type="slidenum">
              <a:rPr lang="it-IT"/>
              <a:pPr fontAlgn="base">
                <a:spcBef>
                  <a:spcPct val="0"/>
                </a:spcBef>
                <a:spcAft>
                  <a:spcPct val="0"/>
                </a:spcAft>
                <a:defRPr/>
              </a:pPr>
              <a:t>15</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710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13977B-085D-421E-A6C8-2A4C2739ABBC}" type="slidenum">
              <a:rPr lang="it-IT"/>
              <a:pPr fontAlgn="base">
                <a:spcBef>
                  <a:spcPct val="0"/>
                </a:spcBef>
                <a:spcAft>
                  <a:spcPct val="0"/>
                </a:spcAft>
                <a:defRPr/>
              </a:pPr>
              <a:t>16</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915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E6E38F-A8E0-4003-8C49-4C3D5299C033}" type="slidenum">
              <a:rPr lang="it-IT"/>
              <a:pPr fontAlgn="base">
                <a:spcBef>
                  <a:spcPct val="0"/>
                </a:spcBef>
                <a:spcAft>
                  <a:spcPct val="0"/>
                </a:spcAft>
                <a:defRPr/>
              </a:pPr>
              <a:t>17</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120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E4036B-6699-41AD-80B1-CD185DA93C97}" type="slidenum">
              <a:rPr lang="it-IT"/>
              <a:pPr fontAlgn="base">
                <a:spcBef>
                  <a:spcPct val="0"/>
                </a:spcBef>
                <a:spcAft>
                  <a:spcPct val="0"/>
                </a:spcAft>
                <a:defRPr/>
              </a:pPr>
              <a:t>18</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0"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2FF70D-DB78-4264-B413-493EE3FE20A2}" type="slidenum">
              <a:rPr lang="it-IT"/>
              <a:pPr fontAlgn="base">
                <a:spcBef>
                  <a:spcPct val="0"/>
                </a:spcBef>
                <a:spcAft>
                  <a:spcPct val="0"/>
                </a:spcAft>
                <a:defRPr/>
              </a:pPr>
              <a:t>19</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5298"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943E29-C0FA-4560-93DA-A2F0C49BFE37}" type="slidenum">
              <a:rPr lang="it-IT"/>
              <a:pPr fontAlgn="base">
                <a:spcBef>
                  <a:spcPct val="0"/>
                </a:spcBef>
                <a:spcAft>
                  <a:spcPct val="0"/>
                </a:spcAft>
                <a:defRPr/>
              </a:pPr>
              <a:t>20</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048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A96A0E-0DA3-4610-B63B-45EE74DC25DE}" type="slidenum">
              <a:rPr lang="it-IT"/>
              <a:pPr fontAlgn="base">
                <a:spcBef>
                  <a:spcPct val="0"/>
                </a:spcBef>
                <a:spcAft>
                  <a:spcPct val="0"/>
                </a:spcAft>
                <a:defRPr/>
              </a:pPr>
              <a:t>3</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734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33B030-ACD1-46A5-84CA-4269D39B6891}" type="slidenum">
              <a:rPr lang="it-IT"/>
              <a:pPr fontAlgn="base">
                <a:spcBef>
                  <a:spcPct val="0"/>
                </a:spcBef>
                <a:spcAft>
                  <a:spcPct val="0"/>
                </a:spcAft>
                <a:defRPr/>
              </a:pPr>
              <a:t>21</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939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7CDE7F-3CEC-49B0-B35D-604ADE8D8119}" type="slidenum">
              <a:rPr lang="it-IT"/>
              <a:pPr fontAlgn="base">
                <a:spcBef>
                  <a:spcPct val="0"/>
                </a:spcBef>
                <a:spcAft>
                  <a:spcPct val="0"/>
                </a:spcAft>
                <a:defRPr/>
              </a:pPr>
              <a:t>22</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144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390305-FEF9-49A0-B474-CFD8B41B00AB}" type="slidenum">
              <a:rPr lang="it-IT"/>
              <a:pPr fontAlgn="base">
                <a:spcBef>
                  <a:spcPct val="0"/>
                </a:spcBef>
                <a:spcAft>
                  <a:spcPct val="0"/>
                </a:spcAft>
                <a:defRPr/>
              </a:pPr>
              <a:t>23</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3490"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DDE433-7D61-4C3E-AB8C-AECAAEA40C1D}" type="slidenum">
              <a:rPr lang="it-IT"/>
              <a:pPr fontAlgn="base">
                <a:spcBef>
                  <a:spcPct val="0"/>
                </a:spcBef>
                <a:spcAft>
                  <a:spcPct val="0"/>
                </a:spcAft>
                <a:defRPr/>
              </a:pPr>
              <a:t>24</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5538"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76BD16-45D4-4FD7-A7B0-B6F4F7F92B1B}" type="slidenum">
              <a:rPr lang="it-IT"/>
              <a:pPr fontAlgn="base">
                <a:spcBef>
                  <a:spcPct val="0"/>
                </a:spcBef>
                <a:spcAft>
                  <a:spcPct val="0"/>
                </a:spcAft>
                <a:defRPr/>
              </a:pPr>
              <a:t>25</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758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5DFA9F-C05B-401D-A22C-5F8FA349F0BF}" type="slidenum">
              <a:rPr lang="it-IT"/>
              <a:pPr fontAlgn="base">
                <a:spcBef>
                  <a:spcPct val="0"/>
                </a:spcBef>
                <a:spcAft>
                  <a:spcPct val="0"/>
                </a:spcAft>
                <a:defRPr/>
              </a:pPr>
              <a:t>26</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963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C1EE06-255C-42F3-88EC-3C35014AB476}" type="slidenum">
              <a:rPr lang="it-IT"/>
              <a:pPr fontAlgn="base">
                <a:spcBef>
                  <a:spcPct val="0"/>
                </a:spcBef>
                <a:spcAft>
                  <a:spcPct val="0"/>
                </a:spcAft>
                <a:defRPr/>
              </a:pPr>
              <a:t>27</a:t>
            </a:fld>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168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19264D-1EBF-48AD-B555-5F1389940618}" type="slidenum">
              <a:rPr lang="it-IT"/>
              <a:pPr fontAlgn="base">
                <a:spcBef>
                  <a:spcPct val="0"/>
                </a:spcBef>
                <a:spcAft>
                  <a:spcPct val="0"/>
                </a:spcAft>
                <a:defRPr/>
              </a:pPr>
              <a:t>28</a:t>
            </a:fld>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3730"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D38789-74E6-46B1-BECF-EE09D466C80A}" type="slidenum">
              <a:rPr lang="it-IT"/>
              <a:pPr fontAlgn="base">
                <a:spcBef>
                  <a:spcPct val="0"/>
                </a:spcBef>
                <a:spcAft>
                  <a:spcPct val="0"/>
                </a:spcAft>
                <a:defRPr/>
              </a:pPr>
              <a:t>29</a:t>
            </a:fld>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5778"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91333F-9DE7-4D72-A9B1-61F0F9CC46AE}" type="slidenum">
              <a:rPr lang="it-IT"/>
              <a:pPr fontAlgn="base">
                <a:spcBef>
                  <a:spcPct val="0"/>
                </a:spcBef>
                <a:spcAft>
                  <a:spcPct val="0"/>
                </a:spcAft>
                <a:defRPr/>
              </a:pPr>
              <a:t>30</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2530"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FDF502-980F-4EB8-BA8A-83F5BBACBCD8}" type="slidenum">
              <a:rPr lang="it-IT"/>
              <a:pPr fontAlgn="base">
                <a:spcBef>
                  <a:spcPct val="0"/>
                </a:spcBef>
                <a:spcAft>
                  <a:spcPct val="0"/>
                </a:spcAft>
                <a:defRPr/>
              </a:pPr>
              <a:t>4</a:t>
            </a:fld>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782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3DAA05-77D0-461F-BE77-EF397BE4D608}" type="slidenum">
              <a:rPr lang="it-IT"/>
              <a:pPr fontAlgn="base">
                <a:spcBef>
                  <a:spcPct val="0"/>
                </a:spcBef>
                <a:spcAft>
                  <a:spcPct val="0"/>
                </a:spcAft>
                <a:defRPr/>
              </a:pPr>
              <a:t>31</a:t>
            </a:fld>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987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075BDF-51DA-49FB-8196-8BFCBBCD280A}" type="slidenum">
              <a:rPr lang="it-IT"/>
              <a:pPr fontAlgn="base">
                <a:spcBef>
                  <a:spcPct val="0"/>
                </a:spcBef>
                <a:spcAft>
                  <a:spcPct val="0"/>
                </a:spcAft>
                <a:defRPr/>
              </a:pPr>
              <a:t>32</a:t>
            </a:fld>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192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F7C3A4-E66B-459D-A343-13FC99897500}" type="slidenum">
              <a:rPr lang="it-IT"/>
              <a:pPr fontAlgn="base">
                <a:spcBef>
                  <a:spcPct val="0"/>
                </a:spcBef>
                <a:spcAft>
                  <a:spcPct val="0"/>
                </a:spcAft>
                <a:defRPr/>
              </a:pPr>
              <a:t>33</a:t>
            </a:fld>
            <a:endParaRPr 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3970"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28308D-D37E-4757-978E-DA2D615D4A6E}" type="slidenum">
              <a:rPr lang="it-IT"/>
              <a:pPr fontAlgn="base">
                <a:spcBef>
                  <a:spcPct val="0"/>
                </a:spcBef>
                <a:spcAft>
                  <a:spcPct val="0"/>
                </a:spcAft>
                <a:defRPr/>
              </a:pPr>
              <a:t>34</a:t>
            </a:fld>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6018"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257A87-7B75-447F-A2F6-0586963ACF51}" type="slidenum">
              <a:rPr lang="it-IT"/>
              <a:pPr fontAlgn="base">
                <a:spcBef>
                  <a:spcPct val="0"/>
                </a:spcBef>
                <a:spcAft>
                  <a:spcPct val="0"/>
                </a:spcAft>
                <a:defRPr/>
              </a:pPr>
              <a:t>35</a:t>
            </a:fld>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806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93F636-1BDA-4408-8F1B-25075BD92BE5}" type="slidenum">
              <a:rPr lang="it-IT"/>
              <a:pPr fontAlgn="base">
                <a:spcBef>
                  <a:spcPct val="0"/>
                </a:spcBef>
                <a:spcAft>
                  <a:spcPct val="0"/>
                </a:spcAft>
                <a:defRPr/>
              </a:pPr>
              <a:t>36</a:t>
            </a:fld>
            <a:endParaRPr 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9011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008D42-E33D-44EF-AA5E-914ABBCA55DC}" type="slidenum">
              <a:rPr lang="it-IT"/>
              <a:pPr fontAlgn="base">
                <a:spcBef>
                  <a:spcPct val="0"/>
                </a:spcBef>
                <a:spcAft>
                  <a:spcPct val="0"/>
                </a:spcAft>
                <a:defRPr/>
              </a:pPr>
              <a:t>37</a:t>
            </a:fld>
            <a:endParaRPr 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9216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704D6F-DB9A-422E-A97B-03494FCC8A70}" type="slidenum">
              <a:rPr lang="it-IT"/>
              <a:pPr fontAlgn="base">
                <a:spcBef>
                  <a:spcPct val="0"/>
                </a:spcBef>
                <a:spcAft>
                  <a:spcPct val="0"/>
                </a:spcAft>
                <a:defRPr/>
              </a:pPr>
              <a:t>38</a:t>
            </a:fld>
            <a:endParaRPr 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94210"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89092"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264654-4D9E-41F4-8BC7-F731B8EDE906}" type="slidenum">
              <a:rPr lang="it-IT"/>
              <a:pPr fontAlgn="base">
                <a:spcBef>
                  <a:spcPct val="0"/>
                </a:spcBef>
                <a:spcAft>
                  <a:spcPct val="0"/>
                </a:spcAft>
                <a:defRPr/>
              </a:pPr>
              <a:t>39</a:t>
            </a:fld>
            <a:endParaRPr 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96258"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D103DD-1C29-46E7-B99A-E296B4673BE4}" type="slidenum">
              <a:rPr lang="it-IT"/>
              <a:pPr fontAlgn="base">
                <a:spcBef>
                  <a:spcPct val="0"/>
                </a:spcBef>
                <a:spcAft>
                  <a:spcPct val="0"/>
                </a:spcAft>
                <a:defRPr/>
              </a:pPr>
              <a:t>40</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4578"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4CF211-6339-45EA-BA99-7D8EFD46EF9C}" type="slidenum">
              <a:rPr lang="it-IT"/>
              <a:pPr fontAlgn="base">
                <a:spcBef>
                  <a:spcPct val="0"/>
                </a:spcBef>
                <a:spcAft>
                  <a:spcPct val="0"/>
                </a:spcAft>
                <a:defRPr/>
              </a:pPr>
              <a:t>5</a:t>
            </a:fld>
            <a:endParaRPr lang="it-I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9830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91C98D-97A0-4771-80FB-434B7BB465AC}" type="slidenum">
              <a:rPr lang="it-IT"/>
              <a:pPr fontAlgn="base">
                <a:spcBef>
                  <a:spcPct val="0"/>
                </a:spcBef>
                <a:spcAft>
                  <a:spcPct val="0"/>
                </a:spcAft>
                <a:defRPr/>
              </a:pPr>
              <a:t>41</a:t>
            </a:fld>
            <a:endParaRPr lang="it-I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035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9B7639-1B1A-4CE1-9AE3-902FBE180A19}" type="slidenum">
              <a:rPr lang="it-IT"/>
              <a:pPr fontAlgn="base">
                <a:spcBef>
                  <a:spcPct val="0"/>
                </a:spcBef>
                <a:spcAft>
                  <a:spcPct val="0"/>
                </a:spcAft>
                <a:defRPr/>
              </a:pPr>
              <a:t>42</a:t>
            </a:fld>
            <a:endParaRPr lang="it-IT"/>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240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B77DB4-716F-42F5-888F-DE78AC098959}" type="slidenum">
              <a:rPr lang="it-IT"/>
              <a:pPr fontAlgn="base">
                <a:spcBef>
                  <a:spcPct val="0"/>
                </a:spcBef>
                <a:spcAft>
                  <a:spcPct val="0"/>
                </a:spcAft>
                <a:defRPr/>
              </a:pPr>
              <a:t>43</a:t>
            </a:fld>
            <a:endParaRPr lang="it-IT"/>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4450"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3BBBB6-77B7-457D-AEB6-A68E4537DE45}" type="slidenum">
              <a:rPr lang="it-IT"/>
              <a:pPr fontAlgn="base">
                <a:spcBef>
                  <a:spcPct val="0"/>
                </a:spcBef>
                <a:spcAft>
                  <a:spcPct val="0"/>
                </a:spcAft>
                <a:defRPr/>
              </a:pPr>
              <a:t>44</a:t>
            </a:fld>
            <a:endParaRPr lang="it-I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6498"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142A7F-772B-49DE-A5F5-5B936DD1E88A}" type="slidenum">
              <a:rPr lang="it-IT"/>
              <a:pPr fontAlgn="base">
                <a:spcBef>
                  <a:spcPct val="0"/>
                </a:spcBef>
                <a:spcAft>
                  <a:spcPct val="0"/>
                </a:spcAft>
                <a:defRPr/>
              </a:pPr>
              <a:t>45</a:t>
            </a:fld>
            <a:endParaRPr lang="it-IT"/>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854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9277B9-E4A9-47BF-99E0-0F387B5ABFDC}" type="slidenum">
              <a:rPr lang="it-IT"/>
              <a:pPr fontAlgn="base">
                <a:spcBef>
                  <a:spcPct val="0"/>
                </a:spcBef>
                <a:spcAft>
                  <a:spcPct val="0"/>
                </a:spcAft>
                <a:defRPr/>
              </a:pPr>
              <a:t>46</a:t>
            </a:fld>
            <a:endParaRPr lang="it-IT"/>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1059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FE6D68-6F48-4911-AD87-5BAFE8719506}" type="slidenum">
              <a:rPr lang="it-IT"/>
              <a:pPr fontAlgn="base">
                <a:spcBef>
                  <a:spcPct val="0"/>
                </a:spcBef>
                <a:spcAft>
                  <a:spcPct val="0"/>
                </a:spcAft>
                <a:defRPr/>
              </a:pPr>
              <a:t>47</a:t>
            </a:fld>
            <a:endParaRPr lang="it-IT"/>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1264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D730A6-A3B9-458B-93C9-ED56C6E8B985}" type="slidenum">
              <a:rPr lang="it-IT"/>
              <a:pPr fontAlgn="base">
                <a:spcBef>
                  <a:spcPct val="0"/>
                </a:spcBef>
                <a:spcAft>
                  <a:spcPct val="0"/>
                </a:spcAft>
                <a:defRPr/>
              </a:pPr>
              <a:t>48</a:t>
            </a:fld>
            <a:endParaRPr lang="it-IT"/>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14690"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6B9878-62AA-4744-8506-D005BBDC2693}" type="slidenum">
              <a:rPr lang="it-IT"/>
              <a:pPr fontAlgn="base">
                <a:spcBef>
                  <a:spcPct val="0"/>
                </a:spcBef>
                <a:spcAft>
                  <a:spcPct val="0"/>
                </a:spcAft>
                <a:defRPr/>
              </a:pPr>
              <a:t>49</a:t>
            </a:fld>
            <a:endParaRPr lang="it-IT"/>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16738"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E68172-8692-473A-BB4D-30270120A8E1}" type="slidenum">
              <a:rPr lang="it-IT"/>
              <a:pPr fontAlgn="base">
                <a:spcBef>
                  <a:spcPct val="0"/>
                </a:spcBef>
                <a:spcAft>
                  <a:spcPct val="0"/>
                </a:spcAft>
                <a:defRPr/>
              </a:pPr>
              <a:t>50</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662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7D52EC-4C68-4E6C-864F-DB774F5BB987}" type="slidenum">
              <a:rPr lang="it-IT"/>
              <a:pPr fontAlgn="base">
                <a:spcBef>
                  <a:spcPct val="0"/>
                </a:spcBef>
                <a:spcAft>
                  <a:spcPct val="0"/>
                </a:spcAft>
                <a:defRPr/>
              </a:pPr>
              <a:t>6</a:t>
            </a:fld>
            <a:endParaRPr lang="it-IT"/>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1878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9D9168-5961-4D8E-9601-15DAAA237BD8}" type="slidenum">
              <a:rPr lang="it-IT"/>
              <a:pPr fontAlgn="base">
                <a:spcBef>
                  <a:spcPct val="0"/>
                </a:spcBef>
                <a:spcAft>
                  <a:spcPct val="0"/>
                </a:spcAft>
                <a:defRPr/>
              </a:pPr>
              <a:t>51</a:t>
            </a:fld>
            <a:endParaRPr lang="it-IT"/>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2083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F705D5-905D-4B69-8AC3-5014A954C4E1}" type="slidenum">
              <a:rPr lang="it-IT"/>
              <a:pPr fontAlgn="base">
                <a:spcBef>
                  <a:spcPct val="0"/>
                </a:spcBef>
                <a:spcAft>
                  <a:spcPct val="0"/>
                </a:spcAft>
                <a:defRPr/>
              </a:pPr>
              <a:t>52</a:t>
            </a:fld>
            <a:endParaRPr lang="it-IT"/>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2288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C52D86-55F6-409D-9658-45861110B5FC}" type="slidenum">
              <a:rPr lang="it-IT"/>
              <a:pPr fontAlgn="base">
                <a:spcBef>
                  <a:spcPct val="0"/>
                </a:spcBef>
                <a:spcAft>
                  <a:spcPct val="0"/>
                </a:spcAft>
                <a:defRPr/>
              </a:pPr>
              <a:t>53</a:t>
            </a:fld>
            <a:endParaRPr lang="it-IT"/>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24930"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A66368-D082-47A5-9B0B-C7D34B960DBB}" type="slidenum">
              <a:rPr lang="it-IT"/>
              <a:pPr fontAlgn="base">
                <a:spcBef>
                  <a:spcPct val="0"/>
                </a:spcBef>
                <a:spcAft>
                  <a:spcPct val="0"/>
                </a:spcAft>
                <a:defRPr/>
              </a:pPr>
              <a:t>54</a:t>
            </a:fld>
            <a:endParaRPr lang="it-IT"/>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26978"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4B0D6E-6720-403F-9A8E-E2D7F6C27968}" type="slidenum">
              <a:rPr lang="it-IT"/>
              <a:pPr fontAlgn="base">
                <a:spcBef>
                  <a:spcPct val="0"/>
                </a:spcBef>
                <a:spcAft>
                  <a:spcPct val="0"/>
                </a:spcAft>
                <a:defRPr/>
              </a:pPr>
              <a:t>55</a:t>
            </a:fld>
            <a:endParaRPr lang="it-IT"/>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2902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622A4B-3F64-4566-B912-B771ECA43295}" type="slidenum">
              <a:rPr lang="it-IT"/>
              <a:pPr fontAlgn="base">
                <a:spcBef>
                  <a:spcPct val="0"/>
                </a:spcBef>
                <a:spcAft>
                  <a:spcPct val="0"/>
                </a:spcAft>
                <a:defRPr/>
              </a:pPr>
              <a:t>56</a:t>
            </a:fld>
            <a:endParaRPr lang="it-IT"/>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3107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365229-CC43-4696-8959-66F046510D14}" type="slidenum">
              <a:rPr lang="it-IT"/>
              <a:pPr fontAlgn="base">
                <a:spcBef>
                  <a:spcPct val="0"/>
                </a:spcBef>
                <a:spcAft>
                  <a:spcPct val="0"/>
                </a:spcAft>
                <a:defRPr/>
              </a:pPr>
              <a:t>57</a:t>
            </a:fld>
            <a:endParaRPr lang="it-IT"/>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3312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EF44A3-25E8-4067-BA77-7EDBBA0A10A6}" type="slidenum">
              <a:rPr lang="it-IT"/>
              <a:pPr fontAlgn="base">
                <a:spcBef>
                  <a:spcPct val="0"/>
                </a:spcBef>
                <a:spcAft>
                  <a:spcPct val="0"/>
                </a:spcAft>
                <a:defRPr/>
              </a:pPr>
              <a:t>58</a:t>
            </a:fld>
            <a:endParaRPr lang="it-IT"/>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35170"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26B370-4B66-424C-A54C-5C040E89B277}" type="slidenum">
              <a:rPr lang="it-IT"/>
              <a:pPr fontAlgn="base">
                <a:spcBef>
                  <a:spcPct val="0"/>
                </a:spcBef>
                <a:spcAft>
                  <a:spcPct val="0"/>
                </a:spcAft>
                <a:defRPr/>
              </a:pPr>
              <a:t>59</a:t>
            </a:fld>
            <a:endParaRPr lang="it-IT"/>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37218"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DFFFC0-60C5-43B5-9B05-A80BA1ED6A74}" type="slidenum">
              <a:rPr lang="it-IT"/>
              <a:pPr fontAlgn="base">
                <a:spcBef>
                  <a:spcPct val="0"/>
                </a:spcBef>
                <a:spcAft>
                  <a:spcPct val="0"/>
                </a:spcAft>
                <a:defRPr/>
              </a:pPr>
              <a:t>60</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867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4B73E8-B77E-4FEE-A90F-6280D4D84619}" type="slidenum">
              <a:rPr lang="it-IT"/>
              <a:pPr fontAlgn="base">
                <a:spcBef>
                  <a:spcPct val="0"/>
                </a:spcBef>
                <a:spcAft>
                  <a:spcPct val="0"/>
                </a:spcAft>
                <a:defRPr/>
              </a:pPr>
              <a:t>7</a:t>
            </a:fld>
            <a:endParaRPr lang="it-IT"/>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3926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DA8667-25F5-444E-9D13-05E99EA8FFB3}" type="slidenum">
              <a:rPr lang="it-IT"/>
              <a:pPr fontAlgn="base">
                <a:spcBef>
                  <a:spcPct val="0"/>
                </a:spcBef>
                <a:spcAft>
                  <a:spcPct val="0"/>
                </a:spcAft>
                <a:defRPr/>
              </a:pPr>
              <a:t>61</a:t>
            </a:fld>
            <a:endParaRPr lang="it-IT"/>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4131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89092"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CBA267-82D7-47F7-8B6C-7DEA86CC090C}" type="slidenum">
              <a:rPr lang="it-IT"/>
              <a:pPr fontAlgn="base">
                <a:spcBef>
                  <a:spcPct val="0"/>
                </a:spcBef>
                <a:spcAft>
                  <a:spcPct val="0"/>
                </a:spcAft>
                <a:defRPr/>
              </a:pPr>
              <a:t>62</a:t>
            </a:fld>
            <a:endParaRPr lang="it-IT"/>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4336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4A67AF-F4B4-4918-A375-276B6F5BD7AD}" type="slidenum">
              <a:rPr lang="it-IT"/>
              <a:pPr fontAlgn="base">
                <a:spcBef>
                  <a:spcPct val="0"/>
                </a:spcBef>
                <a:spcAft>
                  <a:spcPct val="0"/>
                </a:spcAft>
                <a:defRPr/>
              </a:pPr>
              <a:t>63</a:t>
            </a:fld>
            <a:endParaRPr lang="it-IT"/>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45410"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BD97A7-63CF-4F61-9889-368A4190C647}" type="slidenum">
              <a:rPr lang="it-IT"/>
              <a:pPr fontAlgn="base">
                <a:spcBef>
                  <a:spcPct val="0"/>
                </a:spcBef>
                <a:spcAft>
                  <a:spcPct val="0"/>
                </a:spcAft>
                <a:defRPr/>
              </a:pPr>
              <a:t>64</a:t>
            </a:fld>
            <a:endParaRPr lang="it-IT"/>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47458"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C6F5DF-1CB4-4BB2-BAF2-23897BDDB613}" type="slidenum">
              <a:rPr lang="it-IT"/>
              <a:pPr fontAlgn="base">
                <a:spcBef>
                  <a:spcPct val="0"/>
                </a:spcBef>
                <a:spcAft>
                  <a:spcPct val="0"/>
                </a:spcAft>
                <a:defRPr/>
              </a:pPr>
              <a:t>65</a:t>
            </a:fld>
            <a:endParaRPr lang="it-IT"/>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4950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F86E3A-B584-428B-AE7B-15860E11FEEF}" type="slidenum">
              <a:rPr lang="it-IT"/>
              <a:pPr fontAlgn="base">
                <a:spcBef>
                  <a:spcPct val="0"/>
                </a:spcBef>
                <a:spcAft>
                  <a:spcPct val="0"/>
                </a:spcAft>
                <a:defRPr/>
              </a:pPr>
              <a:t>66</a:t>
            </a:fld>
            <a:endParaRPr lang="it-IT"/>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5155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1A3CB5-DD0B-453D-9B87-40A4E61C85D6}" type="slidenum">
              <a:rPr lang="it-IT"/>
              <a:pPr fontAlgn="base">
                <a:spcBef>
                  <a:spcPct val="0"/>
                </a:spcBef>
                <a:spcAft>
                  <a:spcPct val="0"/>
                </a:spcAft>
                <a:defRPr/>
              </a:pPr>
              <a:t>67</a:t>
            </a:fld>
            <a:endParaRPr lang="it-IT"/>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5360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D357CE-54B9-4C8C-B570-6DFD4519D74E}" type="slidenum">
              <a:rPr lang="it-IT"/>
              <a:pPr fontAlgn="base">
                <a:spcBef>
                  <a:spcPct val="0"/>
                </a:spcBef>
                <a:spcAft>
                  <a:spcPct val="0"/>
                </a:spcAft>
                <a:defRPr/>
              </a:pPr>
              <a:t>68</a:t>
            </a:fld>
            <a:endParaRPr lang="it-IT"/>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55650"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89092"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881C0D-1810-46DB-B736-950CCA2EF150}" type="slidenum">
              <a:rPr lang="it-IT"/>
              <a:pPr fontAlgn="base">
                <a:spcBef>
                  <a:spcPct val="0"/>
                </a:spcBef>
                <a:spcAft>
                  <a:spcPct val="0"/>
                </a:spcAft>
                <a:defRPr/>
              </a:pPr>
              <a:t>69</a:t>
            </a:fld>
            <a:endParaRPr lang="it-IT"/>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57698"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71EE7A-8243-46F2-9FEC-4BC48427C0D6}" type="slidenum">
              <a:rPr lang="it-IT"/>
              <a:pPr fontAlgn="base">
                <a:spcBef>
                  <a:spcPct val="0"/>
                </a:spcBef>
                <a:spcAft>
                  <a:spcPct val="0"/>
                </a:spcAft>
                <a:defRPr/>
              </a:pPr>
              <a:t>70</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072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F10AAC-5322-4B4D-A44C-091963CF7358}" type="slidenum">
              <a:rPr lang="it-IT"/>
              <a:pPr fontAlgn="base">
                <a:spcBef>
                  <a:spcPct val="0"/>
                </a:spcBef>
                <a:spcAft>
                  <a:spcPct val="0"/>
                </a:spcAft>
                <a:defRPr/>
              </a:pPr>
              <a:t>8</a:t>
            </a:fld>
            <a:endParaRPr lang="it-IT"/>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5974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E639FB-0516-450E-A87B-395E191B9F3A}" type="slidenum">
              <a:rPr lang="it-IT"/>
              <a:pPr fontAlgn="base">
                <a:spcBef>
                  <a:spcPct val="0"/>
                </a:spcBef>
                <a:spcAft>
                  <a:spcPct val="0"/>
                </a:spcAft>
                <a:defRPr/>
              </a:pPr>
              <a:t>71</a:t>
            </a:fld>
            <a:endParaRPr lang="it-IT"/>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6179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0446E3-A6EB-49CB-9493-D55C094A4AA9}" type="slidenum">
              <a:rPr lang="it-IT"/>
              <a:pPr fontAlgn="base">
                <a:spcBef>
                  <a:spcPct val="0"/>
                </a:spcBef>
                <a:spcAft>
                  <a:spcPct val="0"/>
                </a:spcAft>
                <a:defRPr/>
              </a:pPr>
              <a:t>72</a:t>
            </a:fld>
            <a:endParaRPr lang="it-IT"/>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6384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2CE88B-B5FB-4404-B79F-39E48E87DA37}" type="slidenum">
              <a:rPr lang="it-IT"/>
              <a:pPr fontAlgn="base">
                <a:spcBef>
                  <a:spcPct val="0"/>
                </a:spcBef>
                <a:spcAft>
                  <a:spcPct val="0"/>
                </a:spcAft>
                <a:defRPr/>
              </a:pPr>
              <a:t>73</a:t>
            </a:fld>
            <a:endParaRPr lang="it-IT"/>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65890"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5165D8-9604-4ACD-BD65-E7E1A331D1A6}" type="slidenum">
              <a:rPr lang="it-IT"/>
              <a:pPr fontAlgn="base">
                <a:spcBef>
                  <a:spcPct val="0"/>
                </a:spcBef>
                <a:spcAft>
                  <a:spcPct val="0"/>
                </a:spcAft>
                <a:defRPr/>
              </a:pPr>
              <a:t>74</a:t>
            </a:fld>
            <a:endParaRPr lang="it-IT"/>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67938"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CD3C9D-9866-4A9D-A8C1-3FF792EE6792}" type="slidenum">
              <a:rPr lang="it-IT"/>
              <a:pPr fontAlgn="base">
                <a:spcBef>
                  <a:spcPct val="0"/>
                </a:spcBef>
                <a:spcAft>
                  <a:spcPct val="0"/>
                </a:spcAft>
                <a:defRPr/>
              </a:pPr>
              <a:t>75</a:t>
            </a:fld>
            <a:endParaRPr lang="it-IT"/>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6998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0FA789-2B3F-4CF0-B75F-5F9841B05E3B}" type="slidenum">
              <a:rPr lang="it-IT"/>
              <a:pPr fontAlgn="base">
                <a:spcBef>
                  <a:spcPct val="0"/>
                </a:spcBef>
                <a:spcAft>
                  <a:spcPct val="0"/>
                </a:spcAft>
                <a:defRPr/>
              </a:pPr>
              <a:t>76</a:t>
            </a:fld>
            <a:endParaRPr lang="it-IT"/>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7203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D1FAE7-F423-4653-A91A-9AD4A994628D}" type="slidenum">
              <a:rPr lang="it-IT"/>
              <a:pPr fontAlgn="base">
                <a:spcBef>
                  <a:spcPct val="0"/>
                </a:spcBef>
                <a:spcAft>
                  <a:spcPct val="0"/>
                </a:spcAft>
                <a:defRPr/>
              </a:pPr>
              <a:t>77</a:t>
            </a:fld>
            <a:endParaRPr lang="it-IT"/>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7408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D846E6-FD93-46C0-B020-00CBDA098702}" type="slidenum">
              <a:rPr lang="it-IT"/>
              <a:pPr fontAlgn="base">
                <a:spcBef>
                  <a:spcPct val="0"/>
                </a:spcBef>
                <a:spcAft>
                  <a:spcPct val="0"/>
                </a:spcAft>
                <a:defRPr/>
              </a:pPr>
              <a:t>78</a:t>
            </a:fld>
            <a:endParaRPr lang="it-IT"/>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76130"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717FB1-1500-40BA-8AAF-F4B052D0B299}" type="slidenum">
              <a:rPr lang="it-IT"/>
              <a:pPr fontAlgn="base">
                <a:spcBef>
                  <a:spcPct val="0"/>
                </a:spcBef>
                <a:spcAft>
                  <a:spcPct val="0"/>
                </a:spcAft>
                <a:defRPr/>
              </a:pPr>
              <a:t>79</a:t>
            </a:fld>
            <a:endParaRPr lang="it-IT"/>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78178"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CE1262-653A-4671-A2D3-C3771A826CF0}" type="slidenum">
              <a:rPr lang="it-IT"/>
              <a:pPr fontAlgn="base">
                <a:spcBef>
                  <a:spcPct val="0"/>
                </a:spcBef>
                <a:spcAft>
                  <a:spcPct val="0"/>
                </a:spcAft>
                <a:defRPr/>
              </a:pPr>
              <a:t>80</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2770"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BE2765-44CF-4A11-A6BA-47D79BD50868}" type="slidenum">
              <a:rPr lang="it-IT"/>
              <a:pPr fontAlgn="base">
                <a:spcBef>
                  <a:spcPct val="0"/>
                </a:spcBef>
                <a:spcAft>
                  <a:spcPct val="0"/>
                </a:spcAft>
                <a:defRPr/>
              </a:pPr>
              <a:t>9</a:t>
            </a:fld>
            <a:endParaRPr lang="it-IT"/>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8022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4668CB-F6A0-4389-94C4-512FA967B7FA}" type="slidenum">
              <a:rPr lang="it-IT"/>
              <a:pPr fontAlgn="base">
                <a:spcBef>
                  <a:spcPct val="0"/>
                </a:spcBef>
                <a:spcAft>
                  <a:spcPct val="0"/>
                </a:spcAft>
                <a:defRPr/>
              </a:pPr>
              <a:t>81</a:t>
            </a:fld>
            <a:endParaRPr lang="it-IT"/>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8227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B365F5-62A9-4593-BF5C-AC263773A29E}" type="slidenum">
              <a:rPr lang="it-IT"/>
              <a:pPr fontAlgn="base">
                <a:spcBef>
                  <a:spcPct val="0"/>
                </a:spcBef>
                <a:spcAft>
                  <a:spcPct val="0"/>
                </a:spcAft>
                <a:defRPr/>
              </a:pPr>
              <a:t>82</a:t>
            </a:fld>
            <a:endParaRPr lang="it-IT"/>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8432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995BF7-5D77-46CB-96A4-A9C6553536A2}" type="slidenum">
              <a:rPr lang="it-IT"/>
              <a:pPr fontAlgn="base">
                <a:spcBef>
                  <a:spcPct val="0"/>
                </a:spcBef>
                <a:spcAft>
                  <a:spcPct val="0"/>
                </a:spcAft>
                <a:defRPr/>
              </a:pPr>
              <a:t>83</a:t>
            </a:fld>
            <a:endParaRPr lang="it-IT"/>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86370"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89092"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759EB0-3FCC-4809-A8B1-F261DC217868}" type="slidenum">
              <a:rPr lang="it-IT"/>
              <a:pPr fontAlgn="base">
                <a:spcBef>
                  <a:spcPct val="0"/>
                </a:spcBef>
                <a:spcAft>
                  <a:spcPct val="0"/>
                </a:spcAft>
                <a:defRPr/>
              </a:pPr>
              <a:t>84</a:t>
            </a:fld>
            <a:endParaRPr lang="it-IT"/>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88418"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831E06-390A-403A-8E30-D46ED0E8A6A8}" type="slidenum">
              <a:rPr lang="it-IT"/>
              <a:pPr fontAlgn="base">
                <a:spcBef>
                  <a:spcPct val="0"/>
                </a:spcBef>
                <a:spcAft>
                  <a:spcPct val="0"/>
                </a:spcAft>
                <a:defRPr/>
              </a:pPr>
              <a:t>85</a:t>
            </a:fld>
            <a:endParaRPr lang="it-IT"/>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9046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89092"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A1DB44-3ED7-4A00-BCAF-F25494796A71}" type="slidenum">
              <a:rPr lang="it-IT"/>
              <a:pPr fontAlgn="base">
                <a:spcBef>
                  <a:spcPct val="0"/>
                </a:spcBef>
                <a:spcAft>
                  <a:spcPct val="0"/>
                </a:spcAft>
                <a:defRPr/>
              </a:pPr>
              <a:t>86</a:t>
            </a:fld>
            <a:endParaRPr lang="it-IT"/>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9251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D1AE81-3ECA-430A-A355-9137D79559C0}" type="slidenum">
              <a:rPr lang="it-IT"/>
              <a:pPr fontAlgn="base">
                <a:spcBef>
                  <a:spcPct val="0"/>
                </a:spcBef>
                <a:spcAft>
                  <a:spcPct val="0"/>
                </a:spcAft>
                <a:defRPr/>
              </a:pPr>
              <a:t>87</a:t>
            </a:fld>
            <a:endParaRPr lang="it-IT"/>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9456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6F949F-75C6-4D43-B8E8-049FD793FB7E}" type="slidenum">
              <a:rPr lang="it-IT"/>
              <a:pPr fontAlgn="base">
                <a:spcBef>
                  <a:spcPct val="0"/>
                </a:spcBef>
                <a:spcAft>
                  <a:spcPct val="0"/>
                </a:spcAft>
                <a:defRPr/>
              </a:pPr>
              <a:t>88</a:t>
            </a:fld>
            <a:endParaRPr lang="it-IT"/>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96610"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89092"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93EE3A-0211-4B47-A790-AA0E01120779}" type="slidenum">
              <a:rPr lang="it-IT"/>
              <a:pPr fontAlgn="base">
                <a:spcBef>
                  <a:spcPct val="0"/>
                </a:spcBef>
                <a:spcAft>
                  <a:spcPct val="0"/>
                </a:spcAft>
                <a:defRPr/>
              </a:pPr>
              <a:t>89</a:t>
            </a:fld>
            <a:endParaRPr lang="it-IT"/>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98658"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9EFA4F-BD03-4B5E-9648-51CE84861BCF}" type="slidenum">
              <a:rPr lang="it-IT"/>
              <a:pPr fontAlgn="base">
                <a:spcBef>
                  <a:spcPct val="0"/>
                </a:spcBef>
                <a:spcAft>
                  <a:spcPct val="0"/>
                </a:spcAft>
                <a:defRPr/>
              </a:pPr>
              <a:t>90</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4818"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CCB950-7836-4AC0-A810-B3A528108F8C}" type="slidenum">
              <a:rPr lang="it-IT"/>
              <a:pPr fontAlgn="base">
                <a:spcBef>
                  <a:spcPct val="0"/>
                </a:spcBef>
                <a:spcAft>
                  <a:spcPct val="0"/>
                </a:spcAft>
                <a:defRPr/>
              </a:pPr>
              <a:t>10</a:t>
            </a:fld>
            <a:endParaRPr lang="it-IT"/>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0070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B75CFA-E9C0-4ABE-9C31-31451E45D7DA}" type="slidenum">
              <a:rPr lang="it-IT"/>
              <a:pPr fontAlgn="base">
                <a:spcBef>
                  <a:spcPct val="0"/>
                </a:spcBef>
                <a:spcAft>
                  <a:spcPct val="0"/>
                </a:spcAft>
                <a:defRPr/>
              </a:pPr>
              <a:t>91</a:t>
            </a:fld>
            <a:endParaRPr lang="it-IT"/>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0275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319679-D6EE-4313-85A2-8C0CBB2C1D62}" type="slidenum">
              <a:rPr lang="it-IT"/>
              <a:pPr fontAlgn="base">
                <a:spcBef>
                  <a:spcPct val="0"/>
                </a:spcBef>
                <a:spcAft>
                  <a:spcPct val="0"/>
                </a:spcAft>
                <a:defRPr/>
              </a:pPr>
              <a:t>92</a:t>
            </a:fld>
            <a:endParaRPr lang="it-IT"/>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0480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1D87F4-DAE2-4B00-8B7D-0CE1C0BE3158}" type="slidenum">
              <a:rPr lang="it-IT"/>
              <a:pPr fontAlgn="base">
                <a:spcBef>
                  <a:spcPct val="0"/>
                </a:spcBef>
                <a:spcAft>
                  <a:spcPct val="0"/>
                </a:spcAft>
                <a:defRPr/>
              </a:pPr>
              <a:t>93</a:t>
            </a:fld>
            <a:endParaRPr lang="it-IT"/>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06850"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5CEDC3-D348-4E19-9445-1FB57301DB89}" type="slidenum">
              <a:rPr lang="it-IT"/>
              <a:pPr fontAlgn="base">
                <a:spcBef>
                  <a:spcPct val="0"/>
                </a:spcBef>
                <a:spcAft>
                  <a:spcPct val="0"/>
                </a:spcAft>
                <a:defRPr/>
              </a:pPr>
              <a:t>94</a:t>
            </a:fld>
            <a:endParaRPr lang="it-IT"/>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08898"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89092"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2DE831-2F0A-4227-A39B-778ECB431687}" type="slidenum">
              <a:rPr lang="it-IT"/>
              <a:pPr fontAlgn="base">
                <a:spcBef>
                  <a:spcPct val="0"/>
                </a:spcBef>
                <a:spcAft>
                  <a:spcPct val="0"/>
                </a:spcAft>
                <a:defRPr/>
              </a:pPr>
              <a:t>95</a:t>
            </a:fld>
            <a:endParaRPr lang="it-IT"/>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1094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A56D61-F994-4C62-8219-598A82B72D75}" type="slidenum">
              <a:rPr lang="it-IT"/>
              <a:pPr fontAlgn="base">
                <a:spcBef>
                  <a:spcPct val="0"/>
                </a:spcBef>
                <a:spcAft>
                  <a:spcPct val="0"/>
                </a:spcAft>
                <a:defRPr/>
              </a:pPr>
              <a:t>96</a:t>
            </a:fld>
            <a:endParaRPr lang="it-IT"/>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1299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C56D9C-00B6-4128-B537-2A30F24845D2}" type="slidenum">
              <a:rPr lang="it-IT"/>
              <a:pPr fontAlgn="base">
                <a:spcBef>
                  <a:spcPct val="0"/>
                </a:spcBef>
                <a:spcAft>
                  <a:spcPct val="0"/>
                </a:spcAft>
                <a:defRPr/>
              </a:pPr>
              <a:t>97</a:t>
            </a:fld>
            <a:endParaRPr lang="it-IT"/>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1504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DDF08A-F8BA-4380-A687-E0D70859C5B8}" type="slidenum">
              <a:rPr lang="it-IT"/>
              <a:pPr fontAlgn="base">
                <a:spcBef>
                  <a:spcPct val="0"/>
                </a:spcBef>
                <a:spcAft>
                  <a:spcPct val="0"/>
                </a:spcAft>
                <a:defRPr/>
              </a:pPr>
              <a:t>98</a:t>
            </a:fld>
            <a:endParaRPr lang="it-IT"/>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17090"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1B15D2-841F-46A8-AB72-501B6842DC50}" type="slidenum">
              <a:rPr lang="it-IT"/>
              <a:pPr fontAlgn="base">
                <a:spcBef>
                  <a:spcPct val="0"/>
                </a:spcBef>
                <a:spcAft>
                  <a:spcPct val="0"/>
                </a:spcAft>
                <a:defRPr/>
              </a:pPr>
              <a:t>99</a:t>
            </a:fld>
            <a:endParaRPr lang="it-IT"/>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19138"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F4D05E-2A23-4047-B2D3-DA19166A6EA7}" type="slidenum">
              <a:rPr lang="it-IT"/>
              <a:pPr fontAlgn="base">
                <a:spcBef>
                  <a:spcPct val="0"/>
                </a:spcBef>
                <a:spcAft>
                  <a:spcPct val="0"/>
                </a:spcAft>
                <a:defRPr/>
              </a:pPr>
              <a:t>100</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06ACA24B-F37E-4851-8D26-6D41CCB7C7BF}" type="datetimeFigureOut">
              <a:rPr lang="it-IT"/>
              <a:pPr>
                <a:defRPr/>
              </a:pPr>
              <a:t>20/06/2017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13C5B8A-4B7A-405F-9ECA-38F6446DC401}"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FF64B062-6875-4FCC-96EE-0080B7C00CBD}" type="datetimeFigureOut">
              <a:rPr lang="it-IT"/>
              <a:pPr>
                <a:defRPr/>
              </a:pPr>
              <a:t>20/06/2017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1EFD93C-4A21-429D-88AA-1B42AF70594C}"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CDA06018-11EC-4009-9E99-8FEA085D5FBE}" type="datetimeFigureOut">
              <a:rPr lang="it-IT"/>
              <a:pPr>
                <a:defRPr/>
              </a:pPr>
              <a:t>20/06/2017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60671CB-8419-4AB2-BD46-1FE3D895D738}"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CD858454-FDB1-4A8A-98AF-397FC968E427}" type="datetimeFigureOut">
              <a:rPr lang="it-IT"/>
              <a:pPr>
                <a:defRPr/>
              </a:pPr>
              <a:t>20/06/2017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C8BE6C3-3543-4D83-98F5-54DFB0501531}"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C797DD04-B2AC-49BA-B25D-9C03E08B7191}" type="datetimeFigureOut">
              <a:rPr lang="it-IT"/>
              <a:pPr>
                <a:defRPr/>
              </a:pPr>
              <a:t>20/06/2017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0A87E97-7414-485A-8601-07A79B72B736}"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43262DF8-CCFE-4FB6-970E-6956C0386DEC}" type="datetimeFigureOut">
              <a:rPr lang="it-IT"/>
              <a:pPr>
                <a:defRPr/>
              </a:pPr>
              <a:t>20/06/2017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3BC5B8D6-9B13-4DBE-BEAC-2A062B140FE1}"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AFD0A40D-F1BF-4748-8254-065B14D88546}" type="datetimeFigureOut">
              <a:rPr lang="it-IT"/>
              <a:pPr>
                <a:defRPr/>
              </a:pPr>
              <a:t>20/06/2017</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0E23FE38-D718-44E3-B2F3-47CC6E0D8809}"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fld id="{5DAE3699-5F1C-4FF8-93A2-7392B1B5C702}" type="datetimeFigureOut">
              <a:rPr lang="it-IT"/>
              <a:pPr>
                <a:defRPr/>
              </a:pPr>
              <a:t>20/06/2017</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57CC16A7-039F-4364-B04C-D18009CF5010}"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FFE73510-B335-47AD-949A-197BB8122933}" type="datetimeFigureOut">
              <a:rPr lang="it-IT"/>
              <a:pPr>
                <a:defRPr/>
              </a:pPr>
              <a:t>20/06/2017</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AB2B9D53-6405-4CA3-AC6D-7733DB716771}"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31715824-16AF-402E-821E-56F9EDB8C8BE}" type="datetimeFigureOut">
              <a:rPr lang="it-IT"/>
              <a:pPr>
                <a:defRPr/>
              </a:pPr>
              <a:t>20/06/2017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16A443DA-8B1F-477B-A66E-D385E876C325}"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BB87E452-F5BC-4487-A464-481A332D2462}" type="datetimeFigureOut">
              <a:rPr lang="it-IT"/>
              <a:pPr>
                <a:defRPr/>
              </a:pPr>
              <a:t>20/06/2017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DF1BAA4A-E554-4E8F-A313-8B8F94B2B339}"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EE4F9C1-924B-4168-B1E9-79D18CABDA3F}" type="datetimeFigureOut">
              <a:rPr lang="it-IT"/>
              <a:pPr>
                <a:defRPr/>
              </a:pPr>
              <a:t>20/06/2017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56578D4-AA61-461B-844F-E61895BA8BB8}"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15.emf"/><Relationship Id="rId4" Type="http://schemas.openxmlformats.org/officeDocument/2006/relationships/image" Target="../media/image14.e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6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4.xml"/><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5" name="Sottotitolo 2"/>
          <p:cNvSpPr>
            <a:spLocks/>
          </p:cNvSpPr>
          <p:nvPr/>
        </p:nvSpPr>
        <p:spPr bwMode="auto">
          <a:xfrm>
            <a:off x="4211638" y="5949950"/>
            <a:ext cx="4752975" cy="479425"/>
          </a:xfrm>
          <a:prstGeom prst="rect">
            <a:avLst/>
          </a:prstGeom>
          <a:noFill/>
          <a:ln w="9525">
            <a:noFill/>
            <a:miter lim="800000"/>
            <a:headEnd/>
            <a:tailEnd/>
          </a:ln>
          <a:effectLst/>
        </p:spPr>
        <p:txBody>
          <a:bodyPr/>
          <a:lstStyle/>
          <a:p>
            <a:pPr algn="ctr" eaLnBrk="0" hangingPunct="0">
              <a:spcBef>
                <a:spcPct val="20000"/>
              </a:spcBef>
              <a:buFont typeface="Wingdings" pitchFamily="2" charset="2"/>
              <a:buNone/>
            </a:pPr>
            <a:r>
              <a:rPr lang="it-IT" sz="2400">
                <a:solidFill>
                  <a:schemeClr val="tx2"/>
                </a:solidFill>
                <a:latin typeface="Calibri" pitchFamily="34" charset="0"/>
              </a:rPr>
              <a:t>Relatore: Dott. Riccardo PATIMO</a:t>
            </a:r>
          </a:p>
        </p:txBody>
      </p:sp>
      <p:sp>
        <p:nvSpPr>
          <p:cNvPr id="5" name="Titolo 1"/>
          <p:cNvSpPr txBox="1">
            <a:spLocks/>
          </p:cNvSpPr>
          <p:nvPr/>
        </p:nvSpPr>
        <p:spPr>
          <a:xfrm>
            <a:off x="250825" y="1196975"/>
            <a:ext cx="8680450" cy="1584325"/>
          </a:xfrm>
          <a:prstGeom prst="rect">
            <a:avLst/>
          </a:prstGeom>
        </p:spPr>
        <p:txBody>
          <a:bodyPr anchor="ctr" anchorCtr="1">
            <a:normAutofit fontScale="97500"/>
          </a:bodyPr>
          <a:lstStyle/>
          <a:p>
            <a:pPr algn="ctr" fontAlgn="auto">
              <a:lnSpc>
                <a:spcPct val="150000"/>
              </a:lnSpc>
              <a:spcBef>
                <a:spcPts val="0"/>
              </a:spcBef>
              <a:spcAft>
                <a:spcPts val="600"/>
              </a:spcAft>
              <a:defRPr/>
            </a:pPr>
            <a:endParaRPr lang="it-IT" sz="2200" dirty="0">
              <a:solidFill>
                <a:srgbClr val="0070C0"/>
              </a:solidFill>
              <a:latin typeface="+mj-lt"/>
              <a:ea typeface="+mj-ea"/>
              <a:cs typeface="+mj-cs"/>
            </a:endParaRPr>
          </a:p>
        </p:txBody>
      </p:sp>
      <p:pic>
        <p:nvPicPr>
          <p:cNvPr id="225287" name="Immagine 1" descr="\\Fileserver\home\10. COMMERCIALISTI\LOGHI\logo 2016.png"/>
          <p:cNvPicPr>
            <a:picLocks noChangeAspect="1" noChangeArrowheads="1"/>
          </p:cNvPicPr>
          <p:nvPr/>
        </p:nvPicPr>
        <p:blipFill>
          <a:blip r:embed="rId2"/>
          <a:srcRect t="8328" b="6546"/>
          <a:stretch>
            <a:fillRect/>
          </a:stretch>
        </p:blipFill>
        <p:spPr bwMode="auto">
          <a:xfrm>
            <a:off x="4500563" y="333375"/>
            <a:ext cx="4284662" cy="1081088"/>
          </a:xfrm>
          <a:prstGeom prst="rect">
            <a:avLst/>
          </a:prstGeom>
          <a:noFill/>
          <a:ln w="9525">
            <a:noFill/>
            <a:miter lim="800000"/>
            <a:headEnd/>
            <a:tailEnd/>
          </a:ln>
        </p:spPr>
      </p:pic>
      <p:pic>
        <p:nvPicPr>
          <p:cNvPr id="225288" name="Immagine 6"/>
          <p:cNvPicPr>
            <a:picLocks noChangeAspect="1" noChangeArrowheads="1"/>
          </p:cNvPicPr>
          <p:nvPr/>
        </p:nvPicPr>
        <p:blipFill>
          <a:blip r:embed="rId3"/>
          <a:srcRect/>
          <a:stretch>
            <a:fillRect/>
          </a:stretch>
        </p:blipFill>
        <p:spPr bwMode="auto">
          <a:xfrm>
            <a:off x="323850" y="188913"/>
            <a:ext cx="1655763" cy="649287"/>
          </a:xfrm>
          <a:prstGeom prst="rect">
            <a:avLst/>
          </a:prstGeom>
          <a:noFill/>
          <a:ln w="9525">
            <a:noFill/>
            <a:miter lim="800000"/>
            <a:headEnd/>
            <a:tailEnd/>
          </a:ln>
        </p:spPr>
      </p:pic>
      <p:pic>
        <p:nvPicPr>
          <p:cNvPr id="225289" name="Immagine 7"/>
          <p:cNvPicPr>
            <a:picLocks noChangeAspect="1" noChangeArrowheads="1"/>
          </p:cNvPicPr>
          <p:nvPr/>
        </p:nvPicPr>
        <p:blipFill>
          <a:blip r:embed="rId4"/>
          <a:srcRect/>
          <a:stretch>
            <a:fillRect/>
          </a:stretch>
        </p:blipFill>
        <p:spPr bwMode="auto">
          <a:xfrm>
            <a:off x="107950" y="908050"/>
            <a:ext cx="2016125" cy="649288"/>
          </a:xfrm>
          <a:prstGeom prst="rect">
            <a:avLst/>
          </a:prstGeom>
          <a:noFill/>
          <a:ln w="9525">
            <a:noFill/>
            <a:miter lim="800000"/>
            <a:headEnd/>
            <a:tailEnd/>
          </a:ln>
        </p:spPr>
      </p:pic>
      <p:sp>
        <p:nvSpPr>
          <p:cNvPr id="6" name="Titolo 1"/>
          <p:cNvSpPr txBox="1">
            <a:spLocks noGrp="1"/>
          </p:cNvSpPr>
          <p:nvPr>
            <p:ph type="ctrTitle"/>
          </p:nvPr>
        </p:nvSpPr>
        <p:spPr>
          <a:noFill/>
          <a:ln/>
        </p:spPr>
        <p:txBody>
          <a:bodyPr/>
          <a:lstStyle/>
          <a:p>
            <a:pPr eaLnBrk="1" hangingPunct="1">
              <a:spcAft>
                <a:spcPts val="600"/>
              </a:spcAft>
            </a:pPr>
            <a:r>
              <a:rPr lang="it-IT" smtClean="0"/>
              <a:t>AVELLINO 15/06/2017</a:t>
            </a:r>
          </a:p>
        </p:txBody>
      </p:sp>
      <p:sp>
        <p:nvSpPr>
          <p:cNvPr id="225291" name="Titolo 1"/>
          <p:cNvSpPr>
            <a:spLocks noGrp="1"/>
          </p:cNvSpPr>
          <p:nvPr>
            <p:ph type="subTitle" idx="1"/>
          </p:nvPr>
        </p:nvSpPr>
        <p:spPr>
          <a:ln/>
        </p:spPr>
        <p:txBody>
          <a:bodyPr/>
          <a:lstStyle/>
          <a:p>
            <a:pPr>
              <a:spcAft>
                <a:spcPts val="600"/>
              </a:spcAft>
            </a:pPr>
            <a:r>
              <a:rPr lang="it-IT" smtClean="0">
                <a:solidFill>
                  <a:schemeClr val="tx1"/>
                </a:solidFill>
              </a:rPr>
              <a:t>Dichiarativi 2017 – Redditi 2016 </a:t>
            </a:r>
          </a:p>
        </p:txBody>
      </p:sp>
      <p:sp>
        <p:nvSpPr>
          <p:cNvPr id="225292" name="Rectangle 29"/>
          <p:cNvSpPr>
            <a:spLocks noChangeArrowheads="1"/>
          </p:cNvSpPr>
          <p:nvPr/>
        </p:nvSpPr>
        <p:spPr bwMode="auto">
          <a:xfrm>
            <a:off x="179388" y="1628775"/>
            <a:ext cx="2447925" cy="1158875"/>
          </a:xfrm>
          <a:prstGeom prst="rect">
            <a:avLst/>
          </a:prstGeom>
          <a:noFill/>
          <a:ln w="9525">
            <a:noFill/>
            <a:miter lim="800000"/>
            <a:headEnd/>
            <a:tailEnd/>
          </a:ln>
        </p:spPr>
        <p:txBody>
          <a:bodyPr>
            <a:spAutoFit/>
          </a:bodyPr>
          <a:lstStyle/>
          <a:p>
            <a:pPr>
              <a:spcBef>
                <a:spcPct val="50000"/>
              </a:spcBef>
            </a:pPr>
            <a:r>
              <a:rPr lang="it-IT" sz="1000"/>
              <a:t>             </a:t>
            </a:r>
            <a:r>
              <a:rPr lang="it-IT" sz="1000" b="1">
                <a:latin typeface="Times New Roman" pitchFamily="18" charset="0"/>
              </a:rPr>
              <a:t>Valloufficio Soluzioni </a:t>
            </a:r>
          </a:p>
          <a:p>
            <a:pPr>
              <a:spcBef>
                <a:spcPct val="50000"/>
              </a:spcBef>
            </a:pPr>
            <a:r>
              <a:rPr lang="it-IT" sz="1000" b="1">
                <a:latin typeface="Times New Roman" pitchFamily="18" charset="0"/>
              </a:rPr>
              <a:t>          Via Posidonia 253, Salerno</a:t>
            </a:r>
          </a:p>
          <a:p>
            <a:pPr>
              <a:spcBef>
                <a:spcPct val="50000"/>
              </a:spcBef>
            </a:pPr>
            <a:r>
              <a:rPr lang="it-IT" sz="1000" b="1">
                <a:latin typeface="Times New Roman" pitchFamily="18" charset="0"/>
              </a:rPr>
              <a:t>         0974.1980113/089.9951451 </a:t>
            </a:r>
          </a:p>
          <a:p>
            <a:pPr>
              <a:spcBef>
                <a:spcPct val="50000"/>
              </a:spcBef>
            </a:pPr>
            <a:r>
              <a:rPr lang="it-IT" sz="1000" b="1">
                <a:latin typeface="Times New Roman" pitchFamily="18" charset="0"/>
              </a:rPr>
              <a:t>              valloufficiosoluzioni.it </a:t>
            </a:r>
          </a:p>
          <a:p>
            <a:pPr>
              <a:spcBef>
                <a:spcPct val="50000"/>
              </a:spcBef>
            </a:pPr>
            <a:r>
              <a:rPr lang="it-IT" sz="1000" b="1">
                <a:latin typeface="Times New Roman" pitchFamily="18" charset="0"/>
              </a:rPr>
              <a:t>           -  info@sistemisalerno.it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olo 1"/>
          <p:cNvSpPr>
            <a:spLocks noGrp="1"/>
          </p:cNvSpPr>
          <p:nvPr>
            <p:ph type="ctrTitle"/>
          </p:nvPr>
        </p:nvSpPr>
        <p:spPr>
          <a:xfrm>
            <a:off x="250825" y="44450"/>
            <a:ext cx="8642350" cy="1008063"/>
          </a:xfrm>
        </p:spPr>
        <p:txBody>
          <a:bodyPr/>
          <a:lstStyle/>
          <a:p>
            <a:pPr eaLnBrk="1" hangingPunct="1"/>
            <a:r>
              <a:rPr lang="it-IT" sz="2400" smtClean="0"/>
              <a:t>DICHIARAZIONI INTEGRATIVE</a:t>
            </a:r>
            <a:br>
              <a:rPr lang="it-IT" sz="2400" smtClean="0"/>
            </a:br>
            <a:r>
              <a:rPr lang="it-IT" sz="2000" smtClean="0"/>
              <a:t>(Modifiche all’art. 8, commi 6-ter, quater e quinquies, D.P.R. 322/1998</a:t>
            </a:r>
            <a:r>
              <a:rPr lang="it-IT" sz="2400" smtClean="0"/>
              <a:t>) </a:t>
            </a:r>
          </a:p>
        </p:txBody>
      </p:sp>
      <p:sp>
        <p:nvSpPr>
          <p:cNvPr id="4100" name="CasellaDiTesto 17"/>
          <p:cNvSpPr txBox="1">
            <a:spLocks noChangeArrowheads="1"/>
          </p:cNvSpPr>
          <p:nvPr/>
        </p:nvSpPr>
        <p:spPr bwMode="auto">
          <a:xfrm>
            <a:off x="501650" y="1196975"/>
            <a:ext cx="8137525" cy="8302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INTEGRATIVE A FAVORE oltre il termine di presentazione della dichiarazione relativa al periodo di imposta successivo </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22BB3A91-C2CC-4945-BD04-27BDDC461E5D}" type="slidenum">
              <a:rPr lang="it-IT" b="1">
                <a:solidFill>
                  <a:schemeClr val="tx1"/>
                </a:solidFill>
                <a:latin typeface="Futura Bk BT"/>
              </a:rPr>
              <a:pPr fontAlgn="base">
                <a:spcBef>
                  <a:spcPct val="0"/>
                </a:spcBef>
                <a:spcAft>
                  <a:spcPct val="0"/>
                </a:spcAft>
                <a:defRPr/>
              </a:pPr>
              <a:t>10</a:t>
            </a:fld>
            <a:endParaRPr lang="it-IT" b="1">
              <a:solidFill>
                <a:schemeClr val="tx1"/>
              </a:solidFill>
              <a:latin typeface="Futura Bk BT"/>
            </a:endParaRPr>
          </a:p>
        </p:txBody>
      </p:sp>
      <p:sp>
        <p:nvSpPr>
          <p:cNvPr id="40" name="Rettangolo 39"/>
          <p:cNvSpPr/>
          <p:nvPr/>
        </p:nvSpPr>
        <p:spPr>
          <a:xfrm>
            <a:off x="395288" y="2038350"/>
            <a:ext cx="8064500" cy="59848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tx1"/>
                </a:solidFill>
              </a:rPr>
              <a:t>Esempio</a:t>
            </a:r>
            <a:r>
              <a:rPr lang="it-IT" dirty="0">
                <a:solidFill>
                  <a:schemeClr val="tx1"/>
                </a:solidFill>
              </a:rPr>
              <a:t>: Dichiarazione integrativa Unico 2013, per anno 2012, presentata nel 2016 con credito IRPEF di Euro 1.000 tutto non derivante da errori contabili</a:t>
            </a:r>
          </a:p>
        </p:txBody>
      </p:sp>
      <p:pic>
        <p:nvPicPr>
          <p:cNvPr id="33797" name="Immagine 1"/>
          <p:cNvPicPr>
            <a:picLocks noChangeAspect="1"/>
          </p:cNvPicPr>
          <p:nvPr/>
        </p:nvPicPr>
        <p:blipFill>
          <a:blip r:embed="rId3"/>
          <a:srcRect/>
          <a:stretch>
            <a:fillRect/>
          </a:stretch>
        </p:blipFill>
        <p:spPr bwMode="auto">
          <a:xfrm>
            <a:off x="395288" y="2636838"/>
            <a:ext cx="8064500" cy="2822575"/>
          </a:xfrm>
          <a:prstGeom prst="rect">
            <a:avLst/>
          </a:prstGeom>
          <a:noFill/>
          <a:ln w="9525">
            <a:noFill/>
            <a:miter lim="800000"/>
            <a:headEnd/>
            <a:tailEnd/>
          </a:ln>
        </p:spPr>
      </p:pic>
      <p:sp>
        <p:nvSpPr>
          <p:cNvPr id="21" name="Rettangolo 20"/>
          <p:cNvSpPr/>
          <p:nvPr/>
        </p:nvSpPr>
        <p:spPr>
          <a:xfrm>
            <a:off x="4356100" y="5553075"/>
            <a:ext cx="4211638" cy="82867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tx1"/>
                </a:solidFill>
              </a:rPr>
              <a:t>Euro</a:t>
            </a:r>
            <a:r>
              <a:rPr lang="it-IT" dirty="0">
                <a:solidFill>
                  <a:schemeClr val="tx1"/>
                </a:solidFill>
              </a:rPr>
              <a:t> </a:t>
            </a:r>
            <a:r>
              <a:rPr lang="it-IT" b="1" dirty="0">
                <a:solidFill>
                  <a:schemeClr val="tx1"/>
                </a:solidFill>
              </a:rPr>
              <a:t>1.000</a:t>
            </a:r>
          </a:p>
          <a:p>
            <a:pPr algn="ctr">
              <a:defRPr/>
            </a:pPr>
            <a:r>
              <a:rPr lang="it-IT" b="1" dirty="0">
                <a:solidFill>
                  <a:schemeClr val="tx1"/>
                </a:solidFill>
              </a:rPr>
              <a:t>Da sottrarre al debito IRPEF 2016 o in caso di eccedenza, da riportare in colonna 2</a:t>
            </a:r>
            <a:endParaRPr lang="it-IT" dirty="0">
              <a:solidFill>
                <a:schemeClr val="tx1"/>
              </a:solidFill>
            </a:endParaRPr>
          </a:p>
        </p:txBody>
      </p:sp>
      <p:sp>
        <p:nvSpPr>
          <p:cNvPr id="22" name="Rettangolo 21"/>
          <p:cNvSpPr/>
          <p:nvPr/>
        </p:nvSpPr>
        <p:spPr>
          <a:xfrm>
            <a:off x="2051050" y="4987925"/>
            <a:ext cx="1296988" cy="55245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25" name="Connettore a gomito 23"/>
          <p:cNvCxnSpPr>
            <a:cxnSpLocks/>
            <a:stCxn id="21" idx="1"/>
            <a:endCxn id="22" idx="2"/>
          </p:cNvCxnSpPr>
          <p:nvPr/>
        </p:nvCxnSpPr>
        <p:spPr>
          <a:xfrm rot="10800000">
            <a:off x="2700338" y="5540375"/>
            <a:ext cx="1655762" cy="427038"/>
          </a:xfrm>
          <a:prstGeom prst="bentConnector2">
            <a:avLst/>
          </a:prstGeom>
          <a:ln w="28575">
            <a:solidFill>
              <a:schemeClr val="accent1">
                <a:lumMod val="75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5" name="Rettangolo 34"/>
          <p:cNvSpPr/>
          <p:nvPr/>
        </p:nvSpPr>
        <p:spPr>
          <a:xfrm>
            <a:off x="395288" y="2997200"/>
            <a:ext cx="8351837" cy="827088"/>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tx1"/>
                </a:solidFill>
              </a:rPr>
              <a:t>Istruzioni al Quadro </a:t>
            </a:r>
            <a:r>
              <a:rPr lang="it-IT" b="1" dirty="0" err="1">
                <a:solidFill>
                  <a:schemeClr val="tx1"/>
                </a:solidFill>
              </a:rPr>
              <a:t>RX</a:t>
            </a:r>
            <a:r>
              <a:rPr lang="it-IT" b="1" dirty="0">
                <a:solidFill>
                  <a:schemeClr val="tx1"/>
                </a:solidFill>
              </a:rPr>
              <a:t>: </a:t>
            </a:r>
            <a:r>
              <a:rPr lang="it-IT" dirty="0">
                <a:solidFill>
                  <a:schemeClr val="tx1"/>
                </a:solidFill>
              </a:rPr>
              <a:t>Il credito da </a:t>
            </a:r>
            <a:r>
              <a:rPr lang="it-IT" b="1" dirty="0">
                <a:solidFill>
                  <a:schemeClr val="tx1"/>
                </a:solidFill>
              </a:rPr>
              <a:t>Quadro DI </a:t>
            </a:r>
            <a:r>
              <a:rPr lang="it-IT" dirty="0">
                <a:solidFill>
                  <a:schemeClr val="tx1"/>
                </a:solidFill>
              </a:rPr>
              <a:t>va sottratto dai debiti risultanti dai quadri della Dichiarazione 2017 ma, se il risultato è negativo, non si compila la colonna 1 e si indica il credito nella colonna 2.</a:t>
            </a:r>
          </a:p>
        </p:txBody>
      </p:sp>
      <p:cxnSp>
        <p:nvCxnSpPr>
          <p:cNvPr id="36" name="Connettore a gomito 23"/>
          <p:cNvCxnSpPr>
            <a:cxnSpLocks/>
            <a:stCxn id="35" idx="2"/>
            <a:endCxn id="22" idx="0"/>
          </p:cNvCxnSpPr>
          <p:nvPr/>
        </p:nvCxnSpPr>
        <p:spPr>
          <a:xfrm rot="5400000">
            <a:off x="3053557" y="3471069"/>
            <a:ext cx="1163637" cy="1870075"/>
          </a:xfrm>
          <a:prstGeom prst="bentConnector3">
            <a:avLst>
              <a:gd name="adj1" fmla="val 50000"/>
            </a:avLst>
          </a:prstGeom>
          <a:ln w="28575">
            <a:solidFill>
              <a:schemeClr val="accent1">
                <a:lumMod val="75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3" name="Rettangolo 12"/>
          <p:cNvSpPr/>
          <p:nvPr/>
        </p:nvSpPr>
        <p:spPr>
          <a:xfrm>
            <a:off x="3414713" y="4987925"/>
            <a:ext cx="1295400" cy="5524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16" name="Connettore a gomito 23"/>
          <p:cNvCxnSpPr>
            <a:cxnSpLocks/>
            <a:stCxn id="35" idx="2"/>
            <a:endCxn id="13" idx="0"/>
          </p:cNvCxnSpPr>
          <p:nvPr/>
        </p:nvCxnSpPr>
        <p:spPr>
          <a:xfrm rot="5400000">
            <a:off x="3734594" y="4152107"/>
            <a:ext cx="1163637" cy="508000"/>
          </a:xfrm>
          <a:prstGeom prst="bentConnector3">
            <a:avLst>
              <a:gd name="adj1" fmla="val 50000"/>
            </a:avLst>
          </a:prstGeom>
          <a:ln w="28575">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0" name="Connettore a gomito 23"/>
          <p:cNvCxnSpPr>
            <a:cxnSpLocks/>
            <a:stCxn id="21" idx="1"/>
            <a:endCxn id="13" idx="2"/>
          </p:cNvCxnSpPr>
          <p:nvPr/>
        </p:nvCxnSpPr>
        <p:spPr>
          <a:xfrm rot="10800000">
            <a:off x="4062413" y="5540375"/>
            <a:ext cx="293687" cy="427038"/>
          </a:xfrm>
          <a:prstGeom prst="bentConnector2">
            <a:avLst/>
          </a:prstGeom>
          <a:ln w="28575">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6F6F43C-2AFB-470F-8C4C-971F5B29FF74}" type="slidenum">
              <a:rPr lang="it-IT" b="1">
                <a:solidFill>
                  <a:schemeClr val="tx1"/>
                </a:solidFill>
                <a:latin typeface="Futura Bk BT"/>
              </a:rPr>
              <a:pPr fontAlgn="base">
                <a:spcBef>
                  <a:spcPct val="0"/>
                </a:spcBef>
                <a:spcAft>
                  <a:spcPct val="0"/>
                </a:spcAft>
                <a:defRPr/>
              </a:pPr>
              <a:t>100</a:t>
            </a:fld>
            <a:endParaRPr lang="it-IT" b="1">
              <a:solidFill>
                <a:schemeClr val="tx1"/>
              </a:solidFill>
              <a:latin typeface="Futura Bk BT"/>
            </a:endParaRPr>
          </a:p>
        </p:txBody>
      </p:sp>
      <p:sp>
        <p:nvSpPr>
          <p:cNvPr id="9" name="CasellaDiTesto 16"/>
          <p:cNvSpPr txBox="1">
            <a:spLocks noChangeArrowheads="1"/>
          </p:cNvSpPr>
          <p:nvPr/>
        </p:nvSpPr>
        <p:spPr bwMode="auto">
          <a:xfrm>
            <a:off x="514350" y="1898650"/>
            <a:ext cx="8137525" cy="2124075"/>
          </a:xfrm>
          <a:prstGeom prst="rect">
            <a:avLst/>
          </a:prstGeom>
          <a:solidFill>
            <a:srgbClr val="FFFF00"/>
          </a:solidFill>
          <a:ln w="9525">
            <a:noFill/>
            <a:miter lim="800000"/>
            <a:headEnd/>
            <a:tailEnd/>
          </a:ln>
        </p:spPr>
        <p:txBody>
          <a:bodyPr>
            <a:spAutoFit/>
          </a:bodyPr>
          <a:lstStyle/>
          <a:p>
            <a:pPr>
              <a:tabLst>
                <a:tab pos="2244725" algn="l"/>
              </a:tabLst>
              <a:defRPr/>
            </a:pPr>
            <a:r>
              <a:rPr lang="it-IT" sz="2200" b="1" dirty="0">
                <a:latin typeface="Calibri" pitchFamily="34" charset="0"/>
                <a:cs typeface="Arial" pitchFamily="34" charset="0"/>
              </a:rPr>
              <a:t>L’art. 84, c. 3, </a:t>
            </a:r>
            <a:r>
              <a:rPr lang="it-IT" sz="2200" b="1" dirty="0" err="1">
                <a:latin typeface="Calibri" pitchFamily="34" charset="0"/>
                <a:cs typeface="Arial" pitchFamily="34" charset="0"/>
              </a:rPr>
              <a:t>T.U.I.R</a:t>
            </a:r>
            <a:r>
              <a:rPr lang="it-IT" sz="2200" b="1" dirty="0">
                <a:latin typeface="Calibri" pitchFamily="34" charset="0"/>
                <a:cs typeface="Arial" pitchFamily="34" charset="0"/>
              </a:rPr>
              <a:t>. limita il riporto delle perdite in caso di trasferimento di aziende se:</a:t>
            </a:r>
          </a:p>
          <a:p>
            <a:pPr>
              <a:tabLst>
                <a:tab pos="2244725" algn="l"/>
              </a:tabLst>
              <a:defRPr/>
            </a:pPr>
            <a:r>
              <a:rPr lang="it-IT" sz="2200" b="1" dirty="0">
                <a:latin typeface="Calibri" pitchFamily="34" charset="0"/>
                <a:cs typeface="Arial" pitchFamily="34" charset="0"/>
              </a:rPr>
              <a:t>Viene modificata l’attività principale esercitata nei periodi di imposta di realizzazione delle perdite e se tale modifica avviene :</a:t>
            </a:r>
          </a:p>
          <a:p>
            <a:pPr marL="342900" indent="-342900">
              <a:buFont typeface="Arial" panose="020B0604020202020204" pitchFamily="34" charset="0"/>
              <a:buChar char="•"/>
              <a:tabLst>
                <a:tab pos="2244725" algn="l"/>
              </a:tabLst>
              <a:defRPr/>
            </a:pPr>
            <a:r>
              <a:rPr lang="it-IT" sz="2200" b="1" dirty="0">
                <a:latin typeface="Calibri" pitchFamily="34" charset="0"/>
                <a:cs typeface="Arial" pitchFamily="34" charset="0"/>
              </a:rPr>
              <a:t>Nel periodo di imposta in cui si verifica il trasferimento</a:t>
            </a:r>
          </a:p>
          <a:p>
            <a:pPr marL="342900" indent="-342900">
              <a:buFont typeface="Arial" panose="020B0604020202020204" pitchFamily="34" charset="0"/>
              <a:buChar char="•"/>
              <a:tabLst>
                <a:tab pos="2244725" algn="l"/>
              </a:tabLst>
              <a:defRPr/>
            </a:pPr>
            <a:r>
              <a:rPr lang="it-IT" sz="2200" b="1" dirty="0">
                <a:latin typeface="Calibri" pitchFamily="34" charset="0"/>
                <a:cs typeface="Arial" pitchFamily="34" charset="0"/>
              </a:rPr>
              <a:t>Ovvero nei due successivi od anteriori</a:t>
            </a:r>
          </a:p>
        </p:txBody>
      </p:sp>
      <p:sp>
        <p:nvSpPr>
          <p:cNvPr id="10" name="CasellaDiTesto 17"/>
          <p:cNvSpPr txBox="1">
            <a:spLocks noChangeArrowheads="1"/>
          </p:cNvSpPr>
          <p:nvPr/>
        </p:nvSpPr>
        <p:spPr bwMode="auto">
          <a:xfrm>
            <a:off x="503238" y="121602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RIPORTO A NUOVO DELLE PERDITE </a:t>
            </a:r>
          </a:p>
        </p:txBody>
      </p:sp>
      <p:sp>
        <p:nvSpPr>
          <p:cNvPr id="218116" name="Titolo 1"/>
          <p:cNvSpPr txBox="1">
            <a:spLocks/>
          </p:cNvSpPr>
          <p:nvPr/>
        </p:nvSpPr>
        <p:spPr bwMode="auto">
          <a:xfrm>
            <a:off x="250825" y="44450"/>
            <a:ext cx="8642350" cy="1008063"/>
          </a:xfrm>
          <a:prstGeom prst="rect">
            <a:avLst/>
          </a:prstGeom>
          <a:noFill/>
          <a:ln w="9525">
            <a:noFill/>
            <a:miter lim="800000"/>
            <a:headEnd/>
            <a:tailEnd/>
          </a:ln>
        </p:spPr>
        <p:txBody>
          <a:bodyPr anchor="ctr"/>
          <a:lstStyle/>
          <a:p>
            <a:pPr algn="ctr"/>
            <a:r>
              <a:rPr lang="it-IT" sz="2400">
                <a:latin typeface="Calibri" pitchFamily="34" charset="0"/>
              </a:rPr>
              <a:t>NOVITÀ IN TEMA DI ACE</a:t>
            </a:r>
            <a:br>
              <a:rPr lang="it-IT" sz="2400">
                <a:latin typeface="Calibri" pitchFamily="34" charset="0"/>
              </a:rPr>
            </a:br>
            <a:r>
              <a:rPr lang="it-IT" sz="2400">
                <a:latin typeface="Calibri" pitchFamily="34" charset="0"/>
              </a:rPr>
              <a:t>(</a:t>
            </a:r>
            <a:r>
              <a:rPr lang="it-IT" sz="2000">
                <a:latin typeface="Calibri" pitchFamily="34" charset="0"/>
              </a:rPr>
              <a:t>L. di Bilancio per il 2017, art. 1, commi da </a:t>
            </a:r>
            <a:r>
              <a:rPr lang="it-IT" sz="2000" b="1">
                <a:latin typeface="Calibri" pitchFamily="34" charset="0"/>
              </a:rPr>
              <a:t>549</a:t>
            </a:r>
            <a:r>
              <a:rPr lang="it-IT" sz="2000">
                <a:latin typeface="Calibri" pitchFamily="34" charset="0"/>
              </a:rPr>
              <a:t> a </a:t>
            </a:r>
            <a:r>
              <a:rPr lang="it-IT" sz="2000" b="1">
                <a:latin typeface="Calibri" pitchFamily="34" charset="0"/>
              </a:rPr>
              <a:t>553</a:t>
            </a:r>
            <a:r>
              <a:rPr lang="it-IT" sz="2400">
                <a:latin typeface="Calibri" pitchFamily="34" charset="0"/>
              </a:rPr>
              <a:t>) </a:t>
            </a:r>
          </a:p>
        </p:txBody>
      </p:sp>
      <p:sp>
        <p:nvSpPr>
          <p:cNvPr id="218117" name="CasellaDiTesto 16"/>
          <p:cNvSpPr>
            <a:spLocks noChangeArrowheads="1"/>
          </p:cNvSpPr>
          <p:nvPr/>
        </p:nvSpPr>
        <p:spPr bwMode="auto">
          <a:xfrm>
            <a:off x="2225675" y="4383088"/>
            <a:ext cx="4692650" cy="969962"/>
          </a:xfrm>
          <a:prstGeom prst="roundRect">
            <a:avLst>
              <a:gd name="adj" fmla="val 35657"/>
            </a:avLst>
          </a:prstGeom>
          <a:solidFill>
            <a:srgbClr val="FF0000"/>
          </a:solidFill>
          <a:ln w="9525">
            <a:noFill/>
            <a:miter lim="800000"/>
            <a:headEnd/>
            <a:tailEnd/>
          </a:ln>
        </p:spPr>
        <p:txBody>
          <a:bodyPr>
            <a:spAutoFit/>
          </a:bodyPr>
          <a:lstStyle/>
          <a:p>
            <a:pPr algn="ctr">
              <a:tabLst>
                <a:tab pos="2244725" algn="l"/>
              </a:tabLst>
            </a:pPr>
            <a:r>
              <a:rPr lang="it-IT" sz="2200" b="1">
                <a:solidFill>
                  <a:schemeClr val="bg1"/>
                </a:solidFill>
                <a:latin typeface="Calibri" pitchFamily="34" charset="0"/>
              </a:rPr>
              <a:t>TALE LIMITAZIONE VIENE ESTESA </a:t>
            </a:r>
          </a:p>
          <a:p>
            <a:pPr algn="ctr">
              <a:tabLst>
                <a:tab pos="2244725" algn="l"/>
              </a:tabLst>
            </a:pPr>
            <a:r>
              <a:rPr lang="it-IT" sz="2200" b="1">
                <a:solidFill>
                  <a:schemeClr val="bg1"/>
                </a:solidFill>
                <a:latin typeface="Calibri" pitchFamily="34" charset="0"/>
              </a:rPr>
              <a:t>ANCHE ALLE ECCEDENZE DI ACE </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 name="Titolo 1"/>
          <p:cNvSpPr txBox="1">
            <a:spLocks/>
          </p:cNvSpPr>
          <p:nvPr/>
        </p:nvSpPr>
        <p:spPr>
          <a:xfrm>
            <a:off x="250825" y="169863"/>
            <a:ext cx="8642350" cy="5780087"/>
          </a:xfrm>
          <a:prstGeom prst="rect">
            <a:avLst/>
          </a:prstGeom>
        </p:spPr>
        <p:txBody>
          <a:bodyPr anchor="ctr"/>
          <a:lstStyle/>
          <a:p>
            <a:pPr algn="ctr" fontAlgn="auto">
              <a:spcAft>
                <a:spcPts val="0"/>
              </a:spcAft>
              <a:defRPr/>
            </a:pPr>
            <a:r>
              <a:rPr lang="it-IT" sz="4400" dirty="0">
                <a:latin typeface="+mj-lt"/>
                <a:ea typeface="+mj-ea"/>
                <a:cs typeface="+mj-cs"/>
              </a:rPr>
              <a:t>INCREMENTO FRANCHIGIA IRAP PER LE SOCIETÀ DI PERSONE, DITTE INDIVIDUALI E PROFESSIONISTI</a:t>
            </a:r>
          </a:p>
        </p:txBody>
      </p:sp>
      <p:sp>
        <p:nvSpPr>
          <p:cNvPr id="3075"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57A87725-EE24-4461-82F6-F662D84911AF}" type="slidenum">
              <a:rPr lang="it-IT" b="1">
                <a:solidFill>
                  <a:schemeClr val="tx1"/>
                </a:solidFill>
                <a:latin typeface="Futura Bk BT"/>
              </a:rPr>
              <a:pPr fontAlgn="base">
                <a:spcBef>
                  <a:spcPct val="0"/>
                </a:spcBef>
                <a:spcAft>
                  <a:spcPct val="0"/>
                </a:spcAft>
                <a:defRPr/>
              </a:pPr>
              <a:t>101</a:t>
            </a:fld>
            <a:endParaRPr lang="it-IT" b="1">
              <a:solidFill>
                <a:schemeClr val="tx1"/>
              </a:solidFill>
              <a:latin typeface="Futura Bk BT"/>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Titolo 1"/>
          <p:cNvSpPr>
            <a:spLocks noGrp="1"/>
          </p:cNvSpPr>
          <p:nvPr>
            <p:ph type="ctrTitle"/>
          </p:nvPr>
        </p:nvSpPr>
        <p:spPr>
          <a:xfrm>
            <a:off x="250825" y="44450"/>
            <a:ext cx="8642350" cy="1008063"/>
          </a:xfrm>
        </p:spPr>
        <p:txBody>
          <a:bodyPr/>
          <a:lstStyle/>
          <a:p>
            <a:pPr eaLnBrk="1" hangingPunct="1"/>
            <a:r>
              <a:rPr lang="it-IT" sz="2400" smtClean="0"/>
              <a:t>Incremento dell’ulteriore deduzione IRAP per soggetti minori dimesioni</a:t>
            </a:r>
            <a:br>
              <a:rPr lang="it-IT" sz="2400" smtClean="0"/>
            </a:br>
            <a:r>
              <a:rPr lang="it-IT" sz="2400" smtClean="0"/>
              <a:t>(</a:t>
            </a:r>
            <a:r>
              <a:rPr lang="it-IT" sz="2000" smtClean="0"/>
              <a:t>L. di Stabilità per il 2016, art. 1, commi da 123 a 124</a:t>
            </a:r>
            <a:r>
              <a:rPr lang="it-IT" sz="2400" smtClean="0"/>
              <a:t>) </a:t>
            </a:r>
          </a:p>
        </p:txBody>
      </p:sp>
      <p:sp>
        <p:nvSpPr>
          <p:cNvPr id="222210" name="CasellaDiTesto 16"/>
          <p:cNvSpPr txBox="1">
            <a:spLocks noChangeArrowheads="1"/>
          </p:cNvSpPr>
          <p:nvPr/>
        </p:nvSpPr>
        <p:spPr bwMode="auto">
          <a:xfrm>
            <a:off x="501650" y="1795463"/>
            <a:ext cx="8137525" cy="769937"/>
          </a:xfrm>
          <a:prstGeom prst="rect">
            <a:avLst/>
          </a:prstGeom>
          <a:solidFill>
            <a:srgbClr val="92D050"/>
          </a:solidFill>
          <a:ln w="9525">
            <a:noFill/>
            <a:miter lim="800000"/>
            <a:headEnd/>
            <a:tailEnd/>
          </a:ln>
        </p:spPr>
        <p:txBody>
          <a:bodyPr>
            <a:spAutoFit/>
          </a:bodyPr>
          <a:lstStyle/>
          <a:p>
            <a:pPr algn="ctr"/>
            <a:r>
              <a:rPr lang="it-IT" sz="2200" b="1">
                <a:latin typeface="Calibri" pitchFamily="34" charset="0"/>
              </a:rPr>
              <a:t>AUMENTO DELL’ULTERIORE DEDUZIONE IRAP PER I SOGGETTI DI MINORI DIMENSIONI</a:t>
            </a:r>
          </a:p>
        </p:txBody>
      </p:sp>
      <p:sp>
        <p:nvSpPr>
          <p:cNvPr id="4100" name="CasellaDiTesto 17"/>
          <p:cNvSpPr txBox="1">
            <a:spLocks noChangeArrowheads="1"/>
          </p:cNvSpPr>
          <p:nvPr/>
        </p:nvSpPr>
        <p:spPr bwMode="auto">
          <a:xfrm>
            <a:off x="501650" y="119697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MODIFICHE ALL’ART. 11, c. 4-bis, </a:t>
            </a:r>
            <a:r>
              <a:rPr lang="it-IT" sz="2400" b="1" dirty="0" err="1">
                <a:latin typeface="+mj-lt"/>
                <a:cs typeface="Arial" pitchFamily="34" charset="0"/>
              </a:rPr>
              <a:t>lett</a:t>
            </a:r>
            <a:r>
              <a:rPr lang="it-IT" sz="2400" b="1" dirty="0">
                <a:latin typeface="+mj-lt"/>
                <a:cs typeface="Arial" pitchFamily="34" charset="0"/>
              </a:rPr>
              <a:t>. d-bis, </a:t>
            </a:r>
            <a:r>
              <a:rPr lang="it-IT" sz="2400" b="1" dirty="0" err="1">
                <a:latin typeface="+mj-lt"/>
                <a:cs typeface="Arial" pitchFamily="34" charset="0"/>
              </a:rPr>
              <a:t>D.Lgs.</a:t>
            </a:r>
            <a:r>
              <a:rPr lang="it-IT" sz="2400" b="1" dirty="0">
                <a:latin typeface="+mj-lt"/>
                <a:cs typeface="Arial" pitchFamily="34" charset="0"/>
              </a:rPr>
              <a:t> 446/1997</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5653A2A-84F8-45F9-89FA-395BA04F61BB}" type="slidenum">
              <a:rPr lang="it-IT" b="1">
                <a:solidFill>
                  <a:schemeClr val="tx1"/>
                </a:solidFill>
                <a:latin typeface="Futura Bk BT"/>
              </a:rPr>
              <a:pPr fontAlgn="base">
                <a:spcBef>
                  <a:spcPct val="0"/>
                </a:spcBef>
                <a:spcAft>
                  <a:spcPct val="0"/>
                </a:spcAft>
                <a:defRPr/>
              </a:pPr>
              <a:t>102</a:t>
            </a:fld>
            <a:endParaRPr lang="it-IT" b="1">
              <a:solidFill>
                <a:schemeClr val="tx1"/>
              </a:solidFill>
              <a:latin typeface="Futura Bk BT"/>
            </a:endParaRPr>
          </a:p>
        </p:txBody>
      </p:sp>
      <p:graphicFrame>
        <p:nvGraphicFramePr>
          <p:cNvPr id="2" name="Tabella 1"/>
          <p:cNvGraphicFramePr>
            <a:graphicFrameLocks noGrp="1"/>
          </p:cNvGraphicFramePr>
          <p:nvPr/>
        </p:nvGraphicFramePr>
        <p:xfrm>
          <a:off x="935038" y="2909888"/>
          <a:ext cx="7273925" cy="2994025"/>
        </p:xfrm>
        <a:graphic>
          <a:graphicData uri="http://schemas.openxmlformats.org/drawingml/2006/table">
            <a:tbl>
              <a:tblPr>
                <a:tableStyleId>{5C22544A-7EE6-4342-B048-85BDC9FD1C3A}</a:tableStyleId>
              </a:tblPr>
              <a:tblGrid>
                <a:gridCol w="1818202">
                  <a:extLst>
                    <a:ext uri="{9D8B030D-6E8A-4147-A177-3AD203B41FA5}"/>
                  </a:extLst>
                </a:gridCol>
                <a:gridCol w="1818202">
                  <a:extLst>
                    <a:ext uri="{9D8B030D-6E8A-4147-A177-3AD203B41FA5}"/>
                  </a:extLst>
                </a:gridCol>
                <a:gridCol w="1818202">
                  <a:extLst>
                    <a:ext uri="{9D8B030D-6E8A-4147-A177-3AD203B41FA5}"/>
                  </a:extLst>
                </a:gridCol>
                <a:gridCol w="1818202">
                  <a:extLst>
                    <a:ext uri="{9D8B030D-6E8A-4147-A177-3AD203B41FA5}"/>
                  </a:extLst>
                </a:gridCol>
              </a:tblGrid>
              <a:tr h="238125">
                <a:tc gridSpan="2">
                  <a:txBody>
                    <a:bodyPr/>
                    <a:lstStyle/>
                    <a:p>
                      <a:pPr algn="ctr" fontAlgn="ctr"/>
                      <a:r>
                        <a:rPr lang="it-IT" sz="2400" b="1" u="none" strike="noStrike" dirty="0">
                          <a:effectLst/>
                          <a:latin typeface="+mn-lt"/>
                        </a:rPr>
                        <a:t>BASE IMPONIBILE</a:t>
                      </a:r>
                      <a:endParaRPr lang="it-IT" sz="2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it-IT" sz="2400" b="0" i="0" u="none" strike="noStrike" dirty="0">
                        <a:solidFill>
                          <a:srgbClr val="000000"/>
                        </a:solidFill>
                        <a:effectLst/>
                        <a:latin typeface="+mn-lt"/>
                      </a:endParaRPr>
                    </a:p>
                  </a:txBody>
                  <a:tcPr marL="9525" marR="9525" marT="9525" marB="0" anchor="ctr"/>
                </a:tc>
                <a:tc gridSpan="2">
                  <a:txBody>
                    <a:bodyPr/>
                    <a:lstStyle/>
                    <a:p>
                      <a:pPr algn="ctr" fontAlgn="ctr"/>
                      <a:r>
                        <a:rPr lang="it-IT" sz="2400" b="1" i="0" u="none" strike="noStrike" dirty="0">
                          <a:solidFill>
                            <a:srgbClr val="000000"/>
                          </a:solidFill>
                          <a:effectLst/>
                          <a:latin typeface="+mn-lt"/>
                        </a:rPr>
                        <a:t>DETRAZIONE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it-IT" sz="2400" b="0" i="0" u="none" strike="noStrike" dirty="0">
                        <a:solidFill>
                          <a:srgbClr val="000000"/>
                        </a:solidFill>
                        <a:effectLst/>
                        <a:latin typeface="+mn-lt"/>
                      </a:endParaRPr>
                    </a:p>
                  </a:txBody>
                  <a:tcPr marL="9525" marR="9525" marT="9525" marB="0" anchor="ctr"/>
                </a:tc>
                <a:extLst>
                  <a:ext uri="{0D108BD9-81ED-4DB2-BD59-A6C34878D82A}"/>
                </a:extLst>
              </a:tr>
              <a:tr h="238125">
                <a:tc>
                  <a:txBody>
                    <a:bodyPr/>
                    <a:lstStyle/>
                    <a:p>
                      <a:pPr algn="ctr" fontAlgn="ctr"/>
                      <a:r>
                        <a:rPr lang="it-IT" sz="2400" b="1" u="none" strike="noStrike" dirty="0">
                          <a:effectLst/>
                          <a:latin typeface="+mn-lt"/>
                        </a:rPr>
                        <a:t>DA</a:t>
                      </a:r>
                      <a:endParaRPr lang="it-IT" sz="2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2400" b="1" u="none" strike="noStrike" dirty="0">
                          <a:effectLst/>
                          <a:latin typeface="+mn-lt"/>
                        </a:rPr>
                        <a:t>A</a:t>
                      </a:r>
                      <a:endParaRPr lang="it-IT" sz="2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2400" b="1" u="none" strike="noStrike" dirty="0">
                          <a:effectLst/>
                          <a:latin typeface="+mn-lt"/>
                        </a:rPr>
                        <a:t>Fino al 31/12/2015</a:t>
                      </a:r>
                      <a:endParaRPr lang="it-IT" sz="2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2400" b="1" i="0" u="none" strike="noStrike" dirty="0">
                          <a:solidFill>
                            <a:srgbClr val="000000"/>
                          </a:solidFill>
                          <a:effectLst/>
                          <a:latin typeface="+mn-lt"/>
                        </a:rPr>
                        <a:t>Dal 1/1/2016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238125">
                <a:tc>
                  <a:txBody>
                    <a:bodyPr/>
                    <a:lstStyle/>
                    <a:p>
                      <a:pPr algn="ctr" fontAlgn="ctr"/>
                      <a:r>
                        <a:rPr lang="it-IT" sz="2400" u="none" strike="noStrike" dirty="0">
                          <a:effectLst/>
                          <a:latin typeface="+mn-lt"/>
                        </a:rPr>
                        <a:t>0,00</a:t>
                      </a:r>
                      <a:endParaRPr lang="it-IT" sz="24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2400" u="none" strike="noStrike" dirty="0">
                          <a:effectLst/>
                          <a:latin typeface="+mn-lt"/>
                        </a:rPr>
                        <a:t>180.759,91</a:t>
                      </a:r>
                      <a:endParaRPr lang="it-IT" sz="24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2400" u="none" strike="noStrike" dirty="0">
                          <a:effectLst/>
                          <a:latin typeface="+mn-lt"/>
                        </a:rPr>
                        <a:t>10.500,00</a:t>
                      </a:r>
                      <a:endParaRPr lang="it-IT" sz="24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2400" u="none" strike="noStrike">
                          <a:effectLst/>
                          <a:latin typeface="+mn-lt"/>
                        </a:rPr>
                        <a:t>13.000,00</a:t>
                      </a:r>
                      <a:endParaRPr lang="it-IT" sz="24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238125">
                <a:tc>
                  <a:txBody>
                    <a:bodyPr/>
                    <a:lstStyle/>
                    <a:p>
                      <a:pPr algn="ctr" fontAlgn="ctr"/>
                      <a:r>
                        <a:rPr lang="it-IT" sz="2400" u="none" strike="noStrike" dirty="0">
                          <a:effectLst/>
                          <a:latin typeface="+mn-lt"/>
                        </a:rPr>
                        <a:t>180.759,91</a:t>
                      </a:r>
                      <a:endParaRPr lang="it-IT" sz="24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2400" u="none" strike="noStrike" dirty="0">
                          <a:effectLst/>
                          <a:latin typeface="+mn-lt"/>
                        </a:rPr>
                        <a:t>180.839,91</a:t>
                      </a:r>
                      <a:endParaRPr lang="it-IT" sz="24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2400" u="none" strike="noStrike" dirty="0">
                          <a:effectLst/>
                          <a:latin typeface="+mn-lt"/>
                        </a:rPr>
                        <a:t>7.875,00</a:t>
                      </a:r>
                      <a:endParaRPr lang="it-IT" sz="24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2400" u="none" strike="noStrike">
                          <a:effectLst/>
                          <a:latin typeface="+mn-lt"/>
                        </a:rPr>
                        <a:t>9.750,00</a:t>
                      </a:r>
                      <a:endParaRPr lang="it-IT" sz="24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238125">
                <a:tc>
                  <a:txBody>
                    <a:bodyPr/>
                    <a:lstStyle/>
                    <a:p>
                      <a:pPr algn="ctr" fontAlgn="ctr"/>
                      <a:r>
                        <a:rPr lang="it-IT" sz="2400" u="none" strike="noStrike">
                          <a:effectLst/>
                          <a:latin typeface="+mn-lt"/>
                        </a:rPr>
                        <a:t>180.839,91</a:t>
                      </a:r>
                      <a:endParaRPr lang="it-IT" sz="24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2400" u="none" strike="noStrike" dirty="0">
                          <a:effectLst/>
                          <a:latin typeface="+mn-lt"/>
                        </a:rPr>
                        <a:t>180.919,91</a:t>
                      </a:r>
                      <a:endParaRPr lang="it-IT" sz="24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2400" u="none" strike="noStrike" dirty="0">
                          <a:effectLst/>
                          <a:latin typeface="+mn-lt"/>
                        </a:rPr>
                        <a:t>5.250,00</a:t>
                      </a:r>
                      <a:endParaRPr lang="it-IT" sz="24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2400" u="none" strike="noStrike" dirty="0">
                          <a:effectLst/>
                          <a:latin typeface="+mn-lt"/>
                        </a:rPr>
                        <a:t>6.500,00</a:t>
                      </a:r>
                      <a:endParaRPr lang="it-IT" sz="24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238125">
                <a:tc>
                  <a:txBody>
                    <a:bodyPr/>
                    <a:lstStyle/>
                    <a:p>
                      <a:pPr algn="ctr" fontAlgn="ctr"/>
                      <a:r>
                        <a:rPr lang="it-IT" sz="2400" u="none" strike="noStrike">
                          <a:effectLst/>
                          <a:latin typeface="+mn-lt"/>
                        </a:rPr>
                        <a:t>180.919,91</a:t>
                      </a:r>
                      <a:endParaRPr lang="it-IT" sz="24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2400" u="none" strike="noStrike" dirty="0">
                          <a:effectLst/>
                          <a:latin typeface="+mn-lt"/>
                        </a:rPr>
                        <a:t>180.999,91</a:t>
                      </a:r>
                      <a:endParaRPr lang="it-IT" sz="24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2400" u="none" strike="noStrike" dirty="0">
                          <a:effectLst/>
                          <a:latin typeface="+mn-lt"/>
                        </a:rPr>
                        <a:t>2.625,00</a:t>
                      </a:r>
                      <a:endParaRPr lang="it-IT" sz="24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2400" u="none" strike="noStrike" dirty="0">
                          <a:effectLst/>
                          <a:latin typeface="+mn-lt"/>
                        </a:rPr>
                        <a:t>3.250,00</a:t>
                      </a:r>
                      <a:endParaRPr lang="it-IT" sz="24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238125">
                <a:tc>
                  <a:txBody>
                    <a:bodyPr/>
                    <a:lstStyle/>
                    <a:p>
                      <a:pPr algn="ctr" fontAlgn="ctr"/>
                      <a:r>
                        <a:rPr lang="it-IT" sz="2400" u="none" strike="noStrike">
                          <a:effectLst/>
                          <a:latin typeface="+mn-lt"/>
                        </a:rPr>
                        <a:t>180.999,91</a:t>
                      </a:r>
                      <a:endParaRPr lang="it-IT" sz="24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it-IT" sz="24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it-IT" sz="2400" b="1" u="none" strike="noStrike" dirty="0">
                          <a:effectLst/>
                          <a:latin typeface="+mn-lt"/>
                        </a:rPr>
                        <a:t>ZERO</a:t>
                      </a:r>
                      <a:endParaRPr lang="it-IT" sz="2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it-IT" sz="2400" b="0" i="0" u="none" strike="noStrike" dirty="0">
                        <a:solidFill>
                          <a:srgbClr val="000000"/>
                        </a:solidFill>
                        <a:effectLst/>
                        <a:latin typeface="+mn-lt"/>
                      </a:endParaRPr>
                    </a:p>
                  </a:txBody>
                  <a:tcPr marL="9525" marR="9525" marT="9525" marB="0" anchor="ct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olo 1"/>
          <p:cNvSpPr>
            <a:spLocks noGrp="1"/>
          </p:cNvSpPr>
          <p:nvPr>
            <p:ph type="ctrTitle"/>
          </p:nvPr>
        </p:nvSpPr>
        <p:spPr>
          <a:xfrm>
            <a:off x="250825" y="44450"/>
            <a:ext cx="8642350" cy="1008063"/>
          </a:xfrm>
        </p:spPr>
        <p:txBody>
          <a:bodyPr/>
          <a:lstStyle/>
          <a:p>
            <a:pPr eaLnBrk="1" hangingPunct="1"/>
            <a:r>
              <a:rPr lang="it-IT" sz="2400" smtClean="0"/>
              <a:t>DICHIARAZIONI INTEGRATIVE</a:t>
            </a:r>
            <a:br>
              <a:rPr lang="it-IT" sz="2400" smtClean="0"/>
            </a:br>
            <a:r>
              <a:rPr lang="it-IT" sz="2000" smtClean="0"/>
              <a:t>(Modifiche all’art. 8, commi 6-ter, quater e quinquies, D.P.R. 322/1998</a:t>
            </a:r>
            <a:r>
              <a:rPr lang="it-IT" sz="2400" smtClean="0"/>
              <a:t>) </a:t>
            </a:r>
          </a:p>
        </p:txBody>
      </p:sp>
      <p:sp>
        <p:nvSpPr>
          <p:cNvPr id="4100" name="CasellaDiTesto 17"/>
          <p:cNvSpPr txBox="1">
            <a:spLocks noChangeArrowheads="1"/>
          </p:cNvSpPr>
          <p:nvPr/>
        </p:nvSpPr>
        <p:spPr bwMode="auto">
          <a:xfrm>
            <a:off x="501650" y="1196975"/>
            <a:ext cx="8137525" cy="8302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CORREZIONE ERRORI CONTABILI DI COMPETENZA TEMPORALE ESEMPIO </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E7EB976D-785D-4BE2-9C01-62CC093D0A7A}" type="slidenum">
              <a:rPr lang="it-IT" b="1">
                <a:solidFill>
                  <a:schemeClr val="tx1"/>
                </a:solidFill>
                <a:latin typeface="Futura Bk BT"/>
              </a:rPr>
              <a:pPr fontAlgn="base">
                <a:spcBef>
                  <a:spcPct val="0"/>
                </a:spcBef>
                <a:spcAft>
                  <a:spcPct val="0"/>
                </a:spcAft>
                <a:defRPr/>
              </a:pPr>
              <a:t>11</a:t>
            </a:fld>
            <a:endParaRPr lang="it-IT" b="1">
              <a:solidFill>
                <a:schemeClr val="tx1"/>
              </a:solidFill>
              <a:latin typeface="Futura Bk BT"/>
            </a:endParaRPr>
          </a:p>
        </p:txBody>
      </p:sp>
      <p:sp>
        <p:nvSpPr>
          <p:cNvPr id="13" name="CasellaDiTesto 16"/>
          <p:cNvSpPr txBox="1">
            <a:spLocks noChangeArrowheads="1"/>
          </p:cNvSpPr>
          <p:nvPr/>
        </p:nvSpPr>
        <p:spPr bwMode="auto">
          <a:xfrm>
            <a:off x="501650" y="2133600"/>
            <a:ext cx="8137525" cy="4292600"/>
          </a:xfrm>
          <a:prstGeom prst="rect">
            <a:avLst/>
          </a:prstGeom>
          <a:solidFill>
            <a:srgbClr val="FFFF00"/>
          </a:solidFill>
          <a:ln w="9525">
            <a:noFill/>
            <a:miter lim="800000"/>
            <a:headEnd/>
            <a:tailEnd/>
          </a:ln>
        </p:spPr>
        <p:txBody>
          <a:bodyPr>
            <a:spAutoFit/>
          </a:bodyPr>
          <a:lstStyle/>
          <a:p>
            <a:pPr>
              <a:defRPr/>
            </a:pPr>
            <a:r>
              <a:rPr lang="it-IT" sz="2100" b="1" u="sng" dirty="0">
                <a:latin typeface="Calibri" pitchFamily="34" charset="0"/>
                <a:cs typeface="Arial" pitchFamily="34" charset="0"/>
              </a:rPr>
              <a:t>SOCIETÀ DI CAPITALI – ESERCIZIO 2013</a:t>
            </a:r>
          </a:p>
          <a:p>
            <a:pPr>
              <a:defRPr/>
            </a:pPr>
            <a:r>
              <a:rPr lang="it-IT" sz="2100" b="1" dirty="0">
                <a:latin typeface="Calibri" pitchFamily="34" charset="0"/>
                <a:cs typeface="Arial" pitchFamily="34" charset="0"/>
              </a:rPr>
              <a:t>ACQUISTO MERCI</a:t>
            </a:r>
          </a:p>
          <a:p>
            <a:pPr marL="342900" indent="-342900">
              <a:buFont typeface="Wingdings" panose="05000000000000000000" pitchFamily="2" charset="2"/>
              <a:buChar char="Ø"/>
              <a:defRPr/>
            </a:pPr>
            <a:r>
              <a:rPr lang="it-IT" sz="2100" b="1" dirty="0">
                <a:latin typeface="Calibri" pitchFamily="34" charset="0"/>
                <a:cs typeface="Arial" pitchFamily="34" charset="0"/>
              </a:rPr>
              <a:t>COSTO CONTABILIZZATO </a:t>
            </a:r>
            <a:r>
              <a:rPr lang="it-IT" sz="2100" b="1" dirty="0">
                <a:latin typeface="Calibri" pitchFamily="34" charset="0"/>
                <a:cs typeface="Arial" pitchFamily="34" charset="0"/>
                <a:sym typeface="Wingdings" panose="05000000000000000000" pitchFamily="2" charset="2"/>
              </a:rPr>
              <a:t> Euro 10.000</a:t>
            </a:r>
          </a:p>
          <a:p>
            <a:pPr marL="342900" indent="-342900">
              <a:buFont typeface="Wingdings" panose="05000000000000000000" pitchFamily="2" charset="2"/>
              <a:buChar char="Ø"/>
              <a:defRPr/>
            </a:pPr>
            <a:r>
              <a:rPr lang="it-IT" sz="2100" b="1" dirty="0">
                <a:latin typeface="Calibri" pitchFamily="34" charset="0"/>
                <a:cs typeface="Arial" pitchFamily="34" charset="0"/>
                <a:sym typeface="Wingdings" panose="05000000000000000000" pitchFamily="2" charset="2"/>
              </a:rPr>
              <a:t>COSTO REALMENTE SOSTENUTO  Euro 25.000</a:t>
            </a:r>
          </a:p>
          <a:p>
            <a:pPr>
              <a:defRPr/>
            </a:pPr>
            <a:endParaRPr lang="it-IT" sz="2100" b="1" dirty="0">
              <a:latin typeface="Calibri" pitchFamily="34" charset="0"/>
              <a:cs typeface="Arial" pitchFamily="34" charset="0"/>
              <a:sym typeface="Wingdings" panose="05000000000000000000" pitchFamily="2" charset="2"/>
            </a:endParaRPr>
          </a:p>
          <a:p>
            <a:pPr>
              <a:defRPr/>
            </a:pPr>
            <a:r>
              <a:rPr lang="it-IT" sz="2100" b="1" u="sng" dirty="0">
                <a:latin typeface="Calibri" pitchFamily="34" charset="0"/>
                <a:cs typeface="Arial" pitchFamily="34" charset="0"/>
                <a:sym typeface="Wingdings" panose="05000000000000000000" pitchFamily="2" charset="2"/>
              </a:rPr>
              <a:t>ERRORE SCOPERTO NEL 2016</a:t>
            </a:r>
          </a:p>
          <a:p>
            <a:pPr>
              <a:defRPr/>
            </a:pPr>
            <a:r>
              <a:rPr lang="it-IT" sz="2100" b="1" dirty="0">
                <a:latin typeface="Calibri" pitchFamily="34" charset="0"/>
                <a:cs typeface="Arial" pitchFamily="34" charset="0"/>
                <a:sym typeface="Wingdings" panose="05000000000000000000" pitchFamily="2" charset="2"/>
              </a:rPr>
              <a:t>PRESENTAZIONE DICHIARAZIONE INTEGRATIVA IL 2/11/2016 </a:t>
            </a:r>
          </a:p>
          <a:p>
            <a:pPr>
              <a:defRPr/>
            </a:pPr>
            <a:r>
              <a:rPr lang="it-IT" sz="2100" b="1" dirty="0">
                <a:latin typeface="Calibri" pitchFamily="34" charset="0"/>
                <a:cs typeface="Arial" pitchFamily="34" charset="0"/>
                <a:sym typeface="Wingdings" panose="05000000000000000000" pitchFamily="2" charset="2"/>
              </a:rPr>
              <a:t>(POST 24/10/2016 data ENTRATA IN VIGORE D.L. 193/2016)</a:t>
            </a:r>
          </a:p>
          <a:p>
            <a:pPr>
              <a:defRPr/>
            </a:pPr>
            <a:endParaRPr lang="it-IT" sz="2100" b="1" dirty="0">
              <a:latin typeface="Calibri" pitchFamily="34" charset="0"/>
              <a:cs typeface="Arial" pitchFamily="34" charset="0"/>
              <a:sym typeface="Wingdings" panose="05000000000000000000" pitchFamily="2" charset="2"/>
            </a:endParaRPr>
          </a:p>
          <a:p>
            <a:pPr>
              <a:defRPr/>
            </a:pPr>
            <a:r>
              <a:rPr lang="it-IT" sz="2100" b="1" u="sng" dirty="0">
                <a:latin typeface="Calibri" pitchFamily="34" charset="0"/>
                <a:cs typeface="Arial" pitchFamily="34" charset="0"/>
                <a:sym typeface="Wingdings" panose="05000000000000000000" pitchFamily="2" charset="2"/>
              </a:rPr>
              <a:t>CREDITO IRES CORRISPONDENTE ALLA CORREZIONE</a:t>
            </a:r>
          </a:p>
          <a:p>
            <a:pPr>
              <a:defRPr/>
            </a:pPr>
            <a:r>
              <a:rPr lang="it-IT" sz="2100" b="1" dirty="0">
                <a:latin typeface="Calibri" pitchFamily="34" charset="0"/>
                <a:cs typeface="Arial" pitchFamily="34" charset="0"/>
                <a:sym typeface="Wingdings" panose="05000000000000000000" pitchFamily="2" charset="2"/>
              </a:rPr>
              <a:t>Euro 4.125 = 15.000  x 27,5%</a:t>
            </a:r>
          </a:p>
          <a:p>
            <a:pPr>
              <a:defRPr/>
            </a:pPr>
            <a:endParaRPr lang="it-IT" sz="2100" b="1" dirty="0">
              <a:latin typeface="Calibri" pitchFamily="34" charset="0"/>
              <a:cs typeface="Arial" pitchFamily="34" charset="0"/>
              <a:sym typeface="Wingdings" panose="05000000000000000000" pitchFamily="2" charset="2"/>
            </a:endParaRPr>
          </a:p>
          <a:p>
            <a:pPr>
              <a:defRPr/>
            </a:pPr>
            <a:r>
              <a:rPr lang="it-IT" sz="2100" b="1" u="sng" dirty="0">
                <a:latin typeface="Calibri" pitchFamily="34" charset="0"/>
                <a:cs typeface="Arial" pitchFamily="34" charset="0"/>
                <a:sym typeface="Wingdings" panose="05000000000000000000" pitchFamily="2" charset="2"/>
              </a:rPr>
              <a:t>DEBITO IRES DA DICHIARATIVO 2017 : Euro 15.000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olo 1"/>
          <p:cNvSpPr>
            <a:spLocks noGrp="1"/>
          </p:cNvSpPr>
          <p:nvPr>
            <p:ph type="ctrTitle"/>
          </p:nvPr>
        </p:nvSpPr>
        <p:spPr>
          <a:xfrm>
            <a:off x="250825" y="44450"/>
            <a:ext cx="8642350" cy="1008063"/>
          </a:xfrm>
        </p:spPr>
        <p:txBody>
          <a:bodyPr/>
          <a:lstStyle/>
          <a:p>
            <a:pPr eaLnBrk="1" hangingPunct="1"/>
            <a:r>
              <a:rPr lang="it-IT" sz="2400" smtClean="0"/>
              <a:t>DICHIARAZIONI INTEGRATIVE</a:t>
            </a:r>
            <a:br>
              <a:rPr lang="it-IT" sz="2400" smtClean="0"/>
            </a:br>
            <a:r>
              <a:rPr lang="it-IT" sz="2000" smtClean="0"/>
              <a:t>(Modifiche all’art. 8, commi 6-ter, quater e quinquies, D.P.R. 322/1998</a:t>
            </a:r>
            <a:r>
              <a:rPr lang="it-IT" sz="2400" smtClean="0"/>
              <a:t>) </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7FE51B81-3744-4A39-B1DD-900CE388C1AE}" type="slidenum">
              <a:rPr lang="it-IT" b="1">
                <a:solidFill>
                  <a:schemeClr val="tx1"/>
                </a:solidFill>
                <a:latin typeface="Futura Bk BT"/>
              </a:rPr>
              <a:pPr fontAlgn="base">
                <a:spcBef>
                  <a:spcPct val="0"/>
                </a:spcBef>
                <a:spcAft>
                  <a:spcPct val="0"/>
                </a:spcAft>
                <a:defRPr/>
              </a:pPr>
              <a:t>12</a:t>
            </a:fld>
            <a:endParaRPr lang="it-IT" b="1">
              <a:solidFill>
                <a:schemeClr val="tx1"/>
              </a:solidFill>
              <a:latin typeface="Futura Bk BT"/>
            </a:endParaRPr>
          </a:p>
        </p:txBody>
      </p:sp>
      <p:graphicFrame>
        <p:nvGraphicFramePr>
          <p:cNvPr id="4" name="Tabella 3"/>
          <p:cNvGraphicFramePr>
            <a:graphicFrameLocks noGrp="1"/>
          </p:cNvGraphicFramePr>
          <p:nvPr/>
        </p:nvGraphicFramePr>
        <p:xfrm>
          <a:off x="498475" y="2205038"/>
          <a:ext cx="8137525" cy="1828800"/>
        </p:xfrm>
        <a:graphic>
          <a:graphicData uri="http://schemas.openxmlformats.org/drawingml/2006/table">
            <a:tbl>
              <a:tblPr>
                <a:tableStyleId>{5C22544A-7EE6-4342-B048-85BDC9FD1C3A}</a:tableStyleId>
              </a:tblPr>
              <a:tblGrid>
                <a:gridCol w="3136702">
                  <a:extLst>
                    <a:ext uri="{9D8B030D-6E8A-4147-A177-3AD203B41FA5}"/>
                  </a:extLst>
                </a:gridCol>
                <a:gridCol w="576064">
                  <a:extLst>
                    <a:ext uri="{9D8B030D-6E8A-4147-A177-3AD203B41FA5}"/>
                  </a:extLst>
                </a:gridCol>
                <a:gridCol w="2390377">
                  <a:extLst>
                    <a:ext uri="{9D8B030D-6E8A-4147-A177-3AD203B41FA5}"/>
                  </a:extLst>
                </a:gridCol>
                <a:gridCol w="2034381">
                  <a:extLst>
                    <a:ext uri="{9D8B030D-6E8A-4147-A177-3AD203B41FA5}"/>
                  </a:extLst>
                </a:gridCol>
              </a:tblGrid>
              <a:tr h="370840">
                <a:tc gridSpan="4">
                  <a:txBody>
                    <a:bodyPr/>
                    <a:lstStyle/>
                    <a:p>
                      <a:pPr algn="ctr"/>
                      <a:r>
                        <a:rPr lang="it-IT" sz="2400" b="1" dirty="0"/>
                        <a:t>CORREZIONE CONTABILITÀ 2016 : </a:t>
                      </a:r>
                      <a:r>
                        <a:rPr lang="it-IT" sz="2400" b="1" dirty="0" err="1"/>
                        <a:t>OIC</a:t>
                      </a:r>
                      <a:r>
                        <a:rPr lang="it-IT" sz="2400" b="1" dirty="0"/>
                        <a:t> 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370840">
                <a:tc>
                  <a:txBody>
                    <a:bodyPr/>
                    <a:lstStyle/>
                    <a:p>
                      <a:r>
                        <a:rPr lang="it-IT" sz="2400" dirty="0"/>
                        <a:t>Riserve di utili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24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it-IT" sz="2400" dirty="0"/>
                        <a:t>Fornitori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it-IT" sz="2400" dirty="0"/>
                        <a:t>15.000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370840">
                <a:tc>
                  <a:txBody>
                    <a:bodyPr/>
                    <a:lstStyle/>
                    <a:p>
                      <a:endParaRPr lang="it-IT" sz="2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it-IT"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2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370840">
                <a:tc>
                  <a:txBody>
                    <a:bodyPr/>
                    <a:lstStyle/>
                    <a:p>
                      <a:r>
                        <a:rPr lang="it-IT" sz="2400" dirty="0"/>
                        <a:t>Credito IRES 2013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24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it-IT" sz="2400" dirty="0"/>
                        <a:t>Riserve di utili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it-IT" sz="2400" dirty="0"/>
                        <a:t>4.125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bl>
          </a:graphicData>
        </a:graphic>
      </p:graphicFrame>
      <p:sp>
        <p:nvSpPr>
          <p:cNvPr id="7" name="CasellaDiTesto 17"/>
          <p:cNvSpPr txBox="1">
            <a:spLocks noChangeArrowheads="1"/>
          </p:cNvSpPr>
          <p:nvPr/>
        </p:nvSpPr>
        <p:spPr bwMode="auto">
          <a:xfrm>
            <a:off x="501650" y="1196975"/>
            <a:ext cx="8137525" cy="8302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CORREZIONE ERRORI CONTABILI DI COMPETENZA TEMPORALE ESEMPIO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olo 1"/>
          <p:cNvSpPr>
            <a:spLocks noGrp="1"/>
          </p:cNvSpPr>
          <p:nvPr>
            <p:ph type="ctrTitle"/>
          </p:nvPr>
        </p:nvSpPr>
        <p:spPr>
          <a:xfrm>
            <a:off x="250825" y="44450"/>
            <a:ext cx="8642350" cy="1008063"/>
          </a:xfrm>
        </p:spPr>
        <p:txBody>
          <a:bodyPr/>
          <a:lstStyle/>
          <a:p>
            <a:pPr eaLnBrk="1" hangingPunct="1"/>
            <a:r>
              <a:rPr lang="it-IT" sz="2400" smtClean="0"/>
              <a:t>DICHIARAZIONI INTEGRATIVE</a:t>
            </a:r>
            <a:br>
              <a:rPr lang="it-IT" sz="2400" smtClean="0"/>
            </a:br>
            <a:r>
              <a:rPr lang="it-IT" sz="2000" smtClean="0"/>
              <a:t>(Modifiche all’art. 8, commi 6-ter, quater e quinquies, D.P.R. 322/1998</a:t>
            </a:r>
            <a:r>
              <a:rPr lang="it-IT" sz="2400" smtClean="0"/>
              <a:t>) </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9DE089B2-65F3-4FC5-AF38-954128400F3D}" type="slidenum">
              <a:rPr lang="it-IT" b="1">
                <a:solidFill>
                  <a:schemeClr val="tx1"/>
                </a:solidFill>
                <a:latin typeface="Futura Bk BT"/>
              </a:rPr>
              <a:pPr fontAlgn="base">
                <a:spcBef>
                  <a:spcPct val="0"/>
                </a:spcBef>
                <a:spcAft>
                  <a:spcPct val="0"/>
                </a:spcAft>
                <a:defRPr/>
              </a:pPr>
              <a:t>13</a:t>
            </a:fld>
            <a:endParaRPr lang="it-IT" b="1">
              <a:solidFill>
                <a:schemeClr val="tx1"/>
              </a:solidFill>
              <a:latin typeface="Futura Bk BT"/>
            </a:endParaRPr>
          </a:p>
        </p:txBody>
      </p:sp>
      <p:pic>
        <p:nvPicPr>
          <p:cNvPr id="39939" name="Segnaposto contenuto 3"/>
          <p:cNvPicPr>
            <a:picLocks noChangeAspect="1"/>
          </p:cNvPicPr>
          <p:nvPr/>
        </p:nvPicPr>
        <p:blipFill>
          <a:blip r:embed="rId3"/>
          <a:srcRect/>
          <a:stretch>
            <a:fillRect/>
          </a:stretch>
        </p:blipFill>
        <p:spPr bwMode="auto">
          <a:xfrm>
            <a:off x="736600" y="1928813"/>
            <a:ext cx="7886700" cy="1539875"/>
          </a:xfrm>
          <a:prstGeom prst="rect">
            <a:avLst/>
          </a:prstGeom>
          <a:noFill/>
          <a:ln w="9525">
            <a:noFill/>
            <a:miter lim="800000"/>
            <a:headEnd/>
            <a:tailEnd/>
          </a:ln>
        </p:spPr>
      </p:pic>
      <p:sp>
        <p:nvSpPr>
          <p:cNvPr id="8" name="Rettangolo 7"/>
          <p:cNvSpPr/>
          <p:nvPr/>
        </p:nvSpPr>
        <p:spPr>
          <a:xfrm>
            <a:off x="4310063" y="3027363"/>
            <a:ext cx="668337" cy="206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schemeClr val="tx1"/>
                </a:solidFill>
              </a:rPr>
              <a:t>2003</a:t>
            </a:r>
          </a:p>
        </p:txBody>
      </p:sp>
      <p:sp>
        <p:nvSpPr>
          <p:cNvPr id="9" name="Rettangolo 8"/>
          <p:cNvSpPr/>
          <p:nvPr/>
        </p:nvSpPr>
        <p:spPr>
          <a:xfrm>
            <a:off x="5059363" y="3027363"/>
            <a:ext cx="592137" cy="203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schemeClr val="tx1"/>
                </a:solidFill>
              </a:rPr>
              <a:t>2013</a:t>
            </a:r>
          </a:p>
        </p:txBody>
      </p:sp>
      <p:sp>
        <p:nvSpPr>
          <p:cNvPr id="10" name="Rettangolo 9"/>
          <p:cNvSpPr/>
          <p:nvPr/>
        </p:nvSpPr>
        <p:spPr>
          <a:xfrm>
            <a:off x="6011863" y="3041650"/>
            <a:ext cx="936625" cy="1889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schemeClr val="tx1"/>
                </a:solidFill>
              </a:rPr>
              <a:t>4.125</a:t>
            </a:r>
          </a:p>
        </p:txBody>
      </p:sp>
      <p:sp>
        <p:nvSpPr>
          <p:cNvPr id="11" name="Rettangolo 10"/>
          <p:cNvSpPr/>
          <p:nvPr/>
        </p:nvSpPr>
        <p:spPr>
          <a:xfrm>
            <a:off x="7092950" y="3049588"/>
            <a:ext cx="985838" cy="1809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schemeClr val="tx1"/>
                </a:solidFill>
              </a:rPr>
              <a:t>4.125</a:t>
            </a:r>
          </a:p>
        </p:txBody>
      </p:sp>
      <p:pic>
        <p:nvPicPr>
          <p:cNvPr id="39944" name="Immagine 11"/>
          <p:cNvPicPr>
            <a:picLocks noChangeAspect="1"/>
          </p:cNvPicPr>
          <p:nvPr/>
        </p:nvPicPr>
        <p:blipFill>
          <a:blip r:embed="rId4"/>
          <a:srcRect/>
          <a:stretch>
            <a:fillRect/>
          </a:stretch>
        </p:blipFill>
        <p:spPr bwMode="auto">
          <a:xfrm>
            <a:off x="468313" y="4699000"/>
            <a:ext cx="8369300" cy="1392238"/>
          </a:xfrm>
          <a:prstGeom prst="rect">
            <a:avLst/>
          </a:prstGeom>
          <a:noFill/>
          <a:ln w="9525">
            <a:noFill/>
            <a:miter lim="800000"/>
            <a:headEnd/>
            <a:tailEnd/>
          </a:ln>
        </p:spPr>
      </p:pic>
      <p:sp>
        <p:nvSpPr>
          <p:cNvPr id="14" name="Rettangolo 13"/>
          <p:cNvSpPr/>
          <p:nvPr/>
        </p:nvSpPr>
        <p:spPr>
          <a:xfrm>
            <a:off x="5327650" y="5297488"/>
            <a:ext cx="900113" cy="2508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chemeClr val="tx1"/>
                </a:solidFill>
              </a:rPr>
              <a:t>10.875</a:t>
            </a:r>
          </a:p>
        </p:txBody>
      </p:sp>
      <p:sp>
        <p:nvSpPr>
          <p:cNvPr id="18" name="CasellaDiTesto 17"/>
          <p:cNvSpPr txBox="1">
            <a:spLocks noChangeArrowheads="1"/>
          </p:cNvSpPr>
          <p:nvPr/>
        </p:nvSpPr>
        <p:spPr bwMode="auto">
          <a:xfrm>
            <a:off x="501650" y="1196975"/>
            <a:ext cx="8137525" cy="8302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CORREZIONE ERRORI CONTABILI DI COMPETENZA TEMPORALE ESEMPIO</a:t>
            </a:r>
          </a:p>
        </p:txBody>
      </p:sp>
      <p:pic>
        <p:nvPicPr>
          <p:cNvPr id="39947" name="Immagine 1"/>
          <p:cNvPicPr>
            <a:picLocks noChangeAspect="1"/>
          </p:cNvPicPr>
          <p:nvPr/>
        </p:nvPicPr>
        <p:blipFill>
          <a:blip r:embed="rId5"/>
          <a:srcRect/>
          <a:stretch>
            <a:fillRect/>
          </a:stretch>
        </p:blipFill>
        <p:spPr bwMode="auto">
          <a:xfrm>
            <a:off x="395288" y="3716338"/>
            <a:ext cx="8588375" cy="735012"/>
          </a:xfrm>
          <a:prstGeom prst="rect">
            <a:avLst/>
          </a:prstGeom>
          <a:noFill/>
          <a:ln w="9525">
            <a:noFill/>
            <a:miter lim="800000"/>
            <a:headEnd/>
            <a:tailEnd/>
          </a:ln>
        </p:spPr>
      </p:pic>
      <p:sp>
        <p:nvSpPr>
          <p:cNvPr id="16" name="Rettangolo 15"/>
          <p:cNvSpPr/>
          <p:nvPr/>
        </p:nvSpPr>
        <p:spPr>
          <a:xfrm>
            <a:off x="7505700" y="3962400"/>
            <a:ext cx="1314450" cy="2428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chemeClr val="tx1"/>
                </a:solidFill>
              </a:rPr>
              <a:t>15.000</a:t>
            </a:r>
          </a:p>
        </p:txBody>
      </p:sp>
      <p:sp>
        <p:nvSpPr>
          <p:cNvPr id="15" name="Rettangolo 14"/>
          <p:cNvSpPr/>
          <p:nvPr/>
        </p:nvSpPr>
        <p:spPr>
          <a:xfrm>
            <a:off x="2498725" y="5157788"/>
            <a:ext cx="2016125" cy="5318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chemeClr val="tx1"/>
                </a:solidFill>
              </a:rPr>
              <a:t>15.000 – 4.125</a:t>
            </a:r>
          </a:p>
        </p:txBody>
      </p:sp>
      <p:cxnSp>
        <p:nvCxnSpPr>
          <p:cNvPr id="17" name="Connettore a gomito 23"/>
          <p:cNvCxnSpPr>
            <a:cxnSpLocks/>
            <a:stCxn id="15" idx="3"/>
            <a:endCxn id="14" idx="1"/>
          </p:cNvCxnSpPr>
          <p:nvPr/>
        </p:nvCxnSpPr>
        <p:spPr>
          <a:xfrm flipV="1">
            <a:off x="4514850" y="5422900"/>
            <a:ext cx="812800" cy="0"/>
          </a:xfrm>
          <a:prstGeom prst="straightConnector1">
            <a:avLst/>
          </a:prstGeom>
          <a:ln w="28575">
            <a:solidFill>
              <a:schemeClr val="accent1">
                <a:lumMod val="75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olo 1"/>
          <p:cNvSpPr>
            <a:spLocks noGrp="1"/>
          </p:cNvSpPr>
          <p:nvPr>
            <p:ph type="ctrTitle"/>
          </p:nvPr>
        </p:nvSpPr>
        <p:spPr>
          <a:xfrm>
            <a:off x="250825" y="44450"/>
            <a:ext cx="8642350" cy="1008063"/>
          </a:xfrm>
        </p:spPr>
        <p:txBody>
          <a:bodyPr/>
          <a:lstStyle/>
          <a:p>
            <a:pPr eaLnBrk="1" hangingPunct="1"/>
            <a:r>
              <a:rPr lang="it-IT" sz="2400" smtClean="0"/>
              <a:t>DICHIARAZIONI INTEGRATIVE</a:t>
            </a:r>
            <a:br>
              <a:rPr lang="it-IT" sz="2400" smtClean="0"/>
            </a:br>
            <a:r>
              <a:rPr lang="it-IT" sz="2000" smtClean="0"/>
              <a:t>(Modifiche all’art. 8, commi 6-ter, quater e quinquies, D.P.R. 322/1998</a:t>
            </a:r>
            <a:r>
              <a:rPr lang="it-IT" sz="2400" smtClean="0"/>
              <a:t>) </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73D4D05-7BBB-4051-80DA-37955D342572}" type="slidenum">
              <a:rPr lang="it-IT" b="1">
                <a:solidFill>
                  <a:schemeClr val="tx1"/>
                </a:solidFill>
                <a:latin typeface="Futura Bk BT"/>
              </a:rPr>
              <a:pPr fontAlgn="base">
                <a:spcBef>
                  <a:spcPct val="0"/>
                </a:spcBef>
                <a:spcAft>
                  <a:spcPct val="0"/>
                </a:spcAft>
                <a:defRPr/>
              </a:pPr>
              <a:t>14</a:t>
            </a:fld>
            <a:endParaRPr lang="it-IT" b="1">
              <a:solidFill>
                <a:schemeClr val="tx1"/>
              </a:solidFill>
              <a:latin typeface="Futura Bk BT"/>
            </a:endParaRPr>
          </a:p>
        </p:txBody>
      </p:sp>
      <p:sp>
        <p:nvSpPr>
          <p:cNvPr id="18" name="CasellaDiTesto 17"/>
          <p:cNvSpPr txBox="1">
            <a:spLocks noChangeArrowheads="1"/>
          </p:cNvSpPr>
          <p:nvPr/>
        </p:nvSpPr>
        <p:spPr bwMode="auto">
          <a:xfrm>
            <a:off x="501650" y="119697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RIFLESSI PENALI</a:t>
            </a:r>
          </a:p>
        </p:txBody>
      </p:sp>
      <p:sp>
        <p:nvSpPr>
          <p:cNvPr id="41988" name="CasellaDiTesto 16"/>
          <p:cNvSpPr txBox="1">
            <a:spLocks noChangeArrowheads="1"/>
          </p:cNvSpPr>
          <p:nvPr/>
        </p:nvSpPr>
        <p:spPr bwMode="auto">
          <a:xfrm>
            <a:off x="493713" y="1911350"/>
            <a:ext cx="8137525" cy="461963"/>
          </a:xfrm>
          <a:prstGeom prst="rect">
            <a:avLst/>
          </a:prstGeom>
          <a:solidFill>
            <a:srgbClr val="FFFF00"/>
          </a:solidFill>
          <a:ln w="9525">
            <a:noFill/>
            <a:miter lim="800000"/>
            <a:headEnd/>
            <a:tailEnd/>
          </a:ln>
        </p:spPr>
        <p:txBody>
          <a:bodyPr>
            <a:spAutoFit/>
          </a:bodyPr>
          <a:lstStyle/>
          <a:p>
            <a:r>
              <a:rPr lang="it-IT" sz="2400" b="1" u="sng">
                <a:latin typeface="Calibri" pitchFamily="34" charset="0"/>
              </a:rPr>
              <a:t>CASSAZIONE SENTENZA N. 27967 DEL 6/06/2017</a:t>
            </a:r>
            <a:endParaRPr lang="it-IT" sz="2400" b="1" u="sng">
              <a:latin typeface="Calibri" pitchFamily="34" charset="0"/>
              <a:sym typeface="Wingdings" pitchFamily="2" charset="2"/>
            </a:endParaRPr>
          </a:p>
        </p:txBody>
      </p:sp>
      <p:sp>
        <p:nvSpPr>
          <p:cNvPr id="41989" name="CasellaDiTesto 16"/>
          <p:cNvSpPr txBox="1">
            <a:spLocks noChangeArrowheads="1"/>
          </p:cNvSpPr>
          <p:nvPr/>
        </p:nvSpPr>
        <p:spPr bwMode="auto">
          <a:xfrm>
            <a:off x="493713" y="2627313"/>
            <a:ext cx="8137525" cy="1200150"/>
          </a:xfrm>
          <a:prstGeom prst="rect">
            <a:avLst/>
          </a:prstGeom>
          <a:solidFill>
            <a:srgbClr val="92D050"/>
          </a:solidFill>
          <a:ln w="9525">
            <a:noFill/>
            <a:miter lim="800000"/>
            <a:headEnd/>
            <a:tailEnd/>
          </a:ln>
        </p:spPr>
        <p:txBody>
          <a:bodyPr>
            <a:spAutoFit/>
          </a:bodyPr>
          <a:lstStyle/>
          <a:p>
            <a:r>
              <a:rPr lang="it-IT" sz="2400" b="1">
                <a:latin typeface="Calibri" pitchFamily="34" charset="0"/>
              </a:rPr>
              <a:t>Non è rilevante penalmente ai sensi dell’art. 4 D.Lgs. 74/2000 (reato di dichiarazione infedele) la presentazione di una dichiarazione integrativa</a:t>
            </a:r>
            <a:endParaRPr lang="it-IT" sz="2400" b="1">
              <a:latin typeface="Calibri" pitchFamily="34" charset="0"/>
              <a:sym typeface="Wingdings" pitchFamily="2" charset="2"/>
            </a:endParaRPr>
          </a:p>
        </p:txBody>
      </p:sp>
      <p:sp>
        <p:nvSpPr>
          <p:cNvPr id="41990" name="CasellaDiTesto 18"/>
          <p:cNvSpPr txBox="1">
            <a:spLocks noChangeArrowheads="1"/>
          </p:cNvSpPr>
          <p:nvPr/>
        </p:nvSpPr>
        <p:spPr bwMode="auto">
          <a:xfrm>
            <a:off x="493713" y="4081463"/>
            <a:ext cx="8137525" cy="460375"/>
          </a:xfrm>
          <a:prstGeom prst="rect">
            <a:avLst/>
          </a:prstGeom>
          <a:solidFill>
            <a:srgbClr val="92D050"/>
          </a:solidFill>
          <a:ln w="9525">
            <a:noFill/>
            <a:miter lim="800000"/>
            <a:headEnd/>
            <a:tailEnd/>
          </a:ln>
        </p:spPr>
        <p:txBody>
          <a:bodyPr>
            <a:spAutoFit/>
          </a:bodyPr>
          <a:lstStyle/>
          <a:p>
            <a:r>
              <a:rPr lang="it-IT" sz="2400" b="1">
                <a:latin typeface="Calibri" pitchFamily="34" charset="0"/>
              </a:rPr>
              <a:t>Perché il comma 1 fa riferimento solo alle dichiarazioni </a:t>
            </a:r>
            <a:r>
              <a:rPr lang="it-IT" sz="2400" b="1" u="sng">
                <a:latin typeface="Calibri" pitchFamily="34" charset="0"/>
              </a:rPr>
              <a:t>annuali</a:t>
            </a:r>
            <a:endParaRPr lang="it-IT" sz="2400" b="1" u="sng">
              <a:latin typeface="Calibri" pitchFamily="34" charset="0"/>
              <a:sym typeface="Wingdings" pitchFamily="2" charset="2"/>
            </a:endParaRPr>
          </a:p>
        </p:txBody>
      </p:sp>
      <p:sp>
        <p:nvSpPr>
          <p:cNvPr id="41991" name="CasellaDiTesto 19"/>
          <p:cNvSpPr txBox="1">
            <a:spLocks noChangeArrowheads="1"/>
          </p:cNvSpPr>
          <p:nvPr/>
        </p:nvSpPr>
        <p:spPr bwMode="auto">
          <a:xfrm>
            <a:off x="493713" y="4795838"/>
            <a:ext cx="8137525" cy="1200150"/>
          </a:xfrm>
          <a:prstGeom prst="rect">
            <a:avLst/>
          </a:prstGeom>
          <a:solidFill>
            <a:srgbClr val="FF0000"/>
          </a:solidFill>
          <a:ln w="9525">
            <a:noFill/>
            <a:miter lim="800000"/>
            <a:headEnd/>
            <a:tailEnd/>
          </a:ln>
        </p:spPr>
        <p:txBody>
          <a:bodyPr>
            <a:spAutoFit/>
          </a:bodyPr>
          <a:lstStyle/>
          <a:p>
            <a:r>
              <a:rPr lang="it-IT" sz="2400" b="1">
                <a:solidFill>
                  <a:schemeClr val="bg1"/>
                </a:solidFill>
                <a:latin typeface="Calibri" pitchFamily="34" charset="0"/>
              </a:rPr>
              <a:t>Al contrario, l’art. 5, D.Lgs. 74/2000 (omessa dichiarazione) si riferisce alle dichiarazioni relative a dette imposte e quindi, in generale, a tutti i tipi di dichiarazione.</a:t>
            </a:r>
            <a:endParaRPr lang="it-IT" sz="2400" b="1">
              <a:solidFill>
                <a:schemeClr val="bg1"/>
              </a:solidFill>
              <a:latin typeface="Calibri" pitchFamily="34" charset="0"/>
              <a:sym typeface="Wingdings" pitchFamily="2" charset="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 name="Titolo 1"/>
          <p:cNvSpPr txBox="1">
            <a:spLocks/>
          </p:cNvSpPr>
          <p:nvPr/>
        </p:nvSpPr>
        <p:spPr>
          <a:xfrm>
            <a:off x="250825" y="169863"/>
            <a:ext cx="8642350" cy="5780087"/>
          </a:xfrm>
          <a:prstGeom prst="rect">
            <a:avLst/>
          </a:prstGeom>
        </p:spPr>
        <p:txBody>
          <a:bodyPr anchor="ctr"/>
          <a:lstStyle/>
          <a:p>
            <a:pPr algn="ctr" fontAlgn="auto">
              <a:spcAft>
                <a:spcPts val="0"/>
              </a:spcAft>
              <a:defRPr/>
            </a:pPr>
            <a:r>
              <a:rPr lang="it-IT" sz="4400" dirty="0">
                <a:latin typeface="+mj-lt"/>
                <a:ea typeface="+mj-ea"/>
                <a:cs typeface="+mj-cs"/>
              </a:rPr>
              <a:t>ASSEGNAZIONE AGEVOLATA DEI BENI AI SOCI</a:t>
            </a:r>
          </a:p>
        </p:txBody>
      </p:sp>
      <p:sp>
        <p:nvSpPr>
          <p:cNvPr id="3075"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BD657325-512C-4574-B8CA-9566C1416850}" type="slidenum">
              <a:rPr lang="it-IT" b="1">
                <a:solidFill>
                  <a:schemeClr val="tx1"/>
                </a:solidFill>
                <a:latin typeface="Futura Bk BT"/>
              </a:rPr>
              <a:pPr fontAlgn="base">
                <a:spcBef>
                  <a:spcPct val="0"/>
                </a:spcBef>
                <a:spcAft>
                  <a:spcPct val="0"/>
                </a:spcAft>
                <a:defRPr/>
              </a:pPr>
              <a:t>15</a:t>
            </a:fld>
            <a:endParaRPr lang="it-IT" b="1">
              <a:solidFill>
                <a:schemeClr val="tx1"/>
              </a:solidFill>
              <a:latin typeface="Futura Bk B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olo 1"/>
          <p:cNvSpPr>
            <a:spLocks noGrp="1"/>
          </p:cNvSpPr>
          <p:nvPr>
            <p:ph type="ctrTitle"/>
          </p:nvPr>
        </p:nvSpPr>
        <p:spPr>
          <a:xfrm>
            <a:off x="250825" y="44450"/>
            <a:ext cx="8642350" cy="1008063"/>
          </a:xfrm>
        </p:spPr>
        <p:txBody>
          <a:bodyPr/>
          <a:lstStyle/>
          <a:p>
            <a:pPr eaLnBrk="1" hangingPunct="1"/>
            <a:r>
              <a:rPr lang="it-IT" sz="2400" smtClean="0"/>
              <a:t>ASSEGNAZIONE AGEVOLATA BENI AI SOCI</a:t>
            </a:r>
            <a:br>
              <a:rPr lang="it-IT" sz="2400" smtClean="0"/>
            </a:br>
            <a:r>
              <a:rPr lang="it-IT" sz="2400" smtClean="0"/>
              <a:t>(</a:t>
            </a:r>
            <a:r>
              <a:rPr lang="it-IT" sz="2000" smtClean="0"/>
              <a:t>L. di Stabilità 2016, art. 1, commi da 115 a 121</a:t>
            </a:r>
            <a:r>
              <a:rPr lang="it-IT" sz="2400" smtClean="0"/>
              <a:t>) </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3DFF6395-F954-43C0-AE4D-E73259BEEBC2}" type="slidenum">
              <a:rPr lang="it-IT" b="1">
                <a:solidFill>
                  <a:schemeClr val="tx1"/>
                </a:solidFill>
                <a:latin typeface="Futura Bk BT"/>
              </a:rPr>
              <a:pPr fontAlgn="base">
                <a:spcBef>
                  <a:spcPct val="0"/>
                </a:spcBef>
                <a:spcAft>
                  <a:spcPct val="0"/>
                </a:spcAft>
                <a:defRPr/>
              </a:pPr>
              <a:t>16</a:t>
            </a:fld>
            <a:endParaRPr lang="it-IT" b="1">
              <a:solidFill>
                <a:schemeClr val="tx1"/>
              </a:solidFill>
              <a:latin typeface="Futura Bk BT"/>
            </a:endParaRPr>
          </a:p>
        </p:txBody>
      </p:sp>
      <p:sp>
        <p:nvSpPr>
          <p:cNvPr id="46083" name="CasellaDiTesto 16"/>
          <p:cNvSpPr txBox="1">
            <a:spLocks noChangeArrowheads="1"/>
          </p:cNvSpPr>
          <p:nvPr/>
        </p:nvSpPr>
        <p:spPr bwMode="auto">
          <a:xfrm>
            <a:off x="514350" y="1814513"/>
            <a:ext cx="8137525" cy="1784350"/>
          </a:xfrm>
          <a:prstGeom prst="rect">
            <a:avLst/>
          </a:prstGeom>
          <a:solidFill>
            <a:srgbClr val="FFFF00"/>
          </a:solidFill>
          <a:ln w="9525">
            <a:noFill/>
            <a:miter lim="800000"/>
            <a:headEnd/>
            <a:tailEnd/>
          </a:ln>
        </p:spPr>
        <p:txBody>
          <a:bodyPr>
            <a:spAutoFit/>
          </a:bodyPr>
          <a:lstStyle/>
          <a:p>
            <a:pPr marL="514350" indent="-514350">
              <a:buFont typeface="Calibri" pitchFamily="34" charset="0"/>
              <a:buAutoNum type="arabicParenR"/>
            </a:pPr>
            <a:r>
              <a:rPr lang="it-IT" sz="2200" b="1">
                <a:latin typeface="Calibri" pitchFamily="34" charset="0"/>
              </a:rPr>
              <a:t>Società in nome collettivo</a:t>
            </a:r>
          </a:p>
          <a:p>
            <a:pPr marL="514350" indent="-514350">
              <a:buFont typeface="Calibri" pitchFamily="34" charset="0"/>
              <a:buAutoNum type="arabicParenR"/>
            </a:pPr>
            <a:r>
              <a:rPr lang="it-IT" sz="2200" b="1">
                <a:latin typeface="Calibri" pitchFamily="34" charset="0"/>
              </a:rPr>
              <a:t>Società in accomandita semplice</a:t>
            </a:r>
          </a:p>
          <a:p>
            <a:pPr marL="514350" indent="-514350">
              <a:buFont typeface="Calibri" pitchFamily="34" charset="0"/>
              <a:buAutoNum type="arabicParenR"/>
            </a:pPr>
            <a:r>
              <a:rPr lang="it-IT" sz="2200" b="1">
                <a:latin typeface="Calibri" pitchFamily="34" charset="0"/>
              </a:rPr>
              <a:t>Società a responsabilità limitata</a:t>
            </a:r>
          </a:p>
          <a:p>
            <a:pPr marL="514350" indent="-514350">
              <a:buFont typeface="Calibri" pitchFamily="34" charset="0"/>
              <a:buAutoNum type="arabicParenR"/>
            </a:pPr>
            <a:r>
              <a:rPr lang="it-IT" sz="2200" b="1">
                <a:latin typeface="Calibri" pitchFamily="34" charset="0"/>
              </a:rPr>
              <a:t>Società per azioni </a:t>
            </a:r>
          </a:p>
          <a:p>
            <a:pPr marL="514350" indent="-514350">
              <a:buFont typeface="Calibri" pitchFamily="34" charset="0"/>
              <a:buAutoNum type="arabicParenR"/>
            </a:pPr>
            <a:r>
              <a:rPr lang="it-IT" sz="2200" b="1">
                <a:latin typeface="Calibri" pitchFamily="34" charset="0"/>
              </a:rPr>
              <a:t>Società in a comandita per azioni</a:t>
            </a:r>
          </a:p>
        </p:txBody>
      </p:sp>
      <p:sp>
        <p:nvSpPr>
          <p:cNvPr id="10" name="CasellaDiTesto 17"/>
          <p:cNvSpPr txBox="1">
            <a:spLocks noChangeArrowheads="1"/>
          </p:cNvSpPr>
          <p:nvPr/>
        </p:nvSpPr>
        <p:spPr bwMode="auto">
          <a:xfrm>
            <a:off x="503238" y="121602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SOGGETTI INTERESSATI</a:t>
            </a:r>
          </a:p>
        </p:txBody>
      </p:sp>
      <p:sp>
        <p:nvSpPr>
          <p:cNvPr id="12" name="CasellaDiTesto 17"/>
          <p:cNvSpPr txBox="1">
            <a:spLocks noChangeArrowheads="1"/>
          </p:cNvSpPr>
          <p:nvPr/>
        </p:nvSpPr>
        <p:spPr bwMode="auto">
          <a:xfrm>
            <a:off x="492125" y="376237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AMBITO OGGETTIVO</a:t>
            </a:r>
            <a:endParaRPr lang="it-IT" sz="2400" b="1" dirty="0">
              <a:latin typeface="Calibri" pitchFamily="34" charset="0"/>
              <a:cs typeface="Arial" pitchFamily="34" charset="0"/>
            </a:endParaRPr>
          </a:p>
        </p:txBody>
      </p:sp>
      <p:sp>
        <p:nvSpPr>
          <p:cNvPr id="8" name="CasellaDiTesto 16"/>
          <p:cNvSpPr txBox="1">
            <a:spLocks noChangeArrowheads="1"/>
          </p:cNvSpPr>
          <p:nvPr/>
        </p:nvSpPr>
        <p:spPr bwMode="auto">
          <a:xfrm>
            <a:off x="514350" y="4360863"/>
            <a:ext cx="8137525" cy="1785937"/>
          </a:xfrm>
          <a:prstGeom prst="rect">
            <a:avLst/>
          </a:prstGeom>
          <a:solidFill>
            <a:schemeClr val="tx2">
              <a:lumMod val="20000"/>
              <a:lumOff val="80000"/>
            </a:schemeClr>
          </a:solidFill>
          <a:ln w="9525">
            <a:noFill/>
            <a:miter lim="800000"/>
            <a:headEnd/>
            <a:tailEnd/>
          </a:ln>
        </p:spPr>
        <p:txBody>
          <a:bodyPr>
            <a:spAutoFit/>
          </a:bodyPr>
          <a:lstStyle/>
          <a:p>
            <a:pPr>
              <a:defRPr/>
            </a:pPr>
            <a:r>
              <a:rPr lang="it-IT" sz="2200" b="1" dirty="0">
                <a:latin typeface="Calibri" pitchFamily="34" charset="0"/>
                <a:cs typeface="Arial" pitchFamily="34" charset="0"/>
              </a:rPr>
              <a:t>Assegnazione o cessione ai soci, entro il 30/09/2016</a:t>
            </a:r>
          </a:p>
          <a:p>
            <a:pPr marL="342900" indent="-342900">
              <a:buFont typeface="Wingdings" panose="05000000000000000000" pitchFamily="2" charset="2"/>
              <a:buChar char="Ø"/>
              <a:defRPr/>
            </a:pPr>
            <a:r>
              <a:rPr lang="it-IT" sz="2200" b="1" dirty="0">
                <a:latin typeface="Calibri" pitchFamily="34" charset="0"/>
                <a:cs typeface="Arial" pitchFamily="34" charset="0"/>
              </a:rPr>
              <a:t>Beni immobili</a:t>
            </a:r>
            <a:r>
              <a:rPr lang="it-IT" sz="2200" dirty="0">
                <a:latin typeface="Calibri" pitchFamily="34" charset="0"/>
                <a:cs typeface="Arial" pitchFamily="34" charset="0"/>
              </a:rPr>
              <a:t>, non strumentali </a:t>
            </a:r>
            <a:r>
              <a:rPr lang="it-IT" sz="2200">
                <a:latin typeface="Calibri" pitchFamily="34" charset="0"/>
                <a:cs typeface="Arial" pitchFamily="34" charset="0"/>
              </a:rPr>
              <a:t>per natura (</a:t>
            </a:r>
            <a:r>
              <a:rPr lang="it-IT" sz="2200" i="1">
                <a:latin typeface="Calibri" pitchFamily="34" charset="0"/>
                <a:cs typeface="Arial" pitchFamily="34" charset="0"/>
              </a:rPr>
              <a:t>diversi </a:t>
            </a:r>
            <a:r>
              <a:rPr lang="it-IT" sz="2200" i="1" dirty="0">
                <a:latin typeface="Calibri" pitchFamily="34" charset="0"/>
                <a:cs typeface="Arial" pitchFamily="34" charset="0"/>
              </a:rPr>
              <a:t>da quelli ex art. 43, c. 2, primo periodo </a:t>
            </a:r>
            <a:r>
              <a:rPr lang="it-IT" sz="2200" i="1" dirty="0" err="1">
                <a:latin typeface="Calibri" pitchFamily="34" charset="0"/>
                <a:cs typeface="Arial" pitchFamily="34" charset="0"/>
              </a:rPr>
              <a:t>T.U.I.R</a:t>
            </a:r>
            <a:r>
              <a:rPr lang="it-IT" sz="2200" dirty="0">
                <a:latin typeface="Calibri" pitchFamily="34" charset="0"/>
                <a:cs typeface="Arial" pitchFamily="34" charset="0"/>
              </a:rPr>
              <a:t>.)</a:t>
            </a:r>
          </a:p>
          <a:p>
            <a:pPr marL="342900" indent="-342900">
              <a:buFont typeface="Wingdings" panose="05000000000000000000" pitchFamily="2" charset="2"/>
              <a:buChar char="Ø"/>
              <a:defRPr/>
            </a:pPr>
            <a:r>
              <a:rPr lang="it-IT" sz="2200" b="1" dirty="0">
                <a:latin typeface="Calibri" pitchFamily="34" charset="0"/>
                <a:cs typeface="Arial" pitchFamily="34" charset="0"/>
              </a:rPr>
              <a:t>Beni mobili iscritti in pubblici registi </a:t>
            </a:r>
            <a:r>
              <a:rPr lang="it-IT" sz="2200" dirty="0">
                <a:latin typeface="Calibri" pitchFamily="34" charset="0"/>
                <a:cs typeface="Arial" pitchFamily="34" charset="0"/>
              </a:rPr>
              <a:t>non utilizzati come beni strumentali nell’attività propria dell’impresa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olo 1"/>
          <p:cNvSpPr>
            <a:spLocks noGrp="1"/>
          </p:cNvSpPr>
          <p:nvPr>
            <p:ph type="ctrTitle"/>
          </p:nvPr>
        </p:nvSpPr>
        <p:spPr>
          <a:xfrm>
            <a:off x="250825" y="44450"/>
            <a:ext cx="8642350" cy="1008063"/>
          </a:xfrm>
        </p:spPr>
        <p:txBody>
          <a:bodyPr/>
          <a:lstStyle/>
          <a:p>
            <a:pPr eaLnBrk="1" hangingPunct="1"/>
            <a:r>
              <a:rPr lang="it-IT" sz="2400" smtClean="0"/>
              <a:t>ASSEGNAZIONE AGEVOLATA BENI AI SOCI</a:t>
            </a:r>
            <a:br>
              <a:rPr lang="it-IT" sz="2400" smtClean="0"/>
            </a:br>
            <a:r>
              <a:rPr lang="it-IT" sz="2400" smtClean="0"/>
              <a:t>(</a:t>
            </a:r>
            <a:r>
              <a:rPr lang="it-IT" sz="2000" smtClean="0"/>
              <a:t>L. di Stabilità 2016, art. 1, commi da 115 a 121</a:t>
            </a:r>
            <a:r>
              <a:rPr lang="it-IT" sz="2400" smtClean="0"/>
              <a:t>) </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5887E436-3199-4061-8F7F-14477AAB5EC5}" type="slidenum">
              <a:rPr lang="it-IT" b="1">
                <a:solidFill>
                  <a:schemeClr val="tx1"/>
                </a:solidFill>
                <a:latin typeface="Futura Bk BT"/>
              </a:rPr>
              <a:pPr fontAlgn="base">
                <a:spcBef>
                  <a:spcPct val="0"/>
                </a:spcBef>
                <a:spcAft>
                  <a:spcPct val="0"/>
                </a:spcAft>
                <a:defRPr/>
              </a:pPr>
              <a:t>17</a:t>
            </a:fld>
            <a:endParaRPr lang="it-IT" b="1">
              <a:solidFill>
                <a:schemeClr val="tx1"/>
              </a:solidFill>
              <a:latin typeface="Futura Bk BT"/>
            </a:endParaRPr>
          </a:p>
        </p:txBody>
      </p:sp>
      <p:sp>
        <p:nvSpPr>
          <p:cNvPr id="12" name="CasellaDiTesto 17"/>
          <p:cNvSpPr txBox="1">
            <a:spLocks noChangeArrowheads="1"/>
          </p:cNvSpPr>
          <p:nvPr/>
        </p:nvSpPr>
        <p:spPr bwMode="auto">
          <a:xfrm>
            <a:off x="492125" y="119697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CONDIZIONI APPLICATIVE</a:t>
            </a:r>
            <a:endParaRPr lang="it-IT" sz="2400" b="1" dirty="0">
              <a:latin typeface="Calibri" pitchFamily="34" charset="0"/>
              <a:cs typeface="Arial" pitchFamily="34" charset="0"/>
            </a:endParaRPr>
          </a:p>
        </p:txBody>
      </p:sp>
      <p:sp>
        <p:nvSpPr>
          <p:cNvPr id="14" name="CasellaDiTesto 16"/>
          <p:cNvSpPr txBox="1">
            <a:spLocks noChangeArrowheads="1"/>
          </p:cNvSpPr>
          <p:nvPr/>
        </p:nvSpPr>
        <p:spPr bwMode="auto">
          <a:xfrm>
            <a:off x="503238" y="1679575"/>
            <a:ext cx="8137525" cy="2462213"/>
          </a:xfrm>
          <a:prstGeom prst="rect">
            <a:avLst/>
          </a:prstGeom>
          <a:solidFill>
            <a:srgbClr val="FFFF00"/>
          </a:solidFill>
          <a:ln w="9525">
            <a:noFill/>
            <a:miter lim="800000"/>
            <a:headEnd/>
            <a:tailEnd/>
          </a:ln>
        </p:spPr>
        <p:txBody>
          <a:bodyPr>
            <a:spAutoFit/>
          </a:bodyPr>
          <a:lstStyle/>
          <a:p>
            <a:pPr>
              <a:defRPr/>
            </a:pPr>
            <a:r>
              <a:rPr lang="it-IT" sz="2200" b="1" dirty="0">
                <a:latin typeface="Calibri" pitchFamily="34" charset="0"/>
                <a:cs typeface="Arial" pitchFamily="34" charset="0"/>
              </a:rPr>
              <a:t>TUTTI I SOCI </a:t>
            </a:r>
          </a:p>
          <a:p>
            <a:pPr marL="342900" indent="-342900">
              <a:buFont typeface="Wingdings" panose="05000000000000000000" pitchFamily="2" charset="2"/>
              <a:buChar char="Ø"/>
              <a:defRPr/>
            </a:pPr>
            <a:r>
              <a:rPr lang="it-IT" sz="2200" b="1" dirty="0">
                <a:latin typeface="Calibri" pitchFamily="34" charset="0"/>
                <a:cs typeface="Arial" pitchFamily="34" charset="0"/>
              </a:rPr>
              <a:t>devono risultare iscritti nel libro dei soci, ove prescritto, alla data del 30 settembre 2015, </a:t>
            </a:r>
          </a:p>
          <a:p>
            <a:pPr marL="342900" indent="-342900">
              <a:buFont typeface="Wingdings" panose="05000000000000000000" pitchFamily="2" charset="2"/>
              <a:buChar char="Ø"/>
              <a:defRPr/>
            </a:pPr>
            <a:r>
              <a:rPr lang="it-IT" sz="2200" b="1" dirty="0">
                <a:latin typeface="Calibri" pitchFamily="34" charset="0"/>
                <a:cs typeface="Arial" pitchFamily="34" charset="0"/>
              </a:rPr>
              <a:t>ovvero vengano iscritti entro trenta giorni dalla data di entrata in vigore L. di Stabilità 2016</a:t>
            </a:r>
          </a:p>
          <a:p>
            <a:pPr>
              <a:defRPr/>
            </a:pPr>
            <a:r>
              <a:rPr lang="it-IT" sz="2200" b="1" dirty="0">
                <a:latin typeface="Calibri" pitchFamily="34" charset="0"/>
                <a:cs typeface="Arial" pitchFamily="34" charset="0"/>
              </a:rPr>
              <a:t>in forza di titolo di trasferimento avente </a:t>
            </a:r>
            <a:r>
              <a:rPr lang="it-IT" sz="2200" b="1" u="sng" dirty="0">
                <a:latin typeface="Calibri" pitchFamily="34" charset="0"/>
                <a:cs typeface="Arial" pitchFamily="34" charset="0"/>
              </a:rPr>
              <a:t>data certa </a:t>
            </a:r>
            <a:r>
              <a:rPr lang="it-IT" sz="2200" b="1" dirty="0">
                <a:latin typeface="Calibri" pitchFamily="34" charset="0"/>
                <a:cs typeface="Arial" pitchFamily="34" charset="0"/>
              </a:rPr>
              <a:t>anteriore al 1° ottobre 2015. </a:t>
            </a:r>
          </a:p>
        </p:txBody>
      </p:sp>
      <p:sp>
        <p:nvSpPr>
          <p:cNvPr id="7" name="CasellaDiTesto 16"/>
          <p:cNvSpPr txBox="1">
            <a:spLocks noChangeArrowheads="1"/>
          </p:cNvSpPr>
          <p:nvPr/>
        </p:nvSpPr>
        <p:spPr bwMode="auto">
          <a:xfrm>
            <a:off x="503238" y="4437063"/>
            <a:ext cx="8137525" cy="1108075"/>
          </a:xfrm>
          <a:prstGeom prst="rect">
            <a:avLst/>
          </a:prstGeom>
          <a:solidFill>
            <a:schemeClr val="tx2">
              <a:lumMod val="20000"/>
              <a:lumOff val="80000"/>
            </a:schemeClr>
          </a:solidFill>
          <a:ln w="9525">
            <a:noFill/>
            <a:miter lim="800000"/>
            <a:headEnd/>
            <a:tailEnd/>
          </a:ln>
        </p:spPr>
        <p:txBody>
          <a:bodyPr>
            <a:spAutoFit/>
          </a:bodyPr>
          <a:lstStyle/>
          <a:p>
            <a:pPr>
              <a:defRPr/>
            </a:pPr>
            <a:r>
              <a:rPr lang="it-IT" sz="2200" b="1" dirty="0">
                <a:latin typeface="Calibri" pitchFamily="34" charset="0"/>
                <a:cs typeface="Arial" pitchFamily="34" charset="0"/>
              </a:rPr>
              <a:t>Le medesime disposizioni si applicano alle società che hanno per oggetto esclusivo o principale la gestione dei predetti beni e che entro il </a:t>
            </a:r>
            <a:r>
              <a:rPr lang="it-IT" sz="2200" b="1" u="sng" dirty="0">
                <a:latin typeface="Calibri" pitchFamily="34" charset="0"/>
                <a:cs typeface="Arial" pitchFamily="34" charset="0"/>
              </a:rPr>
              <a:t>30 settembre 2017 </a:t>
            </a:r>
            <a:r>
              <a:rPr lang="it-IT" sz="2200" b="1" dirty="0">
                <a:latin typeface="Calibri" pitchFamily="34" charset="0"/>
                <a:cs typeface="Arial" pitchFamily="34" charset="0"/>
              </a:rPr>
              <a:t>si trasformano in società semplici</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olo 1"/>
          <p:cNvSpPr>
            <a:spLocks noGrp="1"/>
          </p:cNvSpPr>
          <p:nvPr>
            <p:ph type="ctrTitle"/>
          </p:nvPr>
        </p:nvSpPr>
        <p:spPr>
          <a:xfrm>
            <a:off x="250825" y="44450"/>
            <a:ext cx="8642350" cy="1008063"/>
          </a:xfrm>
        </p:spPr>
        <p:txBody>
          <a:bodyPr/>
          <a:lstStyle/>
          <a:p>
            <a:pPr eaLnBrk="1" hangingPunct="1"/>
            <a:r>
              <a:rPr lang="it-IT" sz="2400" smtClean="0"/>
              <a:t>ASSEGNAZIONE AGEVOLATA BENI AI SOCI</a:t>
            </a:r>
            <a:br>
              <a:rPr lang="it-IT" sz="2400" smtClean="0"/>
            </a:br>
            <a:r>
              <a:rPr lang="it-IT" sz="2400" smtClean="0"/>
              <a:t>(</a:t>
            </a:r>
            <a:r>
              <a:rPr lang="it-IT" sz="2000" smtClean="0"/>
              <a:t>L. di Stabilità 2016, art. 1, commi da 115 a 121</a:t>
            </a:r>
            <a:r>
              <a:rPr lang="it-IT" sz="2400" smtClean="0"/>
              <a:t>) </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50E8F656-E298-498F-842E-9A933FF74C43}" type="slidenum">
              <a:rPr lang="it-IT" b="1">
                <a:solidFill>
                  <a:schemeClr val="tx1"/>
                </a:solidFill>
                <a:latin typeface="Futura Bk BT"/>
              </a:rPr>
              <a:pPr fontAlgn="base">
                <a:spcBef>
                  <a:spcPct val="0"/>
                </a:spcBef>
                <a:spcAft>
                  <a:spcPct val="0"/>
                </a:spcAft>
                <a:defRPr/>
              </a:pPr>
              <a:t>18</a:t>
            </a:fld>
            <a:endParaRPr lang="it-IT" b="1">
              <a:solidFill>
                <a:schemeClr val="tx1"/>
              </a:solidFill>
              <a:latin typeface="Futura Bk BT"/>
            </a:endParaRPr>
          </a:p>
        </p:txBody>
      </p:sp>
      <p:sp>
        <p:nvSpPr>
          <p:cNvPr id="12" name="CasellaDiTesto 17"/>
          <p:cNvSpPr txBox="1">
            <a:spLocks noChangeArrowheads="1"/>
          </p:cNvSpPr>
          <p:nvPr/>
        </p:nvSpPr>
        <p:spPr bwMode="auto">
          <a:xfrm>
            <a:off x="492125" y="119697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VANTAGGI</a:t>
            </a:r>
            <a:endParaRPr lang="it-IT" sz="2400" b="1" dirty="0">
              <a:latin typeface="Calibri" pitchFamily="34" charset="0"/>
              <a:cs typeface="Arial" pitchFamily="34" charset="0"/>
            </a:endParaRPr>
          </a:p>
        </p:txBody>
      </p:sp>
      <p:sp>
        <p:nvSpPr>
          <p:cNvPr id="14" name="CasellaDiTesto 16"/>
          <p:cNvSpPr txBox="1">
            <a:spLocks noChangeArrowheads="1"/>
          </p:cNvSpPr>
          <p:nvPr/>
        </p:nvSpPr>
        <p:spPr bwMode="auto">
          <a:xfrm>
            <a:off x="503238" y="1700213"/>
            <a:ext cx="8137525" cy="4402137"/>
          </a:xfrm>
          <a:prstGeom prst="rect">
            <a:avLst/>
          </a:prstGeom>
          <a:solidFill>
            <a:srgbClr val="92D050"/>
          </a:solidFill>
          <a:ln w="9525">
            <a:noFill/>
            <a:miter lim="800000"/>
            <a:headEnd/>
            <a:tailEnd/>
          </a:ln>
        </p:spPr>
        <p:txBody>
          <a:bodyPr>
            <a:spAutoFit/>
          </a:bodyPr>
          <a:lstStyle/>
          <a:p>
            <a:pPr>
              <a:defRPr/>
            </a:pPr>
            <a:r>
              <a:rPr lang="it-IT" sz="2000" b="1" dirty="0">
                <a:latin typeface="Calibri" pitchFamily="34" charset="0"/>
                <a:cs typeface="Arial" pitchFamily="34" charset="0"/>
              </a:rPr>
              <a:t>PER LA SOCIETÀ:</a:t>
            </a:r>
          </a:p>
          <a:p>
            <a:pPr>
              <a:defRPr/>
            </a:pPr>
            <a:r>
              <a:rPr lang="it-IT" sz="2000" b="1" dirty="0">
                <a:latin typeface="Calibri" pitchFamily="34" charset="0"/>
                <a:cs typeface="Arial" pitchFamily="34" charset="0"/>
              </a:rPr>
              <a:t>Imposta sostitutiva (II.DD e IRAP) </a:t>
            </a:r>
            <a:r>
              <a:rPr lang="it-IT" sz="2000" dirty="0">
                <a:latin typeface="Calibri" pitchFamily="34" charset="0"/>
                <a:cs typeface="Arial" pitchFamily="34" charset="0"/>
              </a:rPr>
              <a:t>sulla plusvalenza </a:t>
            </a:r>
            <a:r>
              <a:rPr lang="it-IT" sz="2000" b="1" dirty="0">
                <a:latin typeface="Calibri" pitchFamily="34" charset="0"/>
                <a:cs typeface="Arial" pitchFamily="34" charset="0"/>
              </a:rPr>
              <a:t>dell’8%</a:t>
            </a:r>
            <a:r>
              <a:rPr lang="it-IT" sz="2000" dirty="0">
                <a:latin typeface="Calibri" pitchFamily="34" charset="0"/>
                <a:cs typeface="Arial" pitchFamily="34" charset="0"/>
              </a:rPr>
              <a:t> </a:t>
            </a:r>
          </a:p>
          <a:p>
            <a:pPr marL="342900" indent="-342900">
              <a:buFont typeface="Wingdings" panose="05000000000000000000" pitchFamily="2" charset="2"/>
              <a:buChar char="Ø"/>
              <a:defRPr/>
            </a:pPr>
            <a:r>
              <a:rPr lang="it-IT" sz="2000" b="1" dirty="0">
                <a:latin typeface="Calibri" pitchFamily="34" charset="0"/>
                <a:cs typeface="Arial" pitchFamily="34" charset="0"/>
              </a:rPr>
              <a:t>10,5% per le non operative</a:t>
            </a:r>
            <a:r>
              <a:rPr lang="it-IT" sz="2000" dirty="0">
                <a:latin typeface="Calibri" pitchFamily="34" charset="0"/>
                <a:cs typeface="Arial" pitchFamily="34" charset="0"/>
              </a:rPr>
              <a:t> in almeno 2 dei 3 periodi di imposta precedenti a quello in corso al momento dell’assegnazione, cessione o trasformazione</a:t>
            </a:r>
          </a:p>
          <a:p>
            <a:pPr>
              <a:defRPr/>
            </a:pPr>
            <a:r>
              <a:rPr lang="it-IT" sz="2000" b="1" dirty="0">
                <a:latin typeface="Calibri" pitchFamily="34" charset="0"/>
                <a:cs typeface="Arial" pitchFamily="34" charset="0"/>
              </a:rPr>
              <a:t>Plusvalenza determinata </a:t>
            </a:r>
          </a:p>
          <a:p>
            <a:pPr marL="342900" indent="-342900">
              <a:buFont typeface="Wingdings" panose="05000000000000000000" pitchFamily="2" charset="2"/>
              <a:buChar char="Ø"/>
              <a:defRPr/>
            </a:pPr>
            <a:r>
              <a:rPr lang="it-IT" sz="2000" dirty="0">
                <a:latin typeface="Calibri" pitchFamily="34" charset="0"/>
                <a:cs typeface="Arial" pitchFamily="34" charset="0"/>
              </a:rPr>
              <a:t>come differenza tra valore normale dei beni assegnati e  loro costo fiscale</a:t>
            </a:r>
          </a:p>
          <a:p>
            <a:pPr marL="342900" indent="-342900">
              <a:buFont typeface="Wingdings" panose="05000000000000000000" pitchFamily="2" charset="2"/>
              <a:buChar char="Ø"/>
              <a:defRPr/>
            </a:pPr>
            <a:r>
              <a:rPr lang="it-IT" sz="2000" dirty="0">
                <a:latin typeface="Calibri" pitchFamily="34" charset="0"/>
                <a:cs typeface="Arial" pitchFamily="34" charset="0"/>
              </a:rPr>
              <a:t>In caso di trasformazione, differenza tra valore dei beni posseduti all’atto della trasformazione  e loro costo fiscale</a:t>
            </a:r>
          </a:p>
          <a:p>
            <a:pPr marL="342900" indent="-342900">
              <a:buFont typeface="Wingdings" panose="05000000000000000000" pitchFamily="2" charset="2"/>
              <a:buChar char="Ø"/>
              <a:defRPr/>
            </a:pPr>
            <a:r>
              <a:rPr lang="it-IT" sz="2000" dirty="0">
                <a:latin typeface="Calibri" pitchFamily="34" charset="0"/>
                <a:cs typeface="Arial" pitchFamily="34" charset="0"/>
              </a:rPr>
              <a:t>Per gli immobili, possibilità di sostituire il valore normale con quello catastale</a:t>
            </a:r>
          </a:p>
          <a:p>
            <a:pPr>
              <a:defRPr/>
            </a:pPr>
            <a:r>
              <a:rPr lang="it-IT" sz="2000" b="1" dirty="0">
                <a:latin typeface="Calibri" pitchFamily="34" charset="0"/>
                <a:cs typeface="Arial" pitchFamily="34" charset="0"/>
              </a:rPr>
              <a:t>Imposta sostitutiva del 13% </a:t>
            </a:r>
            <a:r>
              <a:rPr lang="it-IT" sz="2000" dirty="0">
                <a:latin typeface="Calibri" pitchFamily="34" charset="0"/>
                <a:cs typeface="Arial" pitchFamily="34" charset="0"/>
              </a:rPr>
              <a:t>sulle riserve in sospensione di imposta annullate per effetto dell’assegnazione dei beni ai soci o delle società che si trasformano</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olo 1"/>
          <p:cNvSpPr>
            <a:spLocks noGrp="1"/>
          </p:cNvSpPr>
          <p:nvPr>
            <p:ph type="ctrTitle"/>
          </p:nvPr>
        </p:nvSpPr>
        <p:spPr>
          <a:xfrm>
            <a:off x="250825" y="44450"/>
            <a:ext cx="8642350" cy="1008063"/>
          </a:xfrm>
        </p:spPr>
        <p:txBody>
          <a:bodyPr/>
          <a:lstStyle/>
          <a:p>
            <a:pPr eaLnBrk="1" hangingPunct="1"/>
            <a:r>
              <a:rPr lang="it-IT" sz="2400" smtClean="0"/>
              <a:t>ASSEGNAZIONE AGEVOLATA BENI AI SOCI</a:t>
            </a:r>
            <a:br>
              <a:rPr lang="it-IT" sz="2400" smtClean="0"/>
            </a:br>
            <a:r>
              <a:rPr lang="it-IT" sz="2400" smtClean="0"/>
              <a:t>(</a:t>
            </a:r>
            <a:r>
              <a:rPr lang="it-IT" sz="2000" smtClean="0"/>
              <a:t>L. di Stabilità 2016, art. 1, commi da 115 a 121</a:t>
            </a:r>
            <a:r>
              <a:rPr lang="it-IT" sz="2400" smtClean="0"/>
              <a:t>) </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3EF7F643-C97C-44B6-8B11-3803B52A5AF6}" type="slidenum">
              <a:rPr lang="it-IT" b="1">
                <a:solidFill>
                  <a:schemeClr val="tx1"/>
                </a:solidFill>
                <a:latin typeface="Futura Bk BT"/>
              </a:rPr>
              <a:pPr fontAlgn="base">
                <a:spcBef>
                  <a:spcPct val="0"/>
                </a:spcBef>
                <a:spcAft>
                  <a:spcPct val="0"/>
                </a:spcAft>
                <a:defRPr/>
              </a:pPr>
              <a:t>19</a:t>
            </a:fld>
            <a:endParaRPr lang="it-IT" b="1">
              <a:solidFill>
                <a:schemeClr val="tx1"/>
              </a:solidFill>
              <a:latin typeface="Futura Bk BT"/>
            </a:endParaRPr>
          </a:p>
        </p:txBody>
      </p:sp>
      <p:sp>
        <p:nvSpPr>
          <p:cNvPr id="12" name="CasellaDiTesto 17"/>
          <p:cNvSpPr txBox="1">
            <a:spLocks noChangeArrowheads="1"/>
          </p:cNvSpPr>
          <p:nvPr/>
        </p:nvSpPr>
        <p:spPr bwMode="auto">
          <a:xfrm>
            <a:off x="492125" y="119697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VANTAGGI</a:t>
            </a:r>
            <a:endParaRPr lang="it-IT" sz="2400" b="1" dirty="0">
              <a:latin typeface="Calibri" pitchFamily="34" charset="0"/>
              <a:cs typeface="Arial" pitchFamily="34" charset="0"/>
            </a:endParaRPr>
          </a:p>
        </p:txBody>
      </p:sp>
      <p:sp>
        <p:nvSpPr>
          <p:cNvPr id="14" name="CasellaDiTesto 16"/>
          <p:cNvSpPr txBox="1">
            <a:spLocks noChangeArrowheads="1"/>
          </p:cNvSpPr>
          <p:nvPr/>
        </p:nvSpPr>
        <p:spPr bwMode="auto">
          <a:xfrm>
            <a:off x="503238" y="1700213"/>
            <a:ext cx="8137525" cy="4616450"/>
          </a:xfrm>
          <a:prstGeom prst="rect">
            <a:avLst/>
          </a:prstGeom>
          <a:solidFill>
            <a:srgbClr val="92D050"/>
          </a:solidFill>
          <a:ln w="9525">
            <a:noFill/>
            <a:miter lim="800000"/>
            <a:headEnd/>
            <a:tailEnd/>
          </a:ln>
        </p:spPr>
        <p:txBody>
          <a:bodyPr>
            <a:spAutoFit/>
          </a:bodyPr>
          <a:lstStyle/>
          <a:p>
            <a:pPr>
              <a:defRPr/>
            </a:pPr>
            <a:r>
              <a:rPr lang="it-IT" sz="2000" b="1" dirty="0">
                <a:latin typeface="Calibri" pitchFamily="34" charset="0"/>
                <a:cs typeface="Arial" pitchFamily="34" charset="0"/>
              </a:rPr>
              <a:t>PER IL SOCIO:</a:t>
            </a:r>
          </a:p>
          <a:p>
            <a:pPr>
              <a:defRPr/>
            </a:pPr>
            <a:r>
              <a:rPr lang="it-IT" sz="2000" b="1" dirty="0">
                <a:latin typeface="Calibri" pitchFamily="34" charset="0"/>
                <a:cs typeface="Arial" pitchFamily="34" charset="0"/>
              </a:rPr>
              <a:t>Imposta di registro, se applicabile</a:t>
            </a:r>
          </a:p>
          <a:p>
            <a:pPr marL="342900" indent="-342900">
              <a:buFont typeface="Wingdings" panose="05000000000000000000" pitchFamily="2" charset="2"/>
              <a:buChar char="Ø"/>
              <a:defRPr/>
            </a:pPr>
            <a:r>
              <a:rPr lang="it-IT" sz="2000" dirty="0">
                <a:latin typeface="Calibri" pitchFamily="34" charset="0"/>
                <a:cs typeface="Arial" pitchFamily="34" charset="0"/>
              </a:rPr>
              <a:t>Aliquota ridotta alla metà</a:t>
            </a:r>
          </a:p>
          <a:p>
            <a:pPr>
              <a:defRPr/>
            </a:pPr>
            <a:r>
              <a:rPr lang="it-IT" sz="2000" b="1" dirty="0">
                <a:latin typeface="Calibri" pitchFamily="34" charset="0"/>
                <a:cs typeface="Arial" pitchFamily="34" charset="0"/>
              </a:rPr>
              <a:t>Imposte ipotecaria e catastale</a:t>
            </a:r>
          </a:p>
          <a:p>
            <a:pPr marL="342900" indent="-342900">
              <a:buFont typeface="Wingdings" panose="05000000000000000000" pitchFamily="2" charset="2"/>
              <a:buChar char="Ø"/>
              <a:defRPr/>
            </a:pPr>
            <a:r>
              <a:rPr lang="it-IT" sz="2000" dirty="0">
                <a:latin typeface="Calibri" pitchFamily="34" charset="0"/>
                <a:cs typeface="Arial" pitchFamily="34" charset="0"/>
              </a:rPr>
              <a:t>In misura fissa</a:t>
            </a:r>
          </a:p>
          <a:p>
            <a:pPr>
              <a:defRPr/>
            </a:pPr>
            <a:r>
              <a:rPr lang="it-IT" sz="2000" b="1" dirty="0">
                <a:latin typeface="Calibri" pitchFamily="34" charset="0"/>
                <a:cs typeface="Arial" pitchFamily="34" charset="0"/>
              </a:rPr>
              <a:t>In caso di trasformazione della società in società semplice</a:t>
            </a:r>
          </a:p>
          <a:p>
            <a:pPr marL="342900" indent="-342900">
              <a:buFont typeface="Wingdings" panose="05000000000000000000" pitchFamily="2" charset="2"/>
              <a:buChar char="Ø"/>
              <a:defRPr/>
            </a:pPr>
            <a:r>
              <a:rPr lang="it-IT" sz="2000" dirty="0">
                <a:latin typeface="Calibri" pitchFamily="34" charset="0"/>
                <a:cs typeface="Arial" pitchFamily="34" charset="0"/>
              </a:rPr>
              <a:t>Il costo fiscale delle azioni o quote possedute dai  soci delle società trasformate è aumentato della differenza assoggettata ad imposta sostitutiva</a:t>
            </a:r>
          </a:p>
          <a:p>
            <a:pPr>
              <a:defRPr/>
            </a:pPr>
            <a:r>
              <a:rPr lang="it-IT" sz="2000" b="1" dirty="0">
                <a:latin typeface="Calibri" pitchFamily="34" charset="0"/>
                <a:cs typeface="Arial" pitchFamily="34" charset="0"/>
              </a:rPr>
              <a:t>Nei confronti dei soci assegnatari</a:t>
            </a:r>
          </a:p>
          <a:p>
            <a:pPr marL="342900" indent="-342900">
              <a:buFont typeface="Wingdings" panose="05000000000000000000" pitchFamily="2" charset="2"/>
              <a:buChar char="Ø"/>
              <a:defRPr/>
            </a:pPr>
            <a:r>
              <a:rPr lang="it-IT" dirty="0">
                <a:latin typeface="Calibri" pitchFamily="34" charset="0"/>
                <a:cs typeface="Arial" pitchFamily="34" charset="0"/>
              </a:rPr>
              <a:t>Non si applicano le disposizioni  di cui ai commi 1, secondo periodo (ordine di distribuzione tra riserve di utili e di capitale) e da 5 a 8 (distribuzione di riserve di capitale e riduzione capitale esuberante) dell’art. 47 </a:t>
            </a:r>
            <a:r>
              <a:rPr lang="it-IT" dirty="0" err="1">
                <a:latin typeface="Calibri" pitchFamily="34" charset="0"/>
                <a:cs typeface="Arial" pitchFamily="34" charset="0"/>
              </a:rPr>
              <a:t>T.U.I.R</a:t>
            </a:r>
            <a:r>
              <a:rPr lang="it-IT" dirty="0">
                <a:latin typeface="Calibri" pitchFamily="34" charset="0"/>
                <a:cs typeface="Arial" pitchFamily="34" charset="0"/>
              </a:rPr>
              <a:t>.</a:t>
            </a:r>
          </a:p>
          <a:p>
            <a:pPr marL="342900" indent="-342900">
              <a:buFont typeface="Wingdings" panose="05000000000000000000" pitchFamily="2" charset="2"/>
              <a:buChar char="Ø"/>
              <a:defRPr/>
            </a:pPr>
            <a:r>
              <a:rPr lang="it-IT" sz="2000" dirty="0">
                <a:latin typeface="Calibri" pitchFamily="34" charset="0"/>
                <a:cs typeface="Arial" pitchFamily="34" charset="0"/>
              </a:rPr>
              <a:t>MA IL VALORE NORMALE DEI BENI RICEVUTI AL NETTO DEI DEBITI ACCOLLATI RIDUCE IL COSTO FISCALE DELLA AZIONI O QUOTE POSSEDUTE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 name="Titolo 1"/>
          <p:cNvSpPr txBox="1">
            <a:spLocks/>
          </p:cNvSpPr>
          <p:nvPr/>
        </p:nvSpPr>
        <p:spPr>
          <a:xfrm>
            <a:off x="250825" y="169863"/>
            <a:ext cx="8642350" cy="5780087"/>
          </a:xfrm>
          <a:prstGeom prst="rect">
            <a:avLst/>
          </a:prstGeom>
        </p:spPr>
        <p:txBody>
          <a:bodyPr anchor="ctr"/>
          <a:lstStyle/>
          <a:p>
            <a:pPr algn="ctr" fontAlgn="auto">
              <a:spcAft>
                <a:spcPts val="0"/>
              </a:spcAft>
              <a:defRPr/>
            </a:pPr>
            <a:r>
              <a:rPr lang="it-IT" sz="4400" dirty="0">
                <a:latin typeface="+mj-lt"/>
                <a:ea typeface="+mj-ea"/>
                <a:cs typeface="+mj-cs"/>
              </a:rPr>
              <a:t>DICHIARAZIONI INTEGRATIVE A FAVORE</a:t>
            </a:r>
          </a:p>
          <a:p>
            <a:pPr algn="ctr" fontAlgn="auto">
              <a:spcAft>
                <a:spcPts val="0"/>
              </a:spcAft>
              <a:defRPr/>
            </a:pPr>
            <a:r>
              <a:rPr lang="it-IT" sz="4400" dirty="0">
                <a:latin typeface="+mj-lt"/>
                <a:ea typeface="+mj-ea"/>
                <a:cs typeface="+mj-cs"/>
              </a:rPr>
              <a:t>ART. 5 D.L. 193/2016</a:t>
            </a:r>
          </a:p>
          <a:p>
            <a:pPr algn="ctr" fontAlgn="auto">
              <a:spcAft>
                <a:spcPts val="0"/>
              </a:spcAft>
              <a:defRPr/>
            </a:pPr>
            <a:r>
              <a:rPr lang="it-IT" sz="4400" dirty="0">
                <a:latin typeface="+mj-lt"/>
                <a:ea typeface="+mj-ea"/>
                <a:cs typeface="+mj-cs"/>
              </a:rPr>
              <a:t>In vigore dal 3/12/2016</a:t>
            </a:r>
          </a:p>
          <a:p>
            <a:pPr algn="ctr" fontAlgn="auto">
              <a:spcAft>
                <a:spcPts val="0"/>
              </a:spcAft>
              <a:defRPr/>
            </a:pPr>
            <a:r>
              <a:rPr lang="it-IT" sz="4400" dirty="0">
                <a:latin typeface="+mj-lt"/>
                <a:ea typeface="+mj-ea"/>
                <a:cs typeface="+mj-cs"/>
              </a:rPr>
              <a:t>e correzione errori contabili</a:t>
            </a:r>
          </a:p>
        </p:txBody>
      </p:sp>
      <p:sp>
        <p:nvSpPr>
          <p:cNvPr id="3075"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F558C8AC-B1FD-4BCF-AECF-D0964DA03C34}" type="slidenum">
              <a:rPr lang="it-IT" b="1">
                <a:solidFill>
                  <a:schemeClr val="tx1"/>
                </a:solidFill>
                <a:latin typeface="Futura Bk BT"/>
              </a:rPr>
              <a:pPr fontAlgn="base">
                <a:spcBef>
                  <a:spcPct val="0"/>
                </a:spcBef>
                <a:spcAft>
                  <a:spcPct val="0"/>
                </a:spcAft>
                <a:defRPr/>
              </a:pPr>
              <a:t>2</a:t>
            </a:fld>
            <a:endParaRPr lang="it-IT" b="1">
              <a:solidFill>
                <a:schemeClr val="tx1"/>
              </a:solidFill>
              <a:latin typeface="Futura Bk B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olo 1"/>
          <p:cNvSpPr>
            <a:spLocks noGrp="1"/>
          </p:cNvSpPr>
          <p:nvPr>
            <p:ph type="ctrTitle"/>
          </p:nvPr>
        </p:nvSpPr>
        <p:spPr>
          <a:xfrm>
            <a:off x="250825" y="44450"/>
            <a:ext cx="8642350" cy="1008063"/>
          </a:xfrm>
        </p:spPr>
        <p:txBody>
          <a:bodyPr/>
          <a:lstStyle/>
          <a:p>
            <a:pPr eaLnBrk="1" hangingPunct="1"/>
            <a:r>
              <a:rPr lang="it-IT" sz="2400" smtClean="0"/>
              <a:t>ASSEGNAZIONE AGEVOLATA BENI AI SOCI</a:t>
            </a:r>
            <a:br>
              <a:rPr lang="it-IT" sz="2400" smtClean="0"/>
            </a:br>
            <a:r>
              <a:rPr lang="it-IT" sz="2400" smtClean="0"/>
              <a:t>(</a:t>
            </a:r>
            <a:r>
              <a:rPr lang="it-IT" sz="2000" smtClean="0"/>
              <a:t>L. di Stabilità 2016, art. 1, commi da 115 a 121</a:t>
            </a:r>
            <a:r>
              <a:rPr lang="it-IT" sz="2400" smtClean="0"/>
              <a:t>) </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DCA20FB5-0BEB-47A3-BB78-AF02F822FB42}" type="slidenum">
              <a:rPr lang="it-IT" b="1">
                <a:solidFill>
                  <a:schemeClr val="tx1"/>
                </a:solidFill>
                <a:latin typeface="Futura Bk BT"/>
              </a:rPr>
              <a:pPr fontAlgn="base">
                <a:spcBef>
                  <a:spcPct val="0"/>
                </a:spcBef>
                <a:spcAft>
                  <a:spcPct val="0"/>
                </a:spcAft>
                <a:defRPr/>
              </a:pPr>
              <a:t>20</a:t>
            </a:fld>
            <a:endParaRPr lang="it-IT" b="1">
              <a:solidFill>
                <a:schemeClr val="tx1"/>
              </a:solidFill>
              <a:latin typeface="Futura Bk BT"/>
            </a:endParaRPr>
          </a:p>
        </p:txBody>
      </p:sp>
      <p:sp>
        <p:nvSpPr>
          <p:cNvPr id="12" name="CasellaDiTesto 17"/>
          <p:cNvSpPr txBox="1">
            <a:spLocks noChangeArrowheads="1"/>
          </p:cNvSpPr>
          <p:nvPr/>
        </p:nvSpPr>
        <p:spPr bwMode="auto">
          <a:xfrm>
            <a:off x="492125" y="119697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VERSAMENTO DELL’IMPOSTA SOSTITUTIVA</a:t>
            </a:r>
            <a:endParaRPr lang="it-IT" sz="2400" b="1" dirty="0">
              <a:latin typeface="Calibri" pitchFamily="34" charset="0"/>
              <a:cs typeface="Arial" pitchFamily="34" charset="0"/>
            </a:endParaRPr>
          </a:p>
        </p:txBody>
      </p:sp>
      <p:sp>
        <p:nvSpPr>
          <p:cNvPr id="14" name="CasellaDiTesto 16"/>
          <p:cNvSpPr txBox="1">
            <a:spLocks noChangeArrowheads="1"/>
          </p:cNvSpPr>
          <p:nvPr/>
        </p:nvSpPr>
        <p:spPr bwMode="auto">
          <a:xfrm>
            <a:off x="492125" y="1727200"/>
            <a:ext cx="8137525" cy="1784350"/>
          </a:xfrm>
          <a:prstGeom prst="rect">
            <a:avLst/>
          </a:prstGeom>
          <a:solidFill>
            <a:srgbClr val="FFFF00"/>
          </a:solidFill>
          <a:ln w="9525">
            <a:noFill/>
            <a:miter lim="800000"/>
            <a:headEnd/>
            <a:tailEnd/>
          </a:ln>
        </p:spPr>
        <p:txBody>
          <a:bodyPr>
            <a:spAutoFit/>
          </a:bodyPr>
          <a:lstStyle/>
          <a:p>
            <a:pPr>
              <a:defRPr/>
            </a:pPr>
            <a:r>
              <a:rPr lang="it-IT" sz="2200" b="1" dirty="0">
                <a:latin typeface="Calibri" pitchFamily="34" charset="0"/>
                <a:cs typeface="Arial" pitchFamily="34" charset="0"/>
              </a:rPr>
              <a:t>Due rate senza interessi:</a:t>
            </a:r>
          </a:p>
          <a:p>
            <a:pPr marL="342900" indent="-342900">
              <a:buFont typeface="Wingdings" panose="05000000000000000000" pitchFamily="2" charset="2"/>
              <a:buChar char="Ø"/>
              <a:defRPr/>
            </a:pPr>
            <a:r>
              <a:rPr lang="it-IT" sz="2200" b="1" dirty="0">
                <a:latin typeface="Calibri" pitchFamily="34" charset="0"/>
                <a:cs typeface="Arial" pitchFamily="34" charset="0"/>
              </a:rPr>
              <a:t>60 per cento </a:t>
            </a:r>
            <a:r>
              <a:rPr lang="it-IT" sz="2200" dirty="0">
                <a:latin typeface="Calibri" pitchFamily="34" charset="0"/>
                <a:cs typeface="Arial" pitchFamily="34" charset="0"/>
              </a:rPr>
              <a:t>dell'imposta sostitutiva entro il </a:t>
            </a:r>
            <a:r>
              <a:rPr lang="it-IT" sz="2200" b="1" dirty="0">
                <a:latin typeface="Calibri" pitchFamily="34" charset="0"/>
                <a:cs typeface="Arial" pitchFamily="34" charset="0"/>
              </a:rPr>
              <a:t>30 novembre 2016</a:t>
            </a:r>
          </a:p>
          <a:p>
            <a:pPr marL="342900" indent="-342900">
              <a:buFont typeface="Wingdings" panose="05000000000000000000" pitchFamily="2" charset="2"/>
              <a:buChar char="Ø"/>
              <a:defRPr/>
            </a:pPr>
            <a:r>
              <a:rPr lang="it-IT" sz="2200" dirty="0">
                <a:latin typeface="Calibri" pitchFamily="34" charset="0"/>
                <a:cs typeface="Arial" pitchFamily="34" charset="0"/>
              </a:rPr>
              <a:t>e la restante parte entro il </a:t>
            </a:r>
            <a:r>
              <a:rPr lang="it-IT" sz="2200" b="1" u="sng" dirty="0">
                <a:latin typeface="Calibri" pitchFamily="34" charset="0"/>
                <a:cs typeface="Arial" pitchFamily="34" charset="0"/>
              </a:rPr>
              <a:t>16 giugno 2017</a:t>
            </a:r>
            <a:endParaRPr lang="it-IT" sz="2200" u="sng" dirty="0">
              <a:latin typeface="Calibri" pitchFamily="34" charset="0"/>
              <a:cs typeface="Arial" pitchFamily="34" charset="0"/>
            </a:endParaRPr>
          </a:p>
          <a:p>
            <a:pPr>
              <a:defRPr/>
            </a:pPr>
            <a:r>
              <a:rPr lang="it-IT" sz="2200" dirty="0">
                <a:latin typeface="Calibri" pitchFamily="34" charset="0"/>
                <a:cs typeface="Arial" pitchFamily="34" charset="0"/>
              </a:rPr>
              <a:t>Per la riscossione, i rimborsi ed il contenzioso si applicano le disposizioni previste per le imposte sui redditi</a:t>
            </a:r>
          </a:p>
        </p:txBody>
      </p:sp>
      <p:sp>
        <p:nvSpPr>
          <p:cNvPr id="7" name="CasellaDiTesto 16"/>
          <p:cNvSpPr txBox="1">
            <a:spLocks noChangeArrowheads="1"/>
          </p:cNvSpPr>
          <p:nvPr/>
        </p:nvSpPr>
        <p:spPr bwMode="auto">
          <a:xfrm>
            <a:off x="492125" y="3579813"/>
            <a:ext cx="8137525" cy="2801937"/>
          </a:xfrm>
          <a:prstGeom prst="rect">
            <a:avLst/>
          </a:prstGeom>
          <a:solidFill>
            <a:schemeClr val="accent1">
              <a:lumMod val="20000"/>
              <a:lumOff val="80000"/>
            </a:schemeClr>
          </a:solidFill>
          <a:ln w="9525">
            <a:noFill/>
            <a:miter lim="800000"/>
            <a:headEnd/>
            <a:tailEnd/>
          </a:ln>
        </p:spPr>
        <p:txBody>
          <a:bodyPr>
            <a:spAutoFit/>
          </a:bodyPr>
          <a:lstStyle/>
          <a:p>
            <a:pPr>
              <a:defRPr/>
            </a:pPr>
            <a:r>
              <a:rPr lang="it-IT" sz="2200" b="1" dirty="0">
                <a:latin typeface="Calibri" pitchFamily="34" charset="0"/>
                <a:cs typeface="Arial" pitchFamily="34" charset="0"/>
              </a:rPr>
              <a:t>i codici tributo da utilizzare sono :</a:t>
            </a:r>
          </a:p>
          <a:p>
            <a:pPr>
              <a:defRPr/>
            </a:pPr>
            <a:r>
              <a:rPr lang="it-IT" sz="2200" b="1" dirty="0">
                <a:latin typeface="Calibri" pitchFamily="34" charset="0"/>
                <a:cs typeface="Arial" pitchFamily="34" charset="0"/>
              </a:rPr>
              <a:t>-“1836” : </a:t>
            </a:r>
            <a:r>
              <a:rPr lang="it-IT" sz="2100" dirty="0">
                <a:latin typeface="Calibri" pitchFamily="34" charset="0"/>
                <a:cs typeface="Arial" pitchFamily="34" charset="0"/>
              </a:rPr>
              <a:t>“Imposta sostitutiva per l’assegnazione, cessione dei beni ai soci o società trasformate articolo 1, comma 116, della legge 28 dicembre 2015, n. 208” </a:t>
            </a:r>
          </a:p>
          <a:p>
            <a:pPr>
              <a:defRPr/>
            </a:pPr>
            <a:r>
              <a:rPr lang="it-IT" sz="2200" dirty="0">
                <a:latin typeface="Calibri" pitchFamily="34" charset="0"/>
                <a:cs typeface="Arial" pitchFamily="34" charset="0"/>
              </a:rPr>
              <a:t>- </a:t>
            </a:r>
            <a:r>
              <a:rPr lang="it-IT" sz="2200" b="1" dirty="0">
                <a:latin typeface="Calibri" pitchFamily="34" charset="0"/>
                <a:cs typeface="Arial" pitchFamily="34" charset="0"/>
              </a:rPr>
              <a:t>“1837” </a:t>
            </a:r>
            <a:r>
              <a:rPr lang="it-IT" sz="2200" dirty="0">
                <a:latin typeface="Calibri" pitchFamily="34" charset="0"/>
                <a:cs typeface="Arial" pitchFamily="34" charset="0"/>
              </a:rPr>
              <a:t>: </a:t>
            </a:r>
            <a:r>
              <a:rPr lang="it-IT" sz="2100" dirty="0">
                <a:latin typeface="Calibri" pitchFamily="34" charset="0"/>
                <a:cs typeface="Arial" pitchFamily="34" charset="0"/>
              </a:rPr>
              <a:t>“Imposta sostitutiva sulle riserve in sospensione d’imposta annullate per effetto dell’assegnazione dei beni ai soci o società trasformate - articolo 1, comma 116, della legge 28 dicembre 2015, n. 208”</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olo 1"/>
          <p:cNvSpPr>
            <a:spLocks noGrp="1"/>
          </p:cNvSpPr>
          <p:nvPr>
            <p:ph type="ctrTitle"/>
          </p:nvPr>
        </p:nvSpPr>
        <p:spPr>
          <a:xfrm>
            <a:off x="250825" y="44450"/>
            <a:ext cx="8642350" cy="1008063"/>
          </a:xfrm>
        </p:spPr>
        <p:txBody>
          <a:bodyPr/>
          <a:lstStyle/>
          <a:p>
            <a:pPr eaLnBrk="1" hangingPunct="1"/>
            <a:r>
              <a:rPr lang="it-IT" sz="2400" smtClean="0"/>
              <a:t>ASSEGNAZIONE AGEVOLATA BENI AI SOCI</a:t>
            </a:r>
            <a:br>
              <a:rPr lang="it-IT" sz="2400" smtClean="0"/>
            </a:br>
            <a:r>
              <a:rPr lang="it-IT" sz="2400" smtClean="0"/>
              <a:t>(</a:t>
            </a:r>
            <a:r>
              <a:rPr lang="it-IT" sz="2000" smtClean="0"/>
              <a:t>L. di Stabilità 2016, art. 1, commi da 115 a 121</a:t>
            </a:r>
            <a:r>
              <a:rPr lang="it-IT" sz="2400" smtClean="0"/>
              <a:t>) </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35CA3ADC-CAEB-485B-9C1A-39FACE297674}" type="slidenum">
              <a:rPr lang="it-IT" b="1">
                <a:solidFill>
                  <a:schemeClr val="tx1"/>
                </a:solidFill>
                <a:latin typeface="Futura Bk BT"/>
              </a:rPr>
              <a:pPr fontAlgn="base">
                <a:spcBef>
                  <a:spcPct val="0"/>
                </a:spcBef>
                <a:spcAft>
                  <a:spcPct val="0"/>
                </a:spcAft>
                <a:defRPr/>
              </a:pPr>
              <a:t>21</a:t>
            </a:fld>
            <a:endParaRPr lang="it-IT" b="1">
              <a:solidFill>
                <a:schemeClr val="tx1"/>
              </a:solidFill>
              <a:latin typeface="Futura Bk BT"/>
            </a:endParaRPr>
          </a:p>
        </p:txBody>
      </p:sp>
      <p:sp>
        <p:nvSpPr>
          <p:cNvPr id="9" name="CasellaDiTesto 16"/>
          <p:cNvSpPr txBox="1">
            <a:spLocks noChangeArrowheads="1"/>
          </p:cNvSpPr>
          <p:nvPr/>
        </p:nvSpPr>
        <p:spPr bwMode="auto">
          <a:xfrm>
            <a:off x="514350" y="1814513"/>
            <a:ext cx="8137525" cy="3046412"/>
          </a:xfrm>
          <a:prstGeom prst="rect">
            <a:avLst/>
          </a:prstGeom>
          <a:solidFill>
            <a:srgbClr val="FFFF00"/>
          </a:solidFill>
          <a:ln w="9525">
            <a:noFill/>
            <a:miter lim="800000"/>
            <a:headEnd/>
            <a:tailEnd/>
          </a:ln>
        </p:spPr>
        <p:txBody>
          <a:bodyPr>
            <a:spAutoFit/>
          </a:bodyPr>
          <a:lstStyle/>
          <a:p>
            <a:pPr>
              <a:defRPr/>
            </a:pPr>
            <a:r>
              <a:rPr lang="it-IT" sz="2400" b="1" dirty="0">
                <a:latin typeface="Calibri" pitchFamily="34" charset="0"/>
                <a:cs typeface="Arial" pitchFamily="34" charset="0"/>
              </a:rPr>
              <a:t>DIVERSI DA QUELLI STRUMENTALI PER DESTINAZIONE QUINDI:</a:t>
            </a:r>
          </a:p>
          <a:p>
            <a:pPr>
              <a:defRPr/>
            </a:pPr>
            <a:endParaRPr lang="it-IT" sz="2400" b="1" dirty="0">
              <a:latin typeface="Calibri" pitchFamily="34" charset="0"/>
              <a:cs typeface="Arial" pitchFamily="34" charset="0"/>
            </a:endParaRPr>
          </a:p>
          <a:p>
            <a:pPr marL="342900" indent="-342900">
              <a:buFont typeface="Wingdings" panose="05000000000000000000" pitchFamily="2" charset="2"/>
              <a:buChar char="Ø"/>
              <a:defRPr/>
            </a:pPr>
            <a:r>
              <a:rPr lang="it-IT" sz="2400" b="1" dirty="0">
                <a:latin typeface="Calibri" pitchFamily="34" charset="0"/>
                <a:cs typeface="Arial" pitchFamily="34" charset="0"/>
              </a:rPr>
              <a:t>strumentali per natura, </a:t>
            </a:r>
            <a:r>
              <a:rPr lang="it-IT" sz="2400" dirty="0">
                <a:latin typeface="Calibri" pitchFamily="34" charset="0"/>
                <a:cs typeface="Arial" pitchFamily="34" charset="0"/>
              </a:rPr>
              <a:t>sempre che siano concessi in locazione, comodato, o, comunque</a:t>
            </a:r>
            <a:r>
              <a:rPr lang="it-IT" sz="2400" b="1" dirty="0">
                <a:latin typeface="Calibri" pitchFamily="34" charset="0"/>
                <a:cs typeface="Arial" pitchFamily="34" charset="0"/>
              </a:rPr>
              <a:t>, NON DIRETTAMENTE UTILIZZATI dall’impresa;</a:t>
            </a:r>
          </a:p>
          <a:p>
            <a:pPr marL="342900" indent="-342900">
              <a:buFont typeface="Wingdings" panose="05000000000000000000" pitchFamily="2" charset="2"/>
              <a:buChar char="Ø"/>
              <a:defRPr/>
            </a:pPr>
            <a:r>
              <a:rPr lang="it-IT" sz="2400" dirty="0">
                <a:latin typeface="Calibri" pitchFamily="34" charset="0"/>
                <a:cs typeface="Arial" pitchFamily="34" charset="0"/>
              </a:rPr>
              <a:t>alla cui produzione o al cui scambio è diretta l’attività dell’impresa </a:t>
            </a:r>
            <a:r>
              <a:rPr lang="it-IT" sz="2400" b="1" dirty="0">
                <a:latin typeface="Calibri" pitchFamily="34" charset="0"/>
                <a:cs typeface="Arial" pitchFamily="34" charset="0"/>
              </a:rPr>
              <a:t>(IMMOBILI MERCE)</a:t>
            </a:r>
          </a:p>
          <a:p>
            <a:pPr marL="342900" indent="-342900">
              <a:buFont typeface="Wingdings" panose="05000000000000000000" pitchFamily="2" charset="2"/>
              <a:buChar char="Ø"/>
              <a:defRPr/>
            </a:pPr>
            <a:r>
              <a:rPr lang="it-IT" sz="2400" b="1" dirty="0">
                <a:latin typeface="Calibri" pitchFamily="34" charset="0"/>
                <a:cs typeface="Arial" pitchFamily="34" charset="0"/>
              </a:rPr>
              <a:t>IMMOBILI PATRIMONIO art. 90 del </a:t>
            </a:r>
            <a:r>
              <a:rPr lang="it-IT" sz="2400" b="1" dirty="0" err="1">
                <a:latin typeface="Calibri" pitchFamily="34" charset="0"/>
                <a:cs typeface="Arial" pitchFamily="34" charset="0"/>
              </a:rPr>
              <a:t>T.U.I.R</a:t>
            </a:r>
            <a:endParaRPr lang="it-IT" sz="2400" b="1" dirty="0">
              <a:latin typeface="Calibri" pitchFamily="34" charset="0"/>
              <a:cs typeface="Arial" pitchFamily="34" charset="0"/>
            </a:endParaRPr>
          </a:p>
        </p:txBody>
      </p:sp>
      <p:sp>
        <p:nvSpPr>
          <p:cNvPr id="10" name="CasellaDiTesto 17"/>
          <p:cNvSpPr txBox="1">
            <a:spLocks noChangeArrowheads="1"/>
          </p:cNvSpPr>
          <p:nvPr/>
        </p:nvSpPr>
        <p:spPr bwMode="auto">
          <a:xfrm>
            <a:off x="503238" y="121602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IMMOBILI AGEVOLABILI</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olo 1"/>
          <p:cNvSpPr>
            <a:spLocks noGrp="1"/>
          </p:cNvSpPr>
          <p:nvPr>
            <p:ph type="ctrTitle"/>
          </p:nvPr>
        </p:nvSpPr>
        <p:spPr>
          <a:xfrm>
            <a:off x="250825" y="44450"/>
            <a:ext cx="8642350" cy="1008063"/>
          </a:xfrm>
        </p:spPr>
        <p:txBody>
          <a:bodyPr/>
          <a:lstStyle/>
          <a:p>
            <a:pPr eaLnBrk="1" hangingPunct="1"/>
            <a:r>
              <a:rPr lang="it-IT" sz="2400" smtClean="0"/>
              <a:t>ASSEGNAZIONE AGEVOLATA BENI AI SOCI</a:t>
            </a:r>
            <a:br>
              <a:rPr lang="it-IT" sz="2400" smtClean="0"/>
            </a:br>
            <a:r>
              <a:rPr lang="it-IT" sz="2400" smtClean="0"/>
              <a:t>(</a:t>
            </a:r>
            <a:r>
              <a:rPr lang="it-IT" sz="2000" smtClean="0"/>
              <a:t>L. di Stabilità 2016, art. 1, commi da 115 a 121</a:t>
            </a:r>
            <a:r>
              <a:rPr lang="it-IT" sz="2400" smtClean="0"/>
              <a:t>) </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6A97E55-2EAF-44E9-9982-A093D0DB8E5C}" type="slidenum">
              <a:rPr lang="it-IT" b="1">
                <a:solidFill>
                  <a:schemeClr val="tx1"/>
                </a:solidFill>
                <a:latin typeface="Futura Bk BT"/>
              </a:rPr>
              <a:pPr fontAlgn="base">
                <a:spcBef>
                  <a:spcPct val="0"/>
                </a:spcBef>
                <a:spcAft>
                  <a:spcPct val="0"/>
                </a:spcAft>
                <a:defRPr/>
              </a:pPr>
              <a:t>22</a:t>
            </a:fld>
            <a:endParaRPr lang="it-IT" b="1">
              <a:solidFill>
                <a:schemeClr val="tx1"/>
              </a:solidFill>
              <a:latin typeface="Futura Bk BT"/>
            </a:endParaRPr>
          </a:p>
        </p:txBody>
      </p:sp>
      <p:sp>
        <p:nvSpPr>
          <p:cNvPr id="58371" name="CasellaDiTesto 16"/>
          <p:cNvSpPr txBox="1">
            <a:spLocks noChangeArrowheads="1"/>
          </p:cNvSpPr>
          <p:nvPr/>
        </p:nvSpPr>
        <p:spPr bwMode="auto">
          <a:xfrm>
            <a:off x="514350" y="1814513"/>
            <a:ext cx="8137525" cy="2124075"/>
          </a:xfrm>
          <a:prstGeom prst="rect">
            <a:avLst/>
          </a:prstGeom>
          <a:solidFill>
            <a:srgbClr val="FFFF00"/>
          </a:solidFill>
          <a:ln w="9525">
            <a:noFill/>
            <a:miter lim="800000"/>
            <a:headEnd/>
            <a:tailEnd/>
          </a:ln>
        </p:spPr>
        <p:txBody>
          <a:bodyPr>
            <a:spAutoFit/>
          </a:bodyPr>
          <a:lstStyle/>
          <a:p>
            <a:r>
              <a:rPr lang="it-IT" sz="2200" b="1">
                <a:latin typeface="Calibri" pitchFamily="34" charset="0"/>
              </a:rPr>
              <a:t>SOCIETÀ IN LIQUIDAZIONE «</a:t>
            </a:r>
            <a:r>
              <a:rPr lang="it-IT" sz="2200" b="1" i="1">
                <a:latin typeface="Calibri" pitchFamily="34" charset="0"/>
              </a:rPr>
              <a:t>gli immobili possono, in linea generale, rientrare nell’assegnazione agevolata in esame. In tal caso, infatti, si ritiene rispettata la finalità della disciplina in commento che intende favorire la fuoriuscita di quei beni che non sono direttamente utilizzati nell’espletamento di attività tipicamente imprenditoriali» </a:t>
            </a:r>
            <a:r>
              <a:rPr lang="it-IT" sz="2200" b="1">
                <a:latin typeface="Calibri" pitchFamily="34" charset="0"/>
              </a:rPr>
              <a:t>Circ. 26/E/2016, par. 3</a:t>
            </a:r>
          </a:p>
        </p:txBody>
      </p:sp>
      <p:sp>
        <p:nvSpPr>
          <p:cNvPr id="10" name="CasellaDiTesto 17"/>
          <p:cNvSpPr txBox="1">
            <a:spLocks noChangeArrowheads="1"/>
          </p:cNvSpPr>
          <p:nvPr/>
        </p:nvSpPr>
        <p:spPr bwMode="auto">
          <a:xfrm>
            <a:off x="503238" y="121602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Casi particolari</a:t>
            </a:r>
          </a:p>
        </p:txBody>
      </p:sp>
      <p:sp>
        <p:nvSpPr>
          <p:cNvPr id="11" name="CasellaDiTesto 16"/>
          <p:cNvSpPr txBox="1">
            <a:spLocks noChangeArrowheads="1"/>
          </p:cNvSpPr>
          <p:nvPr/>
        </p:nvSpPr>
        <p:spPr bwMode="auto">
          <a:xfrm>
            <a:off x="503238" y="4076700"/>
            <a:ext cx="8137525" cy="2124075"/>
          </a:xfrm>
          <a:prstGeom prst="rect">
            <a:avLst/>
          </a:prstGeom>
          <a:solidFill>
            <a:schemeClr val="tx2">
              <a:lumMod val="20000"/>
              <a:lumOff val="80000"/>
            </a:schemeClr>
          </a:solidFill>
          <a:ln w="9525">
            <a:noFill/>
            <a:miter lim="800000"/>
            <a:headEnd/>
            <a:tailEnd/>
          </a:ln>
        </p:spPr>
        <p:txBody>
          <a:bodyPr>
            <a:spAutoFit/>
          </a:bodyPr>
          <a:lstStyle/>
          <a:p>
            <a:pPr>
              <a:defRPr/>
            </a:pPr>
            <a:r>
              <a:rPr lang="it-IT" sz="2200" b="1" dirty="0">
                <a:latin typeface="Calibri" pitchFamily="34" charset="0"/>
                <a:cs typeface="Arial" pitchFamily="34" charset="0"/>
              </a:rPr>
              <a:t>PARTICOLARI OPERAZIONI AGEVOLABILI</a:t>
            </a:r>
          </a:p>
          <a:p>
            <a:pPr>
              <a:defRPr/>
            </a:pPr>
            <a:r>
              <a:rPr lang="it-IT" sz="2200" b="1" dirty="0">
                <a:latin typeface="Calibri" pitchFamily="34" charset="0"/>
                <a:cs typeface="Arial" pitchFamily="34" charset="0"/>
              </a:rPr>
              <a:t>SOCIETÀ che possiede la nuda proprietà e socio che ne detiene l’usufrutto</a:t>
            </a:r>
            <a:endParaRPr lang="it-IT" sz="2200" b="1" dirty="0">
              <a:latin typeface="Calibri" pitchFamily="34" charset="0"/>
              <a:cs typeface="Arial" pitchFamily="34" charset="0"/>
              <a:sym typeface="Wingdings" panose="05000000000000000000" pitchFamily="2" charset="2"/>
            </a:endParaRPr>
          </a:p>
          <a:p>
            <a:pPr>
              <a:defRPr/>
            </a:pPr>
            <a:r>
              <a:rPr lang="it-IT" sz="2200" b="1" dirty="0">
                <a:latin typeface="Calibri" pitchFamily="34" charset="0"/>
                <a:cs typeface="Arial" pitchFamily="34" charset="0"/>
                <a:sym typeface="Wingdings" panose="05000000000000000000" pitchFamily="2" charset="2"/>
              </a:rPr>
              <a:t>SOCIETÀ che possiede piena proprietà e che assegna o cede:</a:t>
            </a:r>
          </a:p>
          <a:p>
            <a:pPr marL="342900" indent="-342900">
              <a:buFont typeface="Wingdings" panose="05000000000000000000" pitchFamily="2" charset="2"/>
              <a:buChar char="Ø"/>
              <a:defRPr/>
            </a:pPr>
            <a:r>
              <a:rPr lang="it-IT" sz="2200" b="1" dirty="0">
                <a:latin typeface="Calibri" pitchFamily="34" charset="0"/>
                <a:cs typeface="Arial" pitchFamily="34" charset="0"/>
                <a:sym typeface="Wingdings" panose="05000000000000000000" pitchFamily="2" charset="2"/>
              </a:rPr>
              <a:t>Ad un socio la nuda proprietà </a:t>
            </a:r>
          </a:p>
          <a:p>
            <a:pPr marL="342900" indent="-342900">
              <a:buFont typeface="Wingdings" panose="05000000000000000000" pitchFamily="2" charset="2"/>
              <a:buChar char="Ø"/>
              <a:defRPr/>
            </a:pPr>
            <a:r>
              <a:rPr lang="it-IT" sz="2200" b="1" dirty="0">
                <a:latin typeface="Calibri" pitchFamily="34" charset="0"/>
                <a:cs typeface="Arial" pitchFamily="34" charset="0"/>
                <a:sym typeface="Wingdings" panose="05000000000000000000" pitchFamily="2" charset="2"/>
              </a:rPr>
              <a:t>Ed ad altro l’usufrutto</a:t>
            </a:r>
            <a:endParaRPr lang="it-IT" sz="2200" b="1" dirty="0">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olo 1"/>
          <p:cNvSpPr>
            <a:spLocks noGrp="1"/>
          </p:cNvSpPr>
          <p:nvPr>
            <p:ph type="ctrTitle"/>
          </p:nvPr>
        </p:nvSpPr>
        <p:spPr>
          <a:xfrm>
            <a:off x="250825" y="44450"/>
            <a:ext cx="8642350" cy="1008063"/>
          </a:xfrm>
        </p:spPr>
        <p:txBody>
          <a:bodyPr/>
          <a:lstStyle/>
          <a:p>
            <a:pPr eaLnBrk="1" hangingPunct="1"/>
            <a:r>
              <a:rPr lang="it-IT" sz="2400" smtClean="0"/>
              <a:t>ASSEGNAZIONE AGEVOLATA BENI AI SOCI</a:t>
            </a:r>
            <a:br>
              <a:rPr lang="it-IT" sz="2400" smtClean="0"/>
            </a:br>
            <a:r>
              <a:rPr lang="it-IT" sz="2400" smtClean="0"/>
              <a:t>(</a:t>
            </a:r>
            <a:r>
              <a:rPr lang="it-IT" sz="2000" smtClean="0"/>
              <a:t>L. di Stabilità 2016, art. 1, commi da 115 a 121</a:t>
            </a:r>
            <a:r>
              <a:rPr lang="it-IT" sz="2400" smtClean="0"/>
              <a:t>) </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1CE7B13-F0E6-4056-A27A-4786A124634D}" type="slidenum">
              <a:rPr lang="it-IT" b="1">
                <a:solidFill>
                  <a:schemeClr val="tx1"/>
                </a:solidFill>
                <a:latin typeface="Futura Bk BT"/>
              </a:rPr>
              <a:pPr fontAlgn="base">
                <a:spcBef>
                  <a:spcPct val="0"/>
                </a:spcBef>
                <a:spcAft>
                  <a:spcPct val="0"/>
                </a:spcAft>
                <a:defRPr/>
              </a:pPr>
              <a:t>23</a:t>
            </a:fld>
            <a:endParaRPr lang="it-IT" b="1">
              <a:solidFill>
                <a:schemeClr val="tx1"/>
              </a:solidFill>
              <a:latin typeface="Futura Bk BT"/>
            </a:endParaRPr>
          </a:p>
        </p:txBody>
      </p:sp>
      <p:sp>
        <p:nvSpPr>
          <p:cNvPr id="12" name="CasellaDiTesto 17"/>
          <p:cNvSpPr txBox="1">
            <a:spLocks noChangeArrowheads="1"/>
          </p:cNvSpPr>
          <p:nvPr/>
        </p:nvSpPr>
        <p:spPr bwMode="auto">
          <a:xfrm>
            <a:off x="492125" y="119697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ASPETTI CRITICI</a:t>
            </a:r>
            <a:endParaRPr lang="it-IT" sz="2400" b="1" dirty="0">
              <a:latin typeface="Calibri" pitchFamily="34" charset="0"/>
              <a:cs typeface="Arial" pitchFamily="34" charset="0"/>
            </a:endParaRPr>
          </a:p>
        </p:txBody>
      </p:sp>
      <p:sp>
        <p:nvSpPr>
          <p:cNvPr id="14" name="CasellaDiTesto 16"/>
          <p:cNvSpPr txBox="1">
            <a:spLocks noChangeArrowheads="1"/>
          </p:cNvSpPr>
          <p:nvPr/>
        </p:nvSpPr>
        <p:spPr bwMode="auto">
          <a:xfrm>
            <a:off x="503238" y="1700213"/>
            <a:ext cx="8137525" cy="3478212"/>
          </a:xfrm>
          <a:prstGeom prst="rect">
            <a:avLst/>
          </a:prstGeom>
          <a:solidFill>
            <a:srgbClr val="FFFF00"/>
          </a:solidFill>
          <a:ln w="9525">
            <a:noFill/>
            <a:miter lim="800000"/>
            <a:headEnd/>
            <a:tailEnd/>
          </a:ln>
        </p:spPr>
        <p:txBody>
          <a:bodyPr>
            <a:spAutoFit/>
          </a:bodyPr>
          <a:lstStyle>
            <a:defPPr>
              <a:defRPr lang="it-IT"/>
            </a:defPPr>
            <a:lvl1pPr>
              <a:defRPr sz="2200" b="1">
                <a:latin typeface="Calibri" pitchFamily="34" charset="0"/>
              </a:defRPr>
            </a:lvl1pPr>
          </a:lstStyle>
          <a:p>
            <a:pPr>
              <a:defRPr/>
            </a:pPr>
            <a:r>
              <a:rPr lang="it-IT" dirty="0">
                <a:cs typeface="Arial" pitchFamily="34" charset="0"/>
              </a:rPr>
              <a:t>BASE IMPONIBILE PER L’IMPOSTA SOSTITUTIVA (c.d. Valore Affrancato) = DIFFERENZA tra Valore Normale e Costo Fiscalmente Riconosciuto del Bene</a:t>
            </a:r>
          </a:p>
          <a:p>
            <a:pPr>
              <a:defRPr/>
            </a:pPr>
            <a:endParaRPr lang="it-IT" dirty="0">
              <a:cs typeface="Arial" pitchFamily="34" charset="0"/>
            </a:endParaRPr>
          </a:p>
          <a:p>
            <a:pPr marL="342900" indent="-342900">
              <a:buFont typeface="Wingdings" panose="05000000000000000000" pitchFamily="2" charset="2"/>
              <a:buChar char="Ø"/>
              <a:defRPr/>
            </a:pPr>
            <a:r>
              <a:rPr lang="it-IT" dirty="0">
                <a:cs typeface="Arial" pitchFamily="34" charset="0"/>
              </a:rPr>
              <a:t>Per gli immobili il Valore Normale può coincidere con il Valore Catastale</a:t>
            </a:r>
          </a:p>
          <a:p>
            <a:pPr marL="342900" indent="-342900">
              <a:buFont typeface="Wingdings" panose="05000000000000000000" pitchFamily="2" charset="2"/>
              <a:buChar char="Ø"/>
              <a:defRPr/>
            </a:pPr>
            <a:r>
              <a:rPr lang="it-IT" dirty="0">
                <a:cs typeface="Arial" pitchFamily="34" charset="0"/>
              </a:rPr>
              <a:t>Il Costo Fiscalmente Riconosciuto è pari alla </a:t>
            </a:r>
            <a:r>
              <a:rPr lang="it-IT" u="sng" dirty="0">
                <a:cs typeface="Arial" pitchFamily="34" charset="0"/>
              </a:rPr>
              <a:t>differenza</a:t>
            </a:r>
            <a:r>
              <a:rPr lang="it-IT" dirty="0">
                <a:cs typeface="Arial" pitchFamily="34" charset="0"/>
              </a:rPr>
              <a:t> tra il Costo  Storico e gli Ammortamenti Fiscalmente Riconosciuti, eventualmente aumentato da Rivalutazioni Fiscalmente Riconosciute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olo 1"/>
          <p:cNvSpPr>
            <a:spLocks noGrp="1"/>
          </p:cNvSpPr>
          <p:nvPr>
            <p:ph type="ctrTitle"/>
          </p:nvPr>
        </p:nvSpPr>
        <p:spPr>
          <a:xfrm>
            <a:off x="250825" y="44450"/>
            <a:ext cx="8642350" cy="1008063"/>
          </a:xfrm>
        </p:spPr>
        <p:txBody>
          <a:bodyPr/>
          <a:lstStyle/>
          <a:p>
            <a:pPr eaLnBrk="1" hangingPunct="1"/>
            <a:r>
              <a:rPr lang="it-IT" sz="2400" smtClean="0"/>
              <a:t>ASSEGNAZIONE AGEVOLATA BENI AI SOCI</a:t>
            </a:r>
            <a:br>
              <a:rPr lang="it-IT" sz="2400" smtClean="0"/>
            </a:br>
            <a:r>
              <a:rPr lang="it-IT" sz="2400" smtClean="0"/>
              <a:t>(</a:t>
            </a:r>
            <a:r>
              <a:rPr lang="it-IT" sz="2000" smtClean="0"/>
              <a:t>L. di Stabilità 2016, art. 1, commi da 115 a 121</a:t>
            </a:r>
            <a:r>
              <a:rPr lang="it-IT" sz="2400" smtClean="0"/>
              <a:t>) </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1BF003C2-AF34-49CA-BB18-83DB449764B6}" type="slidenum">
              <a:rPr lang="it-IT" b="1">
                <a:solidFill>
                  <a:schemeClr val="tx1"/>
                </a:solidFill>
                <a:latin typeface="Futura Bk BT"/>
              </a:rPr>
              <a:pPr fontAlgn="base">
                <a:spcBef>
                  <a:spcPct val="0"/>
                </a:spcBef>
                <a:spcAft>
                  <a:spcPct val="0"/>
                </a:spcAft>
                <a:defRPr/>
              </a:pPr>
              <a:t>24</a:t>
            </a:fld>
            <a:endParaRPr lang="it-IT" b="1">
              <a:solidFill>
                <a:schemeClr val="tx1"/>
              </a:solidFill>
              <a:latin typeface="Futura Bk BT"/>
            </a:endParaRPr>
          </a:p>
        </p:txBody>
      </p:sp>
      <p:sp>
        <p:nvSpPr>
          <p:cNvPr id="12" name="CasellaDiTesto 17"/>
          <p:cNvSpPr txBox="1">
            <a:spLocks noChangeArrowheads="1"/>
          </p:cNvSpPr>
          <p:nvPr/>
        </p:nvSpPr>
        <p:spPr bwMode="auto">
          <a:xfrm>
            <a:off x="492125" y="119697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ASPETTI CRITICI</a:t>
            </a:r>
            <a:endParaRPr lang="it-IT" sz="2400" b="1" dirty="0">
              <a:latin typeface="Calibri" pitchFamily="34" charset="0"/>
              <a:cs typeface="Arial" pitchFamily="34" charset="0"/>
            </a:endParaRPr>
          </a:p>
        </p:txBody>
      </p:sp>
      <p:sp>
        <p:nvSpPr>
          <p:cNvPr id="14" name="CasellaDiTesto 16"/>
          <p:cNvSpPr txBox="1">
            <a:spLocks noChangeArrowheads="1"/>
          </p:cNvSpPr>
          <p:nvPr/>
        </p:nvSpPr>
        <p:spPr bwMode="auto">
          <a:xfrm>
            <a:off x="503238" y="1700213"/>
            <a:ext cx="8137525" cy="3786187"/>
          </a:xfrm>
          <a:prstGeom prst="rect">
            <a:avLst/>
          </a:prstGeom>
          <a:solidFill>
            <a:srgbClr val="FFFF00"/>
          </a:solidFill>
          <a:ln w="9525">
            <a:noFill/>
            <a:miter lim="800000"/>
            <a:headEnd/>
            <a:tailEnd/>
          </a:ln>
        </p:spPr>
        <p:txBody>
          <a:bodyPr>
            <a:spAutoFit/>
          </a:bodyPr>
          <a:lstStyle>
            <a:defPPr>
              <a:defRPr lang="it-IT"/>
            </a:defPPr>
            <a:lvl1pPr>
              <a:defRPr sz="2200" b="1">
                <a:latin typeface="Calibri" pitchFamily="34" charset="0"/>
              </a:defRPr>
            </a:lvl1pPr>
          </a:lstStyle>
          <a:p>
            <a:pPr>
              <a:defRPr/>
            </a:pPr>
            <a:r>
              <a:rPr lang="it-IT" sz="2400" dirty="0">
                <a:latin typeface="+mn-lt"/>
                <a:cs typeface="Arial" pitchFamily="34" charset="0"/>
              </a:rPr>
              <a:t>Effetti fiscali sul SOCIO Assegnatario</a:t>
            </a:r>
          </a:p>
          <a:p>
            <a:pPr>
              <a:defRPr/>
            </a:pPr>
            <a:r>
              <a:rPr lang="it-IT" sz="2400" dirty="0">
                <a:latin typeface="+mn-lt"/>
                <a:cs typeface="Arial" pitchFamily="34" charset="0"/>
              </a:rPr>
              <a:t>Occorre distinguere tra Socio di:</a:t>
            </a:r>
          </a:p>
          <a:p>
            <a:pPr marL="457200" indent="-457200">
              <a:buFont typeface="Wingdings" panose="05000000000000000000" pitchFamily="2" charset="2"/>
              <a:buChar char="Ø"/>
              <a:defRPr/>
            </a:pPr>
            <a:r>
              <a:rPr lang="it-IT" sz="2400" dirty="0">
                <a:latin typeface="+mn-lt"/>
                <a:cs typeface="Arial" pitchFamily="34" charset="0"/>
              </a:rPr>
              <a:t>Società di </a:t>
            </a:r>
            <a:r>
              <a:rPr lang="it-IT" sz="2400" dirty="0" smtClean="0">
                <a:latin typeface="+mn-lt"/>
                <a:cs typeface="Arial" pitchFamily="34" charset="0"/>
              </a:rPr>
              <a:t>capitali la cui assegnazione avviene</a:t>
            </a:r>
            <a:endParaRPr lang="it-IT" sz="2400" dirty="0">
              <a:latin typeface="+mn-lt"/>
              <a:cs typeface="Arial" pitchFamily="34" charset="0"/>
            </a:endParaRPr>
          </a:p>
          <a:p>
            <a:pPr marL="914400" lvl="1" indent="-457200">
              <a:buFont typeface="+mj-lt"/>
              <a:buAutoNum type="alphaLcParenR"/>
              <a:defRPr/>
            </a:pPr>
            <a:r>
              <a:rPr lang="it-IT" sz="2400" dirty="0">
                <a:latin typeface="+mn-lt"/>
                <a:cs typeface="Arial" pitchFamily="34" charset="0"/>
              </a:rPr>
              <a:t>Con riduzione di riserve di capitale</a:t>
            </a:r>
          </a:p>
          <a:p>
            <a:pPr marL="914400" lvl="1" indent="-457200">
              <a:buFont typeface="+mj-lt"/>
              <a:buAutoNum type="alphaLcParenR"/>
              <a:defRPr/>
            </a:pPr>
            <a:r>
              <a:rPr lang="it-IT" sz="2400" dirty="0">
                <a:latin typeface="+mn-lt"/>
                <a:cs typeface="Arial" pitchFamily="34" charset="0"/>
              </a:rPr>
              <a:t>Con riduzione di riserve di utili</a:t>
            </a:r>
          </a:p>
          <a:p>
            <a:pPr marL="914400" lvl="1" indent="-457200">
              <a:buFont typeface="+mj-lt"/>
              <a:buAutoNum type="alphaLcParenR"/>
              <a:defRPr/>
            </a:pPr>
            <a:r>
              <a:rPr lang="it-IT" sz="2400" dirty="0">
                <a:latin typeface="+mn-lt"/>
                <a:cs typeface="Arial" pitchFamily="34" charset="0"/>
              </a:rPr>
              <a:t>Con riduzione di riserve sia di utili che di capitale</a:t>
            </a:r>
          </a:p>
          <a:p>
            <a:pPr marL="457200" indent="-457200">
              <a:buFont typeface="Wingdings" panose="05000000000000000000" pitchFamily="2" charset="2"/>
              <a:buChar char="Ø"/>
              <a:defRPr/>
            </a:pPr>
            <a:r>
              <a:rPr lang="it-IT" sz="2400" dirty="0">
                <a:latin typeface="+mn-lt"/>
                <a:cs typeface="Arial" pitchFamily="34" charset="0"/>
              </a:rPr>
              <a:t>Società di </a:t>
            </a:r>
            <a:r>
              <a:rPr lang="it-IT" sz="2400" dirty="0" smtClean="0">
                <a:latin typeface="+mn-lt"/>
                <a:cs typeface="Arial" pitchFamily="34" charset="0"/>
              </a:rPr>
              <a:t>persone</a:t>
            </a:r>
          </a:p>
          <a:p>
            <a:pPr marL="914400" lvl="1" indent="-457200">
              <a:buFont typeface="+mj-lt"/>
              <a:buAutoNum type="alphaLcParenR"/>
              <a:defRPr/>
            </a:pPr>
            <a:r>
              <a:rPr lang="it-IT" sz="2400" dirty="0">
                <a:latin typeface="+mn-lt"/>
                <a:cs typeface="Arial" pitchFamily="34" charset="0"/>
              </a:rPr>
              <a:t>In contabilità ordinaria</a:t>
            </a:r>
          </a:p>
          <a:p>
            <a:pPr marL="914400" lvl="1" indent="-457200">
              <a:buFont typeface="+mj-lt"/>
              <a:buAutoNum type="alphaLcParenR"/>
              <a:defRPr/>
            </a:pPr>
            <a:r>
              <a:rPr lang="it-IT" sz="2400" dirty="0">
                <a:latin typeface="+mn-lt"/>
                <a:cs typeface="Arial" pitchFamily="34" charset="0"/>
              </a:rPr>
              <a:t>In contabilità semplificata</a:t>
            </a:r>
          </a:p>
          <a:p>
            <a:pPr>
              <a:defRPr/>
            </a:pPr>
            <a:endParaRPr lang="it-IT" sz="2400" dirty="0">
              <a:latin typeface="+mn-lt"/>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olo 1"/>
          <p:cNvSpPr>
            <a:spLocks noGrp="1"/>
          </p:cNvSpPr>
          <p:nvPr>
            <p:ph type="ctrTitle"/>
          </p:nvPr>
        </p:nvSpPr>
        <p:spPr>
          <a:xfrm>
            <a:off x="250825" y="44450"/>
            <a:ext cx="8642350" cy="1008063"/>
          </a:xfrm>
        </p:spPr>
        <p:txBody>
          <a:bodyPr/>
          <a:lstStyle/>
          <a:p>
            <a:pPr eaLnBrk="1" hangingPunct="1"/>
            <a:r>
              <a:rPr lang="it-IT" sz="2400" smtClean="0"/>
              <a:t>ASSEGNAZIONE AGEVOLATA BENI AI SOCI</a:t>
            </a:r>
            <a:br>
              <a:rPr lang="it-IT" sz="2400" smtClean="0"/>
            </a:br>
            <a:r>
              <a:rPr lang="it-IT" sz="2400" smtClean="0"/>
              <a:t>(</a:t>
            </a:r>
            <a:r>
              <a:rPr lang="it-IT" sz="2000" smtClean="0"/>
              <a:t>L. di Stabilità 2016, art. 1, commi da 115 a 121</a:t>
            </a:r>
            <a:r>
              <a:rPr lang="it-IT" sz="2400" smtClean="0"/>
              <a:t>) </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1B60D244-85E8-4692-8CB1-9594B2691CD9}" type="slidenum">
              <a:rPr lang="it-IT" b="1">
                <a:solidFill>
                  <a:schemeClr val="tx1"/>
                </a:solidFill>
                <a:latin typeface="Futura Bk BT"/>
              </a:rPr>
              <a:pPr fontAlgn="base">
                <a:spcBef>
                  <a:spcPct val="0"/>
                </a:spcBef>
                <a:spcAft>
                  <a:spcPct val="0"/>
                </a:spcAft>
                <a:defRPr/>
              </a:pPr>
              <a:t>25</a:t>
            </a:fld>
            <a:endParaRPr lang="it-IT" b="1">
              <a:solidFill>
                <a:schemeClr val="tx1"/>
              </a:solidFill>
              <a:latin typeface="Futura Bk BT"/>
            </a:endParaRPr>
          </a:p>
        </p:txBody>
      </p:sp>
      <p:sp>
        <p:nvSpPr>
          <p:cNvPr id="12" name="CasellaDiTesto 17"/>
          <p:cNvSpPr txBox="1">
            <a:spLocks noChangeArrowheads="1"/>
          </p:cNvSpPr>
          <p:nvPr/>
        </p:nvSpPr>
        <p:spPr bwMode="auto">
          <a:xfrm>
            <a:off x="492125" y="1196975"/>
            <a:ext cx="8137525" cy="8302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INDIVIDUAZIONE DELLA NATURA FISCALE DELLE POSTE DEL PASSIVO ANNULLATE PER EFFETTO DELL’OPERAZIONE</a:t>
            </a:r>
            <a:endParaRPr lang="it-IT" sz="2400" b="1" dirty="0">
              <a:latin typeface="Calibri" pitchFamily="34" charset="0"/>
              <a:cs typeface="Arial" pitchFamily="34" charset="0"/>
            </a:endParaRPr>
          </a:p>
        </p:txBody>
      </p:sp>
      <p:pic>
        <p:nvPicPr>
          <p:cNvPr id="64516" name="Immagine 1"/>
          <p:cNvPicPr>
            <a:picLocks noChangeAspect="1"/>
          </p:cNvPicPr>
          <p:nvPr/>
        </p:nvPicPr>
        <p:blipFill>
          <a:blip r:embed="rId3"/>
          <a:srcRect/>
          <a:stretch>
            <a:fillRect/>
          </a:stretch>
        </p:blipFill>
        <p:spPr bwMode="auto">
          <a:xfrm>
            <a:off x="450850" y="2060575"/>
            <a:ext cx="8242300" cy="4129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olo 1"/>
          <p:cNvSpPr>
            <a:spLocks noGrp="1"/>
          </p:cNvSpPr>
          <p:nvPr>
            <p:ph type="ctrTitle"/>
          </p:nvPr>
        </p:nvSpPr>
        <p:spPr>
          <a:xfrm>
            <a:off x="250825" y="44450"/>
            <a:ext cx="8642350" cy="1008063"/>
          </a:xfrm>
        </p:spPr>
        <p:txBody>
          <a:bodyPr/>
          <a:lstStyle/>
          <a:p>
            <a:pPr eaLnBrk="1" hangingPunct="1"/>
            <a:r>
              <a:rPr lang="it-IT" sz="2400" smtClean="0"/>
              <a:t>ASSEGNAZIONE AGEVOLATA BENI AI SOCI</a:t>
            </a:r>
            <a:br>
              <a:rPr lang="it-IT" sz="2400" smtClean="0"/>
            </a:br>
            <a:r>
              <a:rPr lang="it-IT" sz="2400" smtClean="0"/>
              <a:t>(</a:t>
            </a:r>
            <a:r>
              <a:rPr lang="it-IT" sz="2000" smtClean="0"/>
              <a:t>L. di Stabilità 2016, art. 1, commi da 115 a 121</a:t>
            </a:r>
            <a:r>
              <a:rPr lang="it-IT" sz="2400" smtClean="0"/>
              <a:t>) </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118E0B3D-8FCB-42F9-8D7E-00B5B704EB71}" type="slidenum">
              <a:rPr lang="it-IT" b="1">
                <a:solidFill>
                  <a:schemeClr val="tx1"/>
                </a:solidFill>
                <a:latin typeface="Futura Bk BT"/>
              </a:rPr>
              <a:pPr fontAlgn="base">
                <a:spcBef>
                  <a:spcPct val="0"/>
                </a:spcBef>
                <a:spcAft>
                  <a:spcPct val="0"/>
                </a:spcAft>
                <a:defRPr/>
              </a:pPr>
              <a:t>26</a:t>
            </a:fld>
            <a:endParaRPr lang="it-IT" b="1">
              <a:solidFill>
                <a:schemeClr val="tx1"/>
              </a:solidFill>
              <a:latin typeface="Futura Bk BT"/>
            </a:endParaRPr>
          </a:p>
        </p:txBody>
      </p:sp>
      <p:sp>
        <p:nvSpPr>
          <p:cNvPr id="12" name="CasellaDiTesto 17"/>
          <p:cNvSpPr txBox="1">
            <a:spLocks noChangeArrowheads="1"/>
          </p:cNvSpPr>
          <p:nvPr/>
        </p:nvSpPr>
        <p:spPr bwMode="auto">
          <a:xfrm>
            <a:off x="492125" y="1196975"/>
            <a:ext cx="8137525" cy="8302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ASSEGNAZIONE A SOCIO DI SOCIETÀ DI CAPITALI CON RIDUZIONE DI </a:t>
            </a:r>
            <a:r>
              <a:rPr lang="it-IT" sz="2400" b="1" u="sng" dirty="0">
                <a:latin typeface="+mj-lt"/>
                <a:cs typeface="Arial" pitchFamily="34" charset="0"/>
              </a:rPr>
              <a:t>RISERVE DI CAPITALE</a:t>
            </a:r>
            <a:endParaRPr lang="it-IT" sz="2400" b="1" u="sng" dirty="0">
              <a:latin typeface="Calibri" pitchFamily="34" charset="0"/>
              <a:cs typeface="Arial" pitchFamily="34" charset="0"/>
            </a:endParaRPr>
          </a:p>
        </p:txBody>
      </p:sp>
      <p:sp>
        <p:nvSpPr>
          <p:cNvPr id="66564" name="CasellaDiTesto 16"/>
          <p:cNvSpPr txBox="1">
            <a:spLocks noChangeArrowheads="1"/>
          </p:cNvSpPr>
          <p:nvPr/>
        </p:nvSpPr>
        <p:spPr bwMode="auto">
          <a:xfrm>
            <a:off x="492125" y="2135188"/>
            <a:ext cx="8137525" cy="2308225"/>
          </a:xfrm>
          <a:prstGeom prst="rect">
            <a:avLst/>
          </a:prstGeom>
          <a:solidFill>
            <a:srgbClr val="FFFF00"/>
          </a:solidFill>
          <a:ln w="9525">
            <a:noFill/>
            <a:miter lim="800000"/>
            <a:headEnd/>
            <a:tailEnd/>
          </a:ln>
        </p:spPr>
        <p:txBody>
          <a:bodyPr>
            <a:spAutoFit/>
          </a:bodyPr>
          <a:lstStyle/>
          <a:p>
            <a:r>
              <a:rPr lang="it-IT" sz="2400" b="1">
                <a:latin typeface="Calibri" pitchFamily="34" charset="0"/>
              </a:rPr>
              <a:t>Come regola generale, la distribuzione di riserve di capitale non comporta tassazione in capo al socio ma riduce il Costo Fiscale della sua partecipazione</a:t>
            </a:r>
          </a:p>
          <a:p>
            <a:endParaRPr lang="it-IT" sz="2400" b="1">
              <a:latin typeface="Calibri" pitchFamily="34" charset="0"/>
            </a:endParaRPr>
          </a:p>
          <a:p>
            <a:r>
              <a:rPr lang="it-IT" sz="2400" b="1">
                <a:latin typeface="Calibri" pitchFamily="34" charset="0"/>
              </a:rPr>
              <a:t>DI CONSEGUENZA</a:t>
            </a:r>
          </a:p>
          <a:p>
            <a:r>
              <a:rPr lang="it-IT" sz="2400" b="1">
                <a:latin typeface="Calibri" pitchFamily="34" charset="0"/>
              </a:rPr>
              <a:t>Il Costo Fiscale della partecipazione:</a:t>
            </a:r>
          </a:p>
        </p:txBody>
      </p:sp>
      <p:sp>
        <p:nvSpPr>
          <p:cNvPr id="66565" name="CasellaDiTesto 16"/>
          <p:cNvSpPr txBox="1">
            <a:spLocks noChangeArrowheads="1"/>
          </p:cNvSpPr>
          <p:nvPr/>
        </p:nvSpPr>
        <p:spPr bwMode="auto">
          <a:xfrm>
            <a:off x="492125" y="5487988"/>
            <a:ext cx="8137525" cy="830262"/>
          </a:xfrm>
          <a:prstGeom prst="rect">
            <a:avLst/>
          </a:prstGeom>
          <a:solidFill>
            <a:srgbClr val="FF0000"/>
          </a:solidFill>
          <a:ln w="9525">
            <a:noFill/>
            <a:miter lim="800000"/>
            <a:headEnd/>
            <a:tailEnd/>
          </a:ln>
        </p:spPr>
        <p:txBody>
          <a:bodyPr>
            <a:spAutoFit/>
          </a:bodyPr>
          <a:lstStyle/>
          <a:p>
            <a:pPr marL="342900" indent="-342900">
              <a:buFont typeface="Wingdings" pitchFamily="2" charset="2"/>
              <a:buChar char="Ø"/>
            </a:pPr>
            <a:r>
              <a:rPr lang="it-IT" sz="2400" b="1">
                <a:solidFill>
                  <a:schemeClr val="bg1"/>
                </a:solidFill>
                <a:latin typeface="Calibri" pitchFamily="34" charset="0"/>
              </a:rPr>
              <a:t>Si RIDUCE del costo fiscale del bene assegnato (per semplicità supposto pari alle riserve di capitale annullate)</a:t>
            </a:r>
          </a:p>
        </p:txBody>
      </p:sp>
      <p:sp>
        <p:nvSpPr>
          <p:cNvPr id="66566" name="CasellaDiTesto 16"/>
          <p:cNvSpPr txBox="1">
            <a:spLocks noChangeArrowheads="1"/>
          </p:cNvSpPr>
          <p:nvPr/>
        </p:nvSpPr>
        <p:spPr bwMode="auto">
          <a:xfrm>
            <a:off x="492125" y="4549775"/>
            <a:ext cx="8137525" cy="830263"/>
          </a:xfrm>
          <a:prstGeom prst="rect">
            <a:avLst/>
          </a:prstGeom>
          <a:solidFill>
            <a:srgbClr val="92D050"/>
          </a:solidFill>
          <a:ln w="9525">
            <a:noFill/>
            <a:miter lim="800000"/>
            <a:headEnd/>
            <a:tailEnd/>
          </a:ln>
        </p:spPr>
        <p:txBody>
          <a:bodyPr>
            <a:spAutoFit/>
          </a:bodyPr>
          <a:lstStyle/>
          <a:p>
            <a:pPr marL="342900" indent="-342900">
              <a:buFont typeface="Wingdings" pitchFamily="2" charset="2"/>
              <a:buChar char="Ø"/>
            </a:pPr>
            <a:r>
              <a:rPr lang="it-IT" sz="2400" b="1">
                <a:latin typeface="Calibri" pitchFamily="34" charset="0"/>
              </a:rPr>
              <a:t>Si INCREMENTA della plusvalenza assoggettata ad imposta sostitutiva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olo 1"/>
          <p:cNvSpPr>
            <a:spLocks noGrp="1"/>
          </p:cNvSpPr>
          <p:nvPr>
            <p:ph type="ctrTitle"/>
          </p:nvPr>
        </p:nvSpPr>
        <p:spPr>
          <a:xfrm>
            <a:off x="250825" y="44450"/>
            <a:ext cx="8642350" cy="1008063"/>
          </a:xfrm>
        </p:spPr>
        <p:txBody>
          <a:bodyPr/>
          <a:lstStyle/>
          <a:p>
            <a:pPr eaLnBrk="1" hangingPunct="1"/>
            <a:r>
              <a:rPr lang="it-IT" sz="2400" smtClean="0"/>
              <a:t>ASSEGNAZIONE AGEVOLATA BENI AI SOCI</a:t>
            </a:r>
            <a:br>
              <a:rPr lang="it-IT" sz="2400" smtClean="0"/>
            </a:br>
            <a:r>
              <a:rPr lang="it-IT" sz="2400" smtClean="0"/>
              <a:t>(</a:t>
            </a:r>
            <a:r>
              <a:rPr lang="it-IT" sz="2000" smtClean="0"/>
              <a:t>L. di Stabilità 2016, art. 1, commi da 115 a 121</a:t>
            </a:r>
            <a:r>
              <a:rPr lang="it-IT" sz="2400" smtClean="0"/>
              <a:t>) </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1EF6B73F-AB7A-47FC-BB5A-4C57BA78B47E}" type="slidenum">
              <a:rPr lang="it-IT" b="1">
                <a:solidFill>
                  <a:schemeClr val="tx1"/>
                </a:solidFill>
                <a:latin typeface="Futura Bk BT"/>
              </a:rPr>
              <a:pPr fontAlgn="base">
                <a:spcBef>
                  <a:spcPct val="0"/>
                </a:spcBef>
                <a:spcAft>
                  <a:spcPct val="0"/>
                </a:spcAft>
                <a:defRPr/>
              </a:pPr>
              <a:t>27</a:t>
            </a:fld>
            <a:endParaRPr lang="it-IT" b="1">
              <a:solidFill>
                <a:schemeClr val="tx1"/>
              </a:solidFill>
              <a:latin typeface="Futura Bk BT"/>
            </a:endParaRPr>
          </a:p>
        </p:txBody>
      </p:sp>
      <p:sp>
        <p:nvSpPr>
          <p:cNvPr id="12" name="CasellaDiTesto 17"/>
          <p:cNvSpPr txBox="1">
            <a:spLocks noChangeArrowheads="1"/>
          </p:cNvSpPr>
          <p:nvPr/>
        </p:nvSpPr>
        <p:spPr bwMode="auto">
          <a:xfrm>
            <a:off x="492125" y="1196975"/>
            <a:ext cx="8137525" cy="8302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ASSEGNAZIONE A SOCIO DI SOCIETÀ DI CAPITALI CON RIDUZIONE DI </a:t>
            </a:r>
            <a:r>
              <a:rPr lang="it-IT" sz="2400" b="1" u="sng" dirty="0">
                <a:latin typeface="+mj-lt"/>
                <a:cs typeface="Arial" pitchFamily="34" charset="0"/>
              </a:rPr>
              <a:t>RISERVE DI CAPITALE</a:t>
            </a:r>
            <a:endParaRPr lang="it-IT" sz="2400" b="1" u="sng" dirty="0">
              <a:latin typeface="Calibri" pitchFamily="34" charset="0"/>
              <a:cs typeface="Arial" pitchFamily="34" charset="0"/>
            </a:endParaRPr>
          </a:p>
        </p:txBody>
      </p:sp>
      <p:sp>
        <p:nvSpPr>
          <p:cNvPr id="68612" name="CasellaDiTesto 16"/>
          <p:cNvSpPr txBox="1">
            <a:spLocks noChangeArrowheads="1"/>
          </p:cNvSpPr>
          <p:nvPr/>
        </p:nvSpPr>
        <p:spPr bwMode="auto">
          <a:xfrm>
            <a:off x="492125" y="2130425"/>
            <a:ext cx="8137525" cy="461963"/>
          </a:xfrm>
          <a:prstGeom prst="rect">
            <a:avLst/>
          </a:prstGeom>
          <a:solidFill>
            <a:srgbClr val="FFFF00"/>
          </a:solidFill>
          <a:ln w="9525">
            <a:noFill/>
            <a:miter lim="800000"/>
            <a:headEnd/>
            <a:tailEnd/>
          </a:ln>
        </p:spPr>
        <p:txBody>
          <a:bodyPr>
            <a:spAutoFit/>
          </a:bodyPr>
          <a:lstStyle/>
          <a:p>
            <a:r>
              <a:rPr lang="it-IT" sz="2400" b="1">
                <a:latin typeface="Calibri" pitchFamily="34" charset="0"/>
              </a:rPr>
              <a:t>Se il Costo Fiscale del Bene assegnato è MAGGIORE</a:t>
            </a:r>
          </a:p>
        </p:txBody>
      </p:sp>
      <p:sp>
        <p:nvSpPr>
          <p:cNvPr id="68613" name="CasellaDiTesto 16"/>
          <p:cNvSpPr txBox="1">
            <a:spLocks noChangeArrowheads="1"/>
          </p:cNvSpPr>
          <p:nvPr/>
        </p:nvSpPr>
        <p:spPr bwMode="auto">
          <a:xfrm>
            <a:off x="492125" y="3629025"/>
            <a:ext cx="8137525" cy="831850"/>
          </a:xfrm>
          <a:prstGeom prst="rect">
            <a:avLst/>
          </a:prstGeom>
          <a:solidFill>
            <a:srgbClr val="FF0000"/>
          </a:solidFill>
          <a:ln w="9525">
            <a:noFill/>
            <a:miter lim="800000"/>
            <a:headEnd/>
            <a:tailEnd/>
          </a:ln>
        </p:spPr>
        <p:txBody>
          <a:bodyPr>
            <a:spAutoFit/>
          </a:bodyPr>
          <a:lstStyle/>
          <a:p>
            <a:pPr marL="342900" indent="-342900">
              <a:buFont typeface="Wingdings" pitchFamily="2" charset="2"/>
              <a:buChar char="Ø"/>
            </a:pPr>
            <a:r>
              <a:rPr lang="it-IT" sz="2400" b="1">
                <a:solidFill>
                  <a:schemeClr val="bg1"/>
                </a:solidFill>
                <a:latin typeface="Calibri" pitchFamily="34" charset="0"/>
              </a:rPr>
              <a:t>LA DIFFERENZA è TASSATA IN CAPO AL SOCIO COME DIVIDENDO (c.d. SOTTOZERO)</a:t>
            </a:r>
          </a:p>
        </p:txBody>
      </p:sp>
      <p:sp>
        <p:nvSpPr>
          <p:cNvPr id="8" name="CasellaDiTesto 16"/>
          <p:cNvSpPr txBox="1">
            <a:spLocks noChangeArrowheads="1"/>
          </p:cNvSpPr>
          <p:nvPr/>
        </p:nvSpPr>
        <p:spPr bwMode="auto">
          <a:xfrm>
            <a:off x="492125" y="2695575"/>
            <a:ext cx="8137525" cy="830263"/>
          </a:xfrm>
          <a:prstGeom prst="rect">
            <a:avLst/>
          </a:prstGeom>
          <a:solidFill>
            <a:schemeClr val="tx2">
              <a:lumMod val="20000"/>
              <a:lumOff val="80000"/>
            </a:schemeClr>
          </a:solidFill>
          <a:ln w="9525">
            <a:noFill/>
            <a:miter lim="800000"/>
            <a:headEnd/>
            <a:tailEnd/>
          </a:ln>
        </p:spPr>
        <p:txBody>
          <a:bodyPr>
            <a:spAutoFit/>
          </a:bodyPr>
          <a:lstStyle>
            <a:defPPr>
              <a:defRPr lang="it-IT"/>
            </a:defPPr>
            <a:lvl1pPr>
              <a:defRPr sz="2200" b="1">
                <a:latin typeface="Calibri" pitchFamily="34" charset="0"/>
              </a:defRPr>
            </a:lvl1pPr>
          </a:lstStyle>
          <a:p>
            <a:pPr marL="342900" indent="-342900">
              <a:buFont typeface="Wingdings" panose="05000000000000000000" pitchFamily="2" charset="2"/>
              <a:buChar char="Ø"/>
              <a:defRPr/>
            </a:pPr>
            <a:r>
              <a:rPr lang="it-IT" sz="2400" dirty="0">
                <a:cs typeface="Arial" pitchFamily="34" charset="0"/>
              </a:rPr>
              <a:t>Del COSTO FISCALE della PARTECIPAZIONE AUMENTATO della PLUSVALENZA assoggettata ad IMPOSTA SOSTITUTIVA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olo 1"/>
          <p:cNvSpPr>
            <a:spLocks noGrp="1"/>
          </p:cNvSpPr>
          <p:nvPr>
            <p:ph type="ctrTitle"/>
          </p:nvPr>
        </p:nvSpPr>
        <p:spPr>
          <a:xfrm>
            <a:off x="250825" y="44450"/>
            <a:ext cx="8642350" cy="1008063"/>
          </a:xfrm>
        </p:spPr>
        <p:txBody>
          <a:bodyPr/>
          <a:lstStyle/>
          <a:p>
            <a:pPr eaLnBrk="1" hangingPunct="1"/>
            <a:r>
              <a:rPr lang="it-IT" sz="2400" smtClean="0"/>
              <a:t>ASSEGNAZIONE AGEVOLATA BENI AI SOCI</a:t>
            </a:r>
            <a:br>
              <a:rPr lang="it-IT" sz="2400" smtClean="0"/>
            </a:br>
            <a:r>
              <a:rPr lang="it-IT" sz="2400" smtClean="0"/>
              <a:t>(</a:t>
            </a:r>
            <a:r>
              <a:rPr lang="it-IT" sz="2000" smtClean="0"/>
              <a:t>L. di Stabilità 2016, art. 1, commi da 115 a 121</a:t>
            </a:r>
            <a:r>
              <a:rPr lang="it-IT" sz="2400" smtClean="0"/>
              <a:t>) </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DA693FDF-1579-41AD-8A1D-2A2EB60040DD}" type="slidenum">
              <a:rPr lang="it-IT" b="1">
                <a:solidFill>
                  <a:schemeClr val="tx1"/>
                </a:solidFill>
                <a:latin typeface="Futura Bk BT"/>
              </a:rPr>
              <a:pPr fontAlgn="base">
                <a:spcBef>
                  <a:spcPct val="0"/>
                </a:spcBef>
                <a:spcAft>
                  <a:spcPct val="0"/>
                </a:spcAft>
                <a:defRPr/>
              </a:pPr>
              <a:t>28</a:t>
            </a:fld>
            <a:endParaRPr lang="it-IT" b="1">
              <a:solidFill>
                <a:schemeClr val="tx1"/>
              </a:solidFill>
              <a:latin typeface="Futura Bk BT"/>
            </a:endParaRPr>
          </a:p>
        </p:txBody>
      </p:sp>
      <p:sp>
        <p:nvSpPr>
          <p:cNvPr id="12" name="CasellaDiTesto 17"/>
          <p:cNvSpPr txBox="1">
            <a:spLocks noChangeArrowheads="1"/>
          </p:cNvSpPr>
          <p:nvPr/>
        </p:nvSpPr>
        <p:spPr bwMode="auto">
          <a:xfrm>
            <a:off x="492125" y="1196975"/>
            <a:ext cx="8137525" cy="8302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ASSEGNAZIONE A SOCIO DI SOCIETÀ DI CAPITALI CON RIDUZIONE DI </a:t>
            </a:r>
            <a:r>
              <a:rPr lang="it-IT" sz="2400" b="1" u="sng" dirty="0">
                <a:latin typeface="+mj-lt"/>
                <a:cs typeface="Arial" pitchFamily="34" charset="0"/>
              </a:rPr>
              <a:t>RISERVE DI CAPITALE</a:t>
            </a:r>
            <a:endParaRPr lang="it-IT" sz="2400" b="1" u="sng" dirty="0">
              <a:latin typeface="Calibri" pitchFamily="34" charset="0"/>
              <a:cs typeface="Arial" pitchFamily="34" charset="0"/>
            </a:endParaRPr>
          </a:p>
        </p:txBody>
      </p:sp>
      <p:graphicFrame>
        <p:nvGraphicFramePr>
          <p:cNvPr id="3" name="Tabella 2"/>
          <p:cNvGraphicFramePr>
            <a:graphicFrameLocks noGrp="1"/>
          </p:cNvGraphicFramePr>
          <p:nvPr/>
        </p:nvGraphicFramePr>
        <p:xfrm>
          <a:off x="611188" y="2027238"/>
          <a:ext cx="8018462" cy="4159250"/>
        </p:xfrm>
        <a:graphic>
          <a:graphicData uri="http://schemas.openxmlformats.org/drawingml/2006/table">
            <a:tbl>
              <a:tblPr/>
              <a:tblGrid>
                <a:gridCol w="745913">
                  <a:extLst>
                    <a:ext uri="{9D8B030D-6E8A-4147-A177-3AD203B41FA5}"/>
                  </a:extLst>
                </a:gridCol>
                <a:gridCol w="5108525">
                  <a:extLst>
                    <a:ext uri="{9D8B030D-6E8A-4147-A177-3AD203B41FA5}"/>
                  </a:extLst>
                </a:gridCol>
                <a:gridCol w="1751915">
                  <a:extLst>
                    <a:ext uri="{9D8B030D-6E8A-4147-A177-3AD203B41FA5}"/>
                  </a:extLst>
                </a:gridCol>
                <a:gridCol w="412216">
                  <a:extLst>
                    <a:ext uri="{9D8B030D-6E8A-4147-A177-3AD203B41FA5}"/>
                  </a:extLst>
                </a:gridCol>
              </a:tblGrid>
              <a:tr h="369595">
                <a:tc gridSpan="4">
                  <a:txBody>
                    <a:bodyPr/>
                    <a:lstStyle/>
                    <a:p>
                      <a:pPr algn="ctr" fontAlgn="ctr"/>
                      <a:r>
                        <a:rPr lang="it-IT" sz="1800" b="1" i="0" u="none" strike="noStrike" dirty="0">
                          <a:solidFill>
                            <a:srgbClr val="000000"/>
                          </a:solidFill>
                          <a:effectLst/>
                          <a:latin typeface="Calibri" panose="020F0502020204030204" pitchFamily="34" charset="0"/>
                        </a:rPr>
                        <a:t>CIRCOLARE 26/E/2016 - ESEMPIO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extLst>
              </a:tr>
              <a:tr h="369595">
                <a:tc>
                  <a:txBody>
                    <a:bodyPr/>
                    <a:lstStyle/>
                    <a:p>
                      <a:pPr algn="ctr" fontAlgn="ctr"/>
                      <a:r>
                        <a:rPr lang="it-IT" sz="1800" b="1" i="0" u="none" strike="noStrike">
                          <a:solidFill>
                            <a:srgbClr val="000000"/>
                          </a:solidFill>
                          <a:effectLst/>
                          <a:latin typeface="Calibri" panose="020F0502020204030204" pitchFamily="34" charset="0"/>
                        </a:rPr>
                        <a:t>VN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800" b="0" i="0" u="none" strike="noStrike">
                          <a:solidFill>
                            <a:srgbClr val="000000"/>
                          </a:solidFill>
                          <a:effectLst/>
                          <a:latin typeface="Calibri" panose="020F0502020204030204" pitchFamily="34" charset="0"/>
                        </a:rPr>
                        <a:t>Valore normale del bene assegnato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69595">
                <a:tc>
                  <a:txBody>
                    <a:bodyPr/>
                    <a:lstStyle/>
                    <a:p>
                      <a:pPr algn="ctr" fontAlgn="ctr"/>
                      <a:r>
                        <a:rPr lang="it-IT" sz="1800" b="1" i="0" u="none" strike="noStrike">
                          <a:solidFill>
                            <a:srgbClr val="000000"/>
                          </a:solidFill>
                          <a:effectLst/>
                          <a:latin typeface="Calibri" panose="020F0502020204030204" pitchFamily="34" charset="0"/>
                        </a:rPr>
                        <a:t>VC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800" b="0" i="0" u="none" strike="noStrike">
                          <a:solidFill>
                            <a:srgbClr val="000000"/>
                          </a:solidFill>
                          <a:effectLst/>
                          <a:latin typeface="Calibri" panose="020F0502020204030204" pitchFamily="34" charset="0"/>
                        </a:rPr>
                        <a:t>Valore catastale del bene assegnato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69595">
                <a:tc>
                  <a:txBody>
                    <a:bodyPr/>
                    <a:lstStyle/>
                    <a:p>
                      <a:pPr algn="ctr" fontAlgn="ctr"/>
                      <a:r>
                        <a:rPr lang="it-IT" sz="1800" b="1" i="0" u="none" strike="noStrike" dirty="0" err="1">
                          <a:solidFill>
                            <a:srgbClr val="000000"/>
                          </a:solidFill>
                          <a:effectLst/>
                          <a:latin typeface="Calibri" panose="020F0502020204030204" pitchFamily="34" charset="0"/>
                        </a:rPr>
                        <a:t>VF</a:t>
                      </a:r>
                      <a:endParaRPr lang="it-IT" sz="18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800" b="0" i="0" u="none" strike="noStrike">
                          <a:solidFill>
                            <a:srgbClr val="000000"/>
                          </a:solidFill>
                          <a:effectLst/>
                          <a:latin typeface="Calibri" panose="020F0502020204030204" pitchFamily="34" charset="0"/>
                        </a:rPr>
                        <a:t>Valore fiscale e contabile del bene ante assegnazione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69595">
                <a:tc>
                  <a:txBody>
                    <a:bodyPr/>
                    <a:lstStyle/>
                    <a:p>
                      <a:pPr algn="ctr" fontAlgn="ctr"/>
                      <a:r>
                        <a:rPr lang="it-IT" sz="1800" b="1" i="0" u="none" strike="noStrike" dirty="0" err="1">
                          <a:solidFill>
                            <a:srgbClr val="000000"/>
                          </a:solidFill>
                          <a:effectLst/>
                          <a:latin typeface="Calibri" panose="020F0502020204030204" pitchFamily="34" charset="0"/>
                        </a:rPr>
                        <a:t>VRC</a:t>
                      </a:r>
                      <a:endParaRPr lang="it-IT" sz="18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800" b="0" i="0" u="none" strike="noStrike" dirty="0">
                          <a:solidFill>
                            <a:srgbClr val="000000"/>
                          </a:solidFill>
                          <a:effectLst/>
                          <a:latin typeface="Calibri" panose="020F0502020204030204" pitchFamily="34" charset="0"/>
                        </a:rPr>
                        <a:t>Valore riserve di </a:t>
                      </a:r>
                      <a:r>
                        <a:rPr lang="it-IT" sz="1800" b="1" i="0" u="none" strike="noStrike" dirty="0">
                          <a:solidFill>
                            <a:srgbClr val="000000"/>
                          </a:solidFill>
                          <a:effectLst/>
                          <a:latin typeface="Calibri" panose="020F0502020204030204" pitchFamily="34" charset="0"/>
                        </a:rPr>
                        <a:t>CAPITALE</a:t>
                      </a:r>
                      <a:r>
                        <a:rPr lang="it-IT" sz="1800" b="0" i="0" u="none" strike="noStrike" dirty="0">
                          <a:solidFill>
                            <a:srgbClr val="000000"/>
                          </a:solidFill>
                          <a:effectLst/>
                          <a:latin typeface="Calibri" panose="020F0502020204030204" pitchFamily="34" charset="0"/>
                        </a:rPr>
                        <a:t> annullate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69595">
                <a:tc>
                  <a:txBody>
                    <a:bodyPr/>
                    <a:lstStyle/>
                    <a:p>
                      <a:pPr algn="ctr" fontAlgn="ctr"/>
                      <a:r>
                        <a:rPr lang="it-IT" sz="1800" b="1" i="0" u="none" strike="noStrike">
                          <a:solidFill>
                            <a:srgbClr val="000000"/>
                          </a:solidFill>
                          <a:effectLst/>
                          <a:latin typeface="Calibri" panose="020F0502020204030204" pitchFamily="34" charset="0"/>
                        </a:rPr>
                        <a:t>CFPa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800" b="0" i="0" u="none" strike="noStrike">
                          <a:solidFill>
                            <a:srgbClr val="000000"/>
                          </a:solidFill>
                          <a:effectLst/>
                          <a:latin typeface="Calibri" panose="020F0502020204030204" pitchFamily="34" charset="0"/>
                        </a:rPr>
                        <a:t>Costo fiscale della partecipazione ANTE assegnazione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739190">
                <a:tc>
                  <a:txBody>
                    <a:bodyPr/>
                    <a:lstStyle/>
                    <a:p>
                      <a:pPr algn="ctr" fontAlgn="ctr"/>
                      <a:r>
                        <a:rPr lang="it-IT" sz="1800" b="1" i="0" u="none" strike="noStrike">
                          <a:solidFill>
                            <a:srgbClr val="000000"/>
                          </a:solidFill>
                          <a:effectLst/>
                          <a:latin typeface="Calibri" panose="020F0502020204030204" pitchFamily="34" charset="0"/>
                        </a:rPr>
                        <a:t>Plus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800" b="0" i="0" u="none" strike="noStrike">
                          <a:solidFill>
                            <a:srgbClr val="000000"/>
                          </a:solidFill>
                          <a:effectLst/>
                          <a:latin typeface="Calibri" panose="020F0502020204030204" pitchFamily="34" charset="0"/>
                        </a:rPr>
                        <a:t>Plusvalenza = Base imponibile per la sostitutiva = Valore affrancato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dirty="0">
                          <a:solidFill>
                            <a:srgbClr val="000000"/>
                          </a:solidFill>
                          <a:effectLst/>
                          <a:latin typeface="Calibri" panose="020F0502020204030204" pitchFamily="34" charset="0"/>
                        </a:rPr>
                        <a:t>= VC – </a:t>
                      </a:r>
                      <a:r>
                        <a:rPr lang="it-IT" sz="1800" b="1" i="0" u="none" strike="noStrike" dirty="0" err="1">
                          <a:solidFill>
                            <a:srgbClr val="000000"/>
                          </a:solidFill>
                          <a:effectLst/>
                          <a:latin typeface="Calibri" panose="020F0502020204030204" pitchFamily="34" charset="0"/>
                        </a:rPr>
                        <a:t>VF</a:t>
                      </a:r>
                      <a:r>
                        <a:rPr lang="it-IT" sz="1800" b="1" i="0" u="none" strike="noStrike" dirty="0">
                          <a:solidFill>
                            <a:srgbClr val="000000"/>
                          </a:solidFill>
                          <a:effectLst/>
                          <a:latin typeface="Calibri" panose="020F0502020204030204" pitchFamily="34" charset="0"/>
                        </a:rPr>
                        <a:t> = 90-70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739190">
                <a:tc>
                  <a:txBody>
                    <a:bodyPr/>
                    <a:lstStyle/>
                    <a:p>
                      <a:pPr algn="ctr" fontAlgn="ctr"/>
                      <a:r>
                        <a:rPr lang="it-IT" sz="1800" b="1" i="0" u="none" strike="noStrike" dirty="0" err="1">
                          <a:solidFill>
                            <a:srgbClr val="000000"/>
                          </a:solidFill>
                          <a:effectLst/>
                          <a:latin typeface="Calibri" panose="020F0502020204030204" pitchFamily="34" charset="0"/>
                        </a:rPr>
                        <a:t>CFPp</a:t>
                      </a:r>
                      <a:endParaRPr lang="it-IT" sz="18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800" b="0" i="0" u="none" strike="noStrike" dirty="0">
                          <a:solidFill>
                            <a:srgbClr val="000000"/>
                          </a:solidFill>
                          <a:effectLst/>
                          <a:latin typeface="Calibri" panose="020F0502020204030204" pitchFamily="34" charset="0"/>
                        </a:rPr>
                        <a:t>Costo fiscale della partecipazione POST assegnazione = </a:t>
                      </a:r>
                      <a:r>
                        <a:rPr lang="it-IT" sz="1800" b="1" i="0" u="none" strike="noStrike" dirty="0">
                          <a:solidFill>
                            <a:srgbClr val="000000"/>
                          </a:solidFill>
                          <a:effectLst/>
                          <a:latin typeface="Calibri" panose="020F0502020204030204" pitchFamily="34" charset="0"/>
                        </a:rPr>
                        <a:t>DIFFERENZA DA TASSARE COME DIVIDENDO </a:t>
                      </a:r>
                      <a:r>
                        <a:rPr lang="it-IT" sz="1800" b="0" i="0" u="none" strike="noStrike" dirty="0">
                          <a:solidFill>
                            <a:srgbClr val="000000"/>
                          </a:solidFill>
                          <a:effectLst/>
                          <a:latin typeface="Calibri" panose="020F0502020204030204" pitchFamily="34" charset="0"/>
                        </a:rPr>
                        <a:t>(Sottozero)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dirty="0">
                          <a:solidFill>
                            <a:srgbClr val="000000"/>
                          </a:solidFill>
                          <a:effectLst/>
                          <a:latin typeface="Calibri" panose="020F0502020204030204" pitchFamily="34" charset="0"/>
                        </a:rPr>
                        <a:t>= </a:t>
                      </a:r>
                      <a:r>
                        <a:rPr lang="it-IT" sz="1800" b="1" i="0" u="none" strike="noStrike" dirty="0" err="1">
                          <a:solidFill>
                            <a:srgbClr val="000000"/>
                          </a:solidFill>
                          <a:effectLst/>
                          <a:latin typeface="Calibri" panose="020F0502020204030204" pitchFamily="34" charset="0"/>
                        </a:rPr>
                        <a:t>CFPa</a:t>
                      </a:r>
                      <a:r>
                        <a:rPr lang="it-IT" sz="1800" b="1" i="0" u="none" strike="noStrike" dirty="0">
                          <a:solidFill>
                            <a:srgbClr val="000000"/>
                          </a:solidFill>
                          <a:effectLst/>
                          <a:latin typeface="Calibri" panose="020F0502020204030204" pitchFamily="34" charset="0"/>
                        </a:rPr>
                        <a:t> + Plus – VC = 60+20-90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69595">
                <a:tc>
                  <a:txBody>
                    <a:bodyPr/>
                    <a:lstStyle/>
                    <a:p>
                      <a:pPr algn="ctr" fontAlgn="ctr"/>
                      <a:r>
                        <a:rPr lang="it-IT"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800" b="0" i="0" u="none" strike="noStrike" dirty="0">
                          <a:solidFill>
                            <a:srgbClr val="000000"/>
                          </a:solidFill>
                          <a:effectLst/>
                          <a:latin typeface="Calibri" panose="020F0502020204030204" pitchFamily="34" charset="0"/>
                        </a:rPr>
                        <a:t>Costo fiscale del bene in capo al socio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dirty="0">
                          <a:solidFill>
                            <a:srgbClr val="000000"/>
                          </a:solidFill>
                          <a:effectLst/>
                          <a:latin typeface="Calibri" panose="020F0502020204030204" pitchFamily="34" charset="0"/>
                        </a:rPr>
                        <a:t>= VC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dirty="0">
                          <a:solidFill>
                            <a:srgbClr val="000000"/>
                          </a:solidFill>
                          <a:effectLst/>
                          <a:latin typeface="Calibri" panose="020F0502020204030204" pitchFamily="34" charset="0"/>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olo 1"/>
          <p:cNvSpPr>
            <a:spLocks noGrp="1"/>
          </p:cNvSpPr>
          <p:nvPr>
            <p:ph type="ctrTitle"/>
          </p:nvPr>
        </p:nvSpPr>
        <p:spPr>
          <a:xfrm>
            <a:off x="250825" y="44450"/>
            <a:ext cx="8642350" cy="1008063"/>
          </a:xfrm>
        </p:spPr>
        <p:txBody>
          <a:bodyPr/>
          <a:lstStyle/>
          <a:p>
            <a:pPr eaLnBrk="1" hangingPunct="1"/>
            <a:r>
              <a:rPr lang="it-IT" sz="2400" smtClean="0"/>
              <a:t>ASSEGNAZIONE AGEVOLATA BENI AI SOCI</a:t>
            </a:r>
            <a:br>
              <a:rPr lang="it-IT" sz="2400" smtClean="0"/>
            </a:br>
            <a:r>
              <a:rPr lang="it-IT" sz="2400" smtClean="0"/>
              <a:t>(</a:t>
            </a:r>
            <a:r>
              <a:rPr lang="it-IT" sz="2000" smtClean="0"/>
              <a:t>L. di Stabilità 2016, art. 1, commi da 115 a 121</a:t>
            </a:r>
            <a:r>
              <a:rPr lang="it-IT" sz="2400" smtClean="0"/>
              <a:t>) </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4644F91A-2ACF-4AB6-8D34-B6D8A87D791B}" type="slidenum">
              <a:rPr lang="it-IT" b="1">
                <a:solidFill>
                  <a:schemeClr val="tx1"/>
                </a:solidFill>
                <a:latin typeface="Futura Bk BT"/>
              </a:rPr>
              <a:pPr fontAlgn="base">
                <a:spcBef>
                  <a:spcPct val="0"/>
                </a:spcBef>
                <a:spcAft>
                  <a:spcPct val="0"/>
                </a:spcAft>
                <a:defRPr/>
              </a:pPr>
              <a:t>29</a:t>
            </a:fld>
            <a:endParaRPr lang="it-IT" b="1">
              <a:solidFill>
                <a:schemeClr val="tx1"/>
              </a:solidFill>
              <a:latin typeface="Futura Bk BT"/>
            </a:endParaRPr>
          </a:p>
        </p:txBody>
      </p:sp>
      <p:sp>
        <p:nvSpPr>
          <p:cNvPr id="12" name="CasellaDiTesto 17"/>
          <p:cNvSpPr txBox="1">
            <a:spLocks noChangeArrowheads="1"/>
          </p:cNvSpPr>
          <p:nvPr/>
        </p:nvSpPr>
        <p:spPr bwMode="auto">
          <a:xfrm>
            <a:off x="492125" y="1196975"/>
            <a:ext cx="8137525" cy="8302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ASSEGNAZIONE A SOCIO DI SOCIETÀ DI CAPITALI CON RIDUZIONE DI </a:t>
            </a:r>
            <a:r>
              <a:rPr lang="it-IT" sz="2400" b="1" u="sng" dirty="0">
                <a:latin typeface="+mj-lt"/>
                <a:cs typeface="Arial" pitchFamily="34" charset="0"/>
              </a:rPr>
              <a:t>RISERVE DI UTILI</a:t>
            </a:r>
            <a:endParaRPr lang="it-IT" sz="2400" b="1" u="sng" dirty="0">
              <a:latin typeface="Calibri" pitchFamily="34" charset="0"/>
              <a:cs typeface="Arial" pitchFamily="34" charset="0"/>
            </a:endParaRPr>
          </a:p>
        </p:txBody>
      </p:sp>
      <p:sp>
        <p:nvSpPr>
          <p:cNvPr id="72708" name="CasellaDiTesto 16"/>
          <p:cNvSpPr txBox="1">
            <a:spLocks noChangeArrowheads="1"/>
          </p:cNvSpPr>
          <p:nvPr/>
        </p:nvSpPr>
        <p:spPr bwMode="auto">
          <a:xfrm>
            <a:off x="492125" y="2103438"/>
            <a:ext cx="8137525" cy="1938337"/>
          </a:xfrm>
          <a:prstGeom prst="rect">
            <a:avLst/>
          </a:prstGeom>
          <a:solidFill>
            <a:srgbClr val="FFFF00"/>
          </a:solidFill>
          <a:ln w="9525">
            <a:noFill/>
            <a:miter lim="800000"/>
            <a:headEnd/>
            <a:tailEnd/>
          </a:ln>
        </p:spPr>
        <p:txBody>
          <a:bodyPr>
            <a:spAutoFit/>
          </a:bodyPr>
          <a:lstStyle/>
          <a:p>
            <a:r>
              <a:rPr lang="it-IT" sz="2400" b="1">
                <a:latin typeface="Calibri" pitchFamily="34" charset="0"/>
              </a:rPr>
              <a:t>Come regola generale, la distribuzione di riserve di UTILI comporta tassazione in capo al socio in percentuale diversa a seconda se trattasi di socio società di capitali (imponibile 5%) o socio persona fisica (imponibile 49,72%)</a:t>
            </a:r>
          </a:p>
          <a:p>
            <a:r>
              <a:rPr lang="it-IT" sz="2400" b="1">
                <a:latin typeface="Calibri" pitchFamily="34" charset="0"/>
              </a:rPr>
              <a:t>DI CONSEGUENZA</a:t>
            </a:r>
          </a:p>
        </p:txBody>
      </p:sp>
      <p:sp>
        <p:nvSpPr>
          <p:cNvPr id="72709" name="CasellaDiTesto 16"/>
          <p:cNvSpPr txBox="1">
            <a:spLocks noChangeArrowheads="1"/>
          </p:cNvSpPr>
          <p:nvPr/>
        </p:nvSpPr>
        <p:spPr bwMode="auto">
          <a:xfrm>
            <a:off x="492125" y="4652963"/>
            <a:ext cx="8137525" cy="1200150"/>
          </a:xfrm>
          <a:prstGeom prst="rect">
            <a:avLst/>
          </a:prstGeom>
          <a:solidFill>
            <a:srgbClr val="FF0000"/>
          </a:solidFill>
          <a:ln w="9525">
            <a:noFill/>
            <a:miter lim="800000"/>
            <a:headEnd/>
            <a:tailEnd/>
          </a:ln>
        </p:spPr>
        <p:txBody>
          <a:bodyPr>
            <a:spAutoFit/>
          </a:bodyPr>
          <a:lstStyle/>
          <a:p>
            <a:pPr marL="342900" indent="-342900">
              <a:buFont typeface="Wingdings" pitchFamily="2" charset="2"/>
              <a:buChar char="Ø"/>
            </a:pPr>
            <a:r>
              <a:rPr lang="it-IT" sz="2400" b="1">
                <a:solidFill>
                  <a:schemeClr val="bg1"/>
                </a:solidFill>
                <a:latin typeface="Calibri" pitchFamily="34" charset="0"/>
              </a:rPr>
              <a:t>LA DIFFERENZA TRA Valore Normale del bene E PLUSVALENZA assoggettata ad imposta sostitutiva COSTITUISCE DISTRIBUZIONE DI DIVIDENDI</a:t>
            </a:r>
          </a:p>
        </p:txBody>
      </p:sp>
      <p:sp>
        <p:nvSpPr>
          <p:cNvPr id="72710" name="CasellaDiTesto 16"/>
          <p:cNvSpPr txBox="1">
            <a:spLocks noChangeArrowheads="1"/>
          </p:cNvSpPr>
          <p:nvPr/>
        </p:nvSpPr>
        <p:spPr bwMode="auto">
          <a:xfrm>
            <a:off x="492125" y="4116388"/>
            <a:ext cx="8137525" cy="461962"/>
          </a:xfrm>
          <a:prstGeom prst="rect">
            <a:avLst/>
          </a:prstGeom>
          <a:solidFill>
            <a:srgbClr val="92D050"/>
          </a:solidFill>
          <a:ln w="9525">
            <a:noFill/>
            <a:miter lim="800000"/>
            <a:headEnd/>
            <a:tailEnd/>
          </a:ln>
        </p:spPr>
        <p:txBody>
          <a:bodyPr>
            <a:spAutoFit/>
          </a:bodyPr>
          <a:lstStyle/>
          <a:p>
            <a:pPr marL="342900" indent="-342900">
              <a:buFont typeface="Wingdings" pitchFamily="2" charset="2"/>
              <a:buChar char="Ø"/>
            </a:pPr>
            <a:r>
              <a:rPr lang="it-IT" sz="2400" b="1">
                <a:latin typeface="Calibri" pitchFamily="34" charset="0"/>
              </a:rPr>
              <a:t>Il Costo Fiscale della partecipazione RIMANE INALTERATO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olo 1"/>
          <p:cNvSpPr>
            <a:spLocks noGrp="1"/>
          </p:cNvSpPr>
          <p:nvPr>
            <p:ph type="ctrTitle"/>
          </p:nvPr>
        </p:nvSpPr>
        <p:spPr>
          <a:xfrm>
            <a:off x="250825" y="44450"/>
            <a:ext cx="8642350" cy="1008063"/>
          </a:xfrm>
        </p:spPr>
        <p:txBody>
          <a:bodyPr/>
          <a:lstStyle/>
          <a:p>
            <a:pPr eaLnBrk="1" hangingPunct="1"/>
            <a:r>
              <a:rPr lang="it-IT" sz="2400" smtClean="0"/>
              <a:t>DICHIARAZIONI INTEGRATIVE</a:t>
            </a:r>
            <a:br>
              <a:rPr lang="it-IT" sz="2400" smtClean="0"/>
            </a:br>
            <a:r>
              <a:rPr lang="it-IT" sz="2000" smtClean="0"/>
              <a:t>(Modifiche all’art. 2, commi 8 e 8-bis, D.P.R. 322/1998</a:t>
            </a:r>
            <a:r>
              <a:rPr lang="it-IT" sz="2400" smtClean="0"/>
              <a:t>) </a:t>
            </a:r>
          </a:p>
        </p:txBody>
      </p:sp>
      <p:sp>
        <p:nvSpPr>
          <p:cNvPr id="4099" name="CasellaDiTesto 16"/>
          <p:cNvSpPr txBox="1">
            <a:spLocks noChangeArrowheads="1"/>
          </p:cNvSpPr>
          <p:nvPr/>
        </p:nvSpPr>
        <p:spPr bwMode="auto">
          <a:xfrm>
            <a:off x="501650" y="1700213"/>
            <a:ext cx="8137525" cy="3048000"/>
          </a:xfrm>
          <a:prstGeom prst="rect">
            <a:avLst/>
          </a:prstGeom>
          <a:solidFill>
            <a:srgbClr val="FFFF00"/>
          </a:solidFill>
          <a:ln w="9525">
            <a:noFill/>
            <a:miter lim="800000"/>
            <a:headEnd/>
            <a:tailEnd/>
          </a:ln>
        </p:spPr>
        <p:txBody>
          <a:bodyPr>
            <a:spAutoFit/>
          </a:bodyPr>
          <a:lstStyle/>
          <a:p>
            <a:pPr>
              <a:defRPr/>
            </a:pPr>
            <a:r>
              <a:rPr lang="it-IT" sz="2400" b="1" dirty="0">
                <a:latin typeface="Calibri" pitchFamily="34" charset="0"/>
                <a:cs typeface="Arial" pitchFamily="34" charset="0"/>
              </a:rPr>
              <a:t>Salva l’applicazione delle sanzioni e la possibilità di ricorrere al ravvedimento operoso, le dichiarazioni</a:t>
            </a:r>
          </a:p>
          <a:p>
            <a:pPr marL="342900" indent="-342900">
              <a:buFont typeface="Wingdings" panose="05000000000000000000" pitchFamily="2" charset="2"/>
              <a:buChar char="Ø"/>
              <a:defRPr/>
            </a:pPr>
            <a:r>
              <a:rPr lang="it-IT" sz="2400" b="1" dirty="0">
                <a:latin typeface="Calibri" pitchFamily="34" charset="0"/>
                <a:cs typeface="Arial" pitchFamily="34" charset="0"/>
              </a:rPr>
              <a:t>dei REDDITI</a:t>
            </a:r>
          </a:p>
          <a:p>
            <a:pPr marL="342900" indent="-342900">
              <a:buFont typeface="Wingdings" panose="05000000000000000000" pitchFamily="2" charset="2"/>
              <a:buChar char="Ø"/>
              <a:defRPr/>
            </a:pPr>
            <a:r>
              <a:rPr lang="it-IT" sz="2400" b="1" dirty="0">
                <a:latin typeface="Calibri" pitchFamily="34" charset="0"/>
                <a:cs typeface="Arial" pitchFamily="34" charset="0"/>
              </a:rPr>
              <a:t>IRAP</a:t>
            </a:r>
          </a:p>
          <a:p>
            <a:pPr marL="342900" indent="-342900">
              <a:buFont typeface="Wingdings" panose="05000000000000000000" pitchFamily="2" charset="2"/>
              <a:buChar char="Ø"/>
              <a:defRPr/>
            </a:pPr>
            <a:r>
              <a:rPr lang="it-IT" sz="2400" b="1" dirty="0">
                <a:latin typeface="Calibri" pitchFamily="34" charset="0"/>
                <a:cs typeface="Arial" pitchFamily="34" charset="0"/>
              </a:rPr>
              <a:t>e SOSTITUTI D’IMPOSTA</a:t>
            </a:r>
          </a:p>
          <a:p>
            <a:pPr>
              <a:defRPr/>
            </a:pPr>
            <a:r>
              <a:rPr lang="it-IT" sz="2400" b="1" dirty="0">
                <a:latin typeface="Calibri" pitchFamily="34" charset="0"/>
                <a:cs typeface="Arial" pitchFamily="34" charset="0"/>
              </a:rPr>
              <a:t>Possono essere integrate A FAVORE DEL CONTRIBUENTE </a:t>
            </a:r>
          </a:p>
          <a:p>
            <a:pPr>
              <a:defRPr/>
            </a:pPr>
            <a:r>
              <a:rPr lang="it-IT" sz="2400" b="1" dirty="0">
                <a:latin typeface="Calibri" pitchFamily="34" charset="0"/>
                <a:cs typeface="Arial" pitchFamily="34" charset="0"/>
              </a:rPr>
              <a:t>ENTRO I TERMINI DI DECADENZA DELL’AZIONE ACCERTATIVA (art. 43, D.P.R. 600/73)</a:t>
            </a:r>
          </a:p>
        </p:txBody>
      </p:sp>
      <p:sp>
        <p:nvSpPr>
          <p:cNvPr id="4100" name="CasellaDiTesto 17"/>
          <p:cNvSpPr txBox="1">
            <a:spLocks noChangeArrowheads="1"/>
          </p:cNvSpPr>
          <p:nvPr/>
        </p:nvSpPr>
        <p:spPr bwMode="auto">
          <a:xfrm>
            <a:off x="501650" y="119697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INTEGRATIVE A FAVORE</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DB263EB0-125D-461E-90B8-09E8DA9CA9AF}" type="slidenum">
              <a:rPr lang="it-IT" b="1">
                <a:solidFill>
                  <a:schemeClr val="tx1"/>
                </a:solidFill>
                <a:latin typeface="Futura Bk BT"/>
              </a:rPr>
              <a:pPr fontAlgn="base">
                <a:spcBef>
                  <a:spcPct val="0"/>
                </a:spcBef>
                <a:spcAft>
                  <a:spcPct val="0"/>
                </a:spcAft>
                <a:defRPr/>
              </a:pPr>
              <a:t>3</a:t>
            </a:fld>
            <a:endParaRPr lang="it-IT" b="1">
              <a:solidFill>
                <a:schemeClr val="tx1"/>
              </a:solidFill>
              <a:latin typeface="Futura Bk B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olo 1"/>
          <p:cNvSpPr>
            <a:spLocks noGrp="1"/>
          </p:cNvSpPr>
          <p:nvPr>
            <p:ph type="ctrTitle"/>
          </p:nvPr>
        </p:nvSpPr>
        <p:spPr>
          <a:xfrm>
            <a:off x="250825" y="44450"/>
            <a:ext cx="8642350" cy="1008063"/>
          </a:xfrm>
        </p:spPr>
        <p:txBody>
          <a:bodyPr/>
          <a:lstStyle/>
          <a:p>
            <a:pPr eaLnBrk="1" hangingPunct="1"/>
            <a:r>
              <a:rPr lang="it-IT" sz="2400" smtClean="0"/>
              <a:t>ASSEGNAZIONE AGEVOLATA BENI AI SOCI</a:t>
            </a:r>
            <a:br>
              <a:rPr lang="it-IT" sz="2400" smtClean="0"/>
            </a:br>
            <a:r>
              <a:rPr lang="it-IT" sz="2400" smtClean="0"/>
              <a:t>(</a:t>
            </a:r>
            <a:r>
              <a:rPr lang="it-IT" sz="2000" smtClean="0"/>
              <a:t>L. di Stabilità 2016, art. 1, commi da 115 a 121</a:t>
            </a:r>
            <a:r>
              <a:rPr lang="it-IT" sz="2400" smtClean="0"/>
              <a:t>) </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6A65542-890F-4521-BB40-91C9C32345BF}" type="slidenum">
              <a:rPr lang="it-IT" b="1">
                <a:solidFill>
                  <a:schemeClr val="tx1"/>
                </a:solidFill>
                <a:latin typeface="Futura Bk BT"/>
              </a:rPr>
              <a:pPr fontAlgn="base">
                <a:spcBef>
                  <a:spcPct val="0"/>
                </a:spcBef>
                <a:spcAft>
                  <a:spcPct val="0"/>
                </a:spcAft>
                <a:defRPr/>
              </a:pPr>
              <a:t>30</a:t>
            </a:fld>
            <a:endParaRPr lang="it-IT" b="1">
              <a:solidFill>
                <a:schemeClr val="tx1"/>
              </a:solidFill>
              <a:latin typeface="Futura Bk BT"/>
            </a:endParaRPr>
          </a:p>
        </p:txBody>
      </p:sp>
      <p:sp>
        <p:nvSpPr>
          <p:cNvPr id="12" name="CasellaDiTesto 17"/>
          <p:cNvSpPr txBox="1">
            <a:spLocks noChangeArrowheads="1"/>
          </p:cNvSpPr>
          <p:nvPr/>
        </p:nvSpPr>
        <p:spPr bwMode="auto">
          <a:xfrm>
            <a:off x="492125" y="1196975"/>
            <a:ext cx="8137525" cy="8302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ASSEGNAZIONE A SOCIO DI SOCIETÀ DI CAPITALI CON RIDUZIONE DI </a:t>
            </a:r>
            <a:r>
              <a:rPr lang="it-IT" sz="2400" b="1" u="sng" dirty="0">
                <a:latin typeface="+mj-lt"/>
                <a:cs typeface="Arial" pitchFamily="34" charset="0"/>
              </a:rPr>
              <a:t>RISERVE DI UTILI</a:t>
            </a:r>
            <a:endParaRPr lang="it-IT" sz="2400" b="1" u="sng" dirty="0">
              <a:latin typeface="Calibri" pitchFamily="34" charset="0"/>
              <a:cs typeface="Arial" pitchFamily="34" charset="0"/>
            </a:endParaRPr>
          </a:p>
        </p:txBody>
      </p:sp>
      <p:graphicFrame>
        <p:nvGraphicFramePr>
          <p:cNvPr id="4" name="Tabella 3"/>
          <p:cNvGraphicFramePr>
            <a:graphicFrameLocks noGrp="1"/>
          </p:cNvGraphicFramePr>
          <p:nvPr/>
        </p:nvGraphicFramePr>
        <p:xfrm>
          <a:off x="611188" y="2027238"/>
          <a:ext cx="7848600" cy="4351337"/>
        </p:xfrm>
        <a:graphic>
          <a:graphicData uri="http://schemas.openxmlformats.org/drawingml/2006/table">
            <a:tbl>
              <a:tblPr/>
              <a:tblGrid>
                <a:gridCol w="730067">
                  <a:extLst>
                    <a:ext uri="{9D8B030D-6E8A-4147-A177-3AD203B41FA5}"/>
                  </a:extLst>
                </a:gridCol>
                <a:gridCol w="5000003">
                  <a:extLst>
                    <a:ext uri="{9D8B030D-6E8A-4147-A177-3AD203B41FA5}"/>
                  </a:extLst>
                </a:gridCol>
                <a:gridCol w="1714699">
                  <a:extLst>
                    <a:ext uri="{9D8B030D-6E8A-4147-A177-3AD203B41FA5}"/>
                  </a:extLst>
                </a:gridCol>
                <a:gridCol w="403459">
                  <a:extLst>
                    <a:ext uri="{9D8B030D-6E8A-4147-A177-3AD203B41FA5}"/>
                  </a:extLst>
                </a:gridCol>
              </a:tblGrid>
              <a:tr h="344796">
                <a:tc gridSpan="4">
                  <a:txBody>
                    <a:bodyPr/>
                    <a:lstStyle/>
                    <a:p>
                      <a:pPr algn="ctr" fontAlgn="ctr"/>
                      <a:r>
                        <a:rPr lang="it-IT" sz="1800" b="1" i="0" u="none" strike="noStrike" dirty="0">
                          <a:solidFill>
                            <a:srgbClr val="000000"/>
                          </a:solidFill>
                          <a:effectLst/>
                          <a:latin typeface="Calibri" panose="020F0502020204030204" pitchFamily="34" charset="0"/>
                        </a:rPr>
                        <a:t>CIRCOLARE 26/E/2016 - ESEMPIO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extLst>
              </a:tr>
              <a:tr h="344796">
                <a:tc>
                  <a:txBody>
                    <a:bodyPr/>
                    <a:lstStyle/>
                    <a:p>
                      <a:pPr algn="ctr" fontAlgn="ctr"/>
                      <a:r>
                        <a:rPr lang="it-IT" sz="1800" b="1" i="0" u="none" strike="noStrike">
                          <a:solidFill>
                            <a:srgbClr val="000000"/>
                          </a:solidFill>
                          <a:effectLst/>
                          <a:latin typeface="Calibri" panose="020F0502020204030204" pitchFamily="34" charset="0"/>
                        </a:rPr>
                        <a:t>VN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800" b="0" i="0" u="none" strike="noStrike">
                          <a:solidFill>
                            <a:srgbClr val="000000"/>
                          </a:solidFill>
                          <a:effectLst/>
                          <a:latin typeface="Calibri" panose="020F0502020204030204" pitchFamily="34" charset="0"/>
                        </a:rPr>
                        <a:t>Valore normale del bene assegnato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44796">
                <a:tc>
                  <a:txBody>
                    <a:bodyPr/>
                    <a:lstStyle/>
                    <a:p>
                      <a:pPr algn="ctr" fontAlgn="ctr"/>
                      <a:r>
                        <a:rPr lang="it-IT" sz="1800" b="1" i="0" u="none" strike="noStrike">
                          <a:solidFill>
                            <a:srgbClr val="000000"/>
                          </a:solidFill>
                          <a:effectLst/>
                          <a:latin typeface="Calibri" panose="020F0502020204030204" pitchFamily="34" charset="0"/>
                        </a:rPr>
                        <a:t>VC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800" b="0" i="0" u="none" strike="noStrike">
                          <a:solidFill>
                            <a:srgbClr val="000000"/>
                          </a:solidFill>
                          <a:effectLst/>
                          <a:latin typeface="Calibri" panose="020F0502020204030204" pitchFamily="34" charset="0"/>
                        </a:rPr>
                        <a:t>Valore catastale del bene assegnato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44796">
                <a:tc>
                  <a:txBody>
                    <a:bodyPr/>
                    <a:lstStyle/>
                    <a:p>
                      <a:pPr algn="ctr" fontAlgn="ctr"/>
                      <a:r>
                        <a:rPr lang="it-IT" sz="1800" b="1" i="0" u="none" strike="noStrike">
                          <a:solidFill>
                            <a:srgbClr val="000000"/>
                          </a:solidFill>
                          <a:effectLst/>
                          <a:latin typeface="Calibri" panose="020F0502020204030204" pitchFamily="34" charset="0"/>
                        </a:rPr>
                        <a:t>VF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800" b="0" i="0" u="none" strike="noStrike">
                          <a:solidFill>
                            <a:srgbClr val="000000"/>
                          </a:solidFill>
                          <a:effectLst/>
                          <a:latin typeface="Calibri" panose="020F0502020204030204" pitchFamily="34" charset="0"/>
                        </a:rPr>
                        <a:t>Valore fiscale e contabile del bene ante assegnazione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44796">
                <a:tc>
                  <a:txBody>
                    <a:bodyPr/>
                    <a:lstStyle/>
                    <a:p>
                      <a:pPr algn="ctr" fontAlgn="ctr"/>
                      <a:r>
                        <a:rPr lang="it-IT" sz="1800" b="1" i="0" u="none" strike="noStrike" dirty="0" err="1">
                          <a:solidFill>
                            <a:srgbClr val="000000"/>
                          </a:solidFill>
                          <a:effectLst/>
                          <a:latin typeface="Calibri" panose="020F0502020204030204" pitchFamily="34" charset="0"/>
                        </a:rPr>
                        <a:t>VRU</a:t>
                      </a:r>
                      <a:endParaRPr lang="it-IT" sz="18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800" b="0" i="0" u="none" strike="noStrike" dirty="0">
                          <a:solidFill>
                            <a:srgbClr val="000000"/>
                          </a:solidFill>
                          <a:effectLst/>
                          <a:latin typeface="Calibri" panose="020F0502020204030204" pitchFamily="34" charset="0"/>
                        </a:rPr>
                        <a:t>Valore riserve di </a:t>
                      </a:r>
                      <a:r>
                        <a:rPr lang="it-IT" sz="1800" b="1" i="0" u="none" strike="noStrike" dirty="0">
                          <a:solidFill>
                            <a:srgbClr val="000000"/>
                          </a:solidFill>
                          <a:effectLst/>
                          <a:latin typeface="Calibri" panose="020F0502020204030204" pitchFamily="34" charset="0"/>
                        </a:rPr>
                        <a:t>UTILI</a:t>
                      </a:r>
                      <a:r>
                        <a:rPr lang="it-IT" sz="1800" b="0" i="0" u="none" strike="noStrike" dirty="0">
                          <a:solidFill>
                            <a:srgbClr val="000000"/>
                          </a:solidFill>
                          <a:effectLst/>
                          <a:latin typeface="Calibri" panose="020F0502020204030204" pitchFamily="34" charset="0"/>
                        </a:rPr>
                        <a:t> annullate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44796">
                <a:tc>
                  <a:txBody>
                    <a:bodyPr/>
                    <a:lstStyle/>
                    <a:p>
                      <a:pPr algn="ctr" fontAlgn="ctr"/>
                      <a:r>
                        <a:rPr lang="it-IT" sz="1800" b="1" i="0" u="none" strike="noStrike">
                          <a:solidFill>
                            <a:srgbClr val="000000"/>
                          </a:solidFill>
                          <a:effectLst/>
                          <a:latin typeface="Calibri" panose="020F0502020204030204" pitchFamily="34" charset="0"/>
                        </a:rPr>
                        <a:t>CFPa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800" b="0" i="0" u="none" strike="noStrike">
                          <a:solidFill>
                            <a:srgbClr val="000000"/>
                          </a:solidFill>
                          <a:effectLst/>
                          <a:latin typeface="Calibri" panose="020F0502020204030204" pitchFamily="34" charset="0"/>
                        </a:rPr>
                        <a:t>Costo fiscale della partecipazione ANTE assegnazione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689592">
                <a:tc>
                  <a:txBody>
                    <a:bodyPr/>
                    <a:lstStyle/>
                    <a:p>
                      <a:pPr algn="ctr" fontAlgn="ctr"/>
                      <a:r>
                        <a:rPr lang="it-IT" sz="1800" b="1" i="0" u="none" strike="noStrike">
                          <a:solidFill>
                            <a:srgbClr val="000000"/>
                          </a:solidFill>
                          <a:effectLst/>
                          <a:latin typeface="Calibri" panose="020F0502020204030204" pitchFamily="34" charset="0"/>
                        </a:rPr>
                        <a:t>Plus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800" b="0" i="0" u="none" strike="noStrike">
                          <a:solidFill>
                            <a:srgbClr val="000000"/>
                          </a:solidFill>
                          <a:effectLst/>
                          <a:latin typeface="Calibri" panose="020F0502020204030204" pitchFamily="34" charset="0"/>
                        </a:rPr>
                        <a:t>Plusvalenza = Base imponibile per la sostitutiva = Valore affrancato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dirty="0">
                          <a:solidFill>
                            <a:srgbClr val="000000"/>
                          </a:solidFill>
                          <a:effectLst/>
                          <a:latin typeface="Calibri" panose="020F0502020204030204" pitchFamily="34" charset="0"/>
                        </a:rPr>
                        <a:t>= VC - </a:t>
                      </a:r>
                      <a:r>
                        <a:rPr lang="it-IT" sz="1800" b="1" i="0" u="none" strike="noStrike" dirty="0" err="1">
                          <a:solidFill>
                            <a:srgbClr val="000000"/>
                          </a:solidFill>
                          <a:effectLst/>
                          <a:latin typeface="Calibri" panose="020F0502020204030204" pitchFamily="34" charset="0"/>
                        </a:rPr>
                        <a:t>VF</a:t>
                      </a:r>
                      <a:r>
                        <a:rPr lang="it-IT" sz="1800" b="1" i="0" u="none" strike="noStrike" dirty="0">
                          <a:solidFill>
                            <a:srgbClr val="000000"/>
                          </a:solidFill>
                          <a:effectLst/>
                          <a:latin typeface="Calibri" panose="020F0502020204030204" pitchFamily="34" charset="0"/>
                        </a:rPr>
                        <a:t>= 90-70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689592">
                <a:tc>
                  <a:txBody>
                    <a:bodyPr/>
                    <a:lstStyle/>
                    <a:p>
                      <a:pPr algn="ctr" fontAlgn="ctr"/>
                      <a:r>
                        <a:rPr lang="it-IT" sz="1800" b="1" i="0" u="none" strike="noStrike">
                          <a:solidFill>
                            <a:srgbClr val="000000"/>
                          </a:solidFill>
                          <a:effectLst/>
                          <a:latin typeface="Calibri" panose="020F0502020204030204" pitchFamily="34" charset="0"/>
                        </a:rPr>
                        <a:t>CFPp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800" b="0" i="0" u="none" strike="noStrike" dirty="0">
                          <a:solidFill>
                            <a:srgbClr val="000000"/>
                          </a:solidFill>
                          <a:effectLst/>
                          <a:latin typeface="Calibri" panose="020F0502020204030204" pitchFamily="34" charset="0"/>
                        </a:rPr>
                        <a:t>Costo fiscale della partecipazione POST assegnazione = </a:t>
                      </a:r>
                      <a:r>
                        <a:rPr lang="it-IT" sz="1800" b="1" i="0" u="none" strike="noStrike" dirty="0">
                          <a:solidFill>
                            <a:srgbClr val="000000"/>
                          </a:solidFill>
                          <a:effectLst/>
                          <a:latin typeface="Calibri" panose="020F0502020204030204" pitchFamily="34" charset="0"/>
                        </a:rPr>
                        <a:t>INVARIATO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 CFPa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44796">
                <a:tc>
                  <a:txBody>
                    <a:bodyPr/>
                    <a:lstStyle/>
                    <a:p>
                      <a:pPr algn="ctr" fontAlgn="ctr"/>
                      <a:r>
                        <a:rPr lang="it-IT"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800" b="0" i="0" u="none" strike="noStrike" dirty="0">
                          <a:solidFill>
                            <a:srgbClr val="000000"/>
                          </a:solidFill>
                          <a:effectLst/>
                          <a:latin typeface="Calibri" panose="020F0502020204030204" pitchFamily="34" charset="0"/>
                        </a:rPr>
                        <a:t>Importo da </a:t>
                      </a:r>
                      <a:r>
                        <a:rPr lang="it-IT" sz="1800" b="1" i="0" u="none" strike="noStrike" dirty="0">
                          <a:solidFill>
                            <a:srgbClr val="000000"/>
                          </a:solidFill>
                          <a:effectLst/>
                          <a:latin typeface="Calibri" panose="020F0502020204030204" pitchFamily="34" charset="0"/>
                        </a:rPr>
                        <a:t>TASSARE COME DIVIDENDO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dirty="0">
                          <a:solidFill>
                            <a:srgbClr val="000000"/>
                          </a:solidFill>
                          <a:effectLst/>
                          <a:latin typeface="Calibri" panose="020F0502020204030204" pitchFamily="34" charset="0"/>
                        </a:rPr>
                        <a:t>= VC – Plus </a:t>
                      </a:r>
                    </a:p>
                    <a:p>
                      <a:pPr algn="ctr" fontAlgn="ctr"/>
                      <a:r>
                        <a:rPr lang="it-IT" sz="1800" b="1" i="0" u="none" strike="noStrike" dirty="0">
                          <a:solidFill>
                            <a:srgbClr val="000000"/>
                          </a:solidFill>
                          <a:effectLst/>
                          <a:latin typeface="Calibri" panose="020F0502020204030204" pitchFamily="34" charset="0"/>
                        </a:rPr>
                        <a:t>= 90-20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44796">
                <a:tc>
                  <a:txBody>
                    <a:bodyPr/>
                    <a:lstStyle/>
                    <a:p>
                      <a:pPr algn="ctr" fontAlgn="ctr"/>
                      <a:r>
                        <a:rPr lang="it-IT"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800" b="0" i="0" u="none" strike="noStrike" dirty="0">
                          <a:solidFill>
                            <a:srgbClr val="000000"/>
                          </a:solidFill>
                          <a:effectLst/>
                          <a:latin typeface="Calibri" panose="020F0502020204030204" pitchFamily="34" charset="0"/>
                        </a:rPr>
                        <a:t>Costo fiscale del bene in capo al socio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 VC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dirty="0">
                          <a:solidFill>
                            <a:srgbClr val="000000"/>
                          </a:solidFill>
                          <a:effectLst/>
                          <a:latin typeface="Calibri" panose="020F0502020204030204" pitchFamily="34" charset="0"/>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olo 1"/>
          <p:cNvSpPr>
            <a:spLocks noGrp="1"/>
          </p:cNvSpPr>
          <p:nvPr>
            <p:ph type="ctrTitle"/>
          </p:nvPr>
        </p:nvSpPr>
        <p:spPr>
          <a:xfrm>
            <a:off x="250825" y="44450"/>
            <a:ext cx="8642350" cy="1008063"/>
          </a:xfrm>
        </p:spPr>
        <p:txBody>
          <a:bodyPr/>
          <a:lstStyle/>
          <a:p>
            <a:pPr eaLnBrk="1" hangingPunct="1"/>
            <a:r>
              <a:rPr lang="it-IT" sz="2400" smtClean="0"/>
              <a:t>ASSEGNAZIONE AGEVOLATA BENI AI SOCI</a:t>
            </a:r>
            <a:br>
              <a:rPr lang="it-IT" sz="2400" smtClean="0"/>
            </a:br>
            <a:r>
              <a:rPr lang="it-IT" sz="2400" smtClean="0"/>
              <a:t>(</a:t>
            </a:r>
            <a:r>
              <a:rPr lang="it-IT" sz="2000" smtClean="0"/>
              <a:t>L. di Stabilità 2016, art. 1, commi da 115 a 121</a:t>
            </a:r>
            <a:r>
              <a:rPr lang="it-IT" sz="2400" smtClean="0"/>
              <a:t>) </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4F73E558-76AC-45BD-8C04-786932D321E4}" type="slidenum">
              <a:rPr lang="it-IT" b="1">
                <a:solidFill>
                  <a:schemeClr val="tx1"/>
                </a:solidFill>
                <a:latin typeface="Futura Bk BT"/>
              </a:rPr>
              <a:pPr fontAlgn="base">
                <a:spcBef>
                  <a:spcPct val="0"/>
                </a:spcBef>
                <a:spcAft>
                  <a:spcPct val="0"/>
                </a:spcAft>
                <a:defRPr/>
              </a:pPr>
              <a:t>31</a:t>
            </a:fld>
            <a:endParaRPr lang="it-IT" b="1">
              <a:solidFill>
                <a:schemeClr val="tx1"/>
              </a:solidFill>
              <a:latin typeface="Futura Bk BT"/>
            </a:endParaRPr>
          </a:p>
        </p:txBody>
      </p:sp>
      <p:sp>
        <p:nvSpPr>
          <p:cNvPr id="12" name="CasellaDiTesto 17"/>
          <p:cNvSpPr txBox="1">
            <a:spLocks noChangeArrowheads="1"/>
          </p:cNvSpPr>
          <p:nvPr/>
        </p:nvSpPr>
        <p:spPr bwMode="auto">
          <a:xfrm>
            <a:off x="492125" y="1196975"/>
            <a:ext cx="8137525" cy="8302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ASSEGNAZIONE A SOCIO DI SOCIETÀ DI CAPITALI CON RIDUZIONE DI </a:t>
            </a:r>
            <a:r>
              <a:rPr lang="it-IT" sz="2400" b="1" u="sng" dirty="0">
                <a:latin typeface="+mj-lt"/>
                <a:cs typeface="Arial" pitchFamily="34" charset="0"/>
              </a:rPr>
              <a:t>RISERVE DI UTILI E DI CAPITALE</a:t>
            </a:r>
            <a:endParaRPr lang="it-IT" sz="2400" b="1" u="sng" dirty="0">
              <a:latin typeface="Calibri" pitchFamily="34" charset="0"/>
              <a:cs typeface="Arial" pitchFamily="34" charset="0"/>
            </a:endParaRPr>
          </a:p>
        </p:txBody>
      </p:sp>
      <p:sp>
        <p:nvSpPr>
          <p:cNvPr id="76804" name="CasellaDiTesto 16"/>
          <p:cNvSpPr txBox="1">
            <a:spLocks noChangeArrowheads="1"/>
          </p:cNvSpPr>
          <p:nvPr/>
        </p:nvSpPr>
        <p:spPr bwMode="auto">
          <a:xfrm>
            <a:off x="492125" y="2103438"/>
            <a:ext cx="8137525" cy="830262"/>
          </a:xfrm>
          <a:prstGeom prst="rect">
            <a:avLst/>
          </a:prstGeom>
          <a:solidFill>
            <a:srgbClr val="FFFF00"/>
          </a:solidFill>
          <a:ln w="9525">
            <a:noFill/>
            <a:miter lim="800000"/>
            <a:headEnd/>
            <a:tailEnd/>
          </a:ln>
        </p:spPr>
        <p:txBody>
          <a:bodyPr>
            <a:spAutoFit/>
          </a:bodyPr>
          <a:lstStyle/>
          <a:p>
            <a:r>
              <a:rPr lang="it-IT" sz="2400" b="1">
                <a:latin typeface="Calibri" pitchFamily="34" charset="0"/>
              </a:rPr>
              <a:t>Si devono combinare le due regole precedentemente illustrate</a:t>
            </a:r>
          </a:p>
          <a:p>
            <a:r>
              <a:rPr lang="it-IT" sz="2400" b="1">
                <a:latin typeface="Calibri" pitchFamily="34" charset="0"/>
              </a:rPr>
              <a:t>DI CONSEGUENZA</a:t>
            </a:r>
          </a:p>
        </p:txBody>
      </p:sp>
      <p:sp>
        <p:nvSpPr>
          <p:cNvPr id="76805" name="CasellaDiTesto 16"/>
          <p:cNvSpPr txBox="1">
            <a:spLocks noChangeArrowheads="1"/>
          </p:cNvSpPr>
          <p:nvPr/>
        </p:nvSpPr>
        <p:spPr bwMode="auto">
          <a:xfrm>
            <a:off x="492125" y="4652963"/>
            <a:ext cx="8137525" cy="1570037"/>
          </a:xfrm>
          <a:prstGeom prst="rect">
            <a:avLst/>
          </a:prstGeom>
          <a:solidFill>
            <a:srgbClr val="FF0000"/>
          </a:solidFill>
          <a:ln w="9525">
            <a:noFill/>
            <a:miter lim="800000"/>
            <a:headEnd/>
            <a:tailEnd/>
          </a:ln>
        </p:spPr>
        <p:txBody>
          <a:bodyPr>
            <a:spAutoFit/>
          </a:bodyPr>
          <a:lstStyle/>
          <a:p>
            <a:pPr marL="342900" indent="-342900">
              <a:buFont typeface="Wingdings" pitchFamily="2" charset="2"/>
              <a:buChar char="Ø"/>
            </a:pPr>
            <a:r>
              <a:rPr lang="it-IT" sz="2400" b="1">
                <a:solidFill>
                  <a:schemeClr val="bg1"/>
                </a:solidFill>
                <a:latin typeface="Calibri" pitchFamily="34" charset="0"/>
              </a:rPr>
              <a:t>LA DIFFERENZA TRA la quota proporzionale del Valore Normale del bene E della PLUSVALENZA assoggettata ad imposta sostitutiva COSTITUISCE DISTRIBUZIONE DI DIVIDENDI</a:t>
            </a:r>
          </a:p>
        </p:txBody>
      </p:sp>
      <p:sp>
        <p:nvSpPr>
          <p:cNvPr id="76806" name="CasellaDiTesto 16"/>
          <p:cNvSpPr txBox="1">
            <a:spLocks noChangeArrowheads="1"/>
          </p:cNvSpPr>
          <p:nvPr/>
        </p:nvSpPr>
        <p:spPr bwMode="auto">
          <a:xfrm>
            <a:off x="492125" y="2967038"/>
            <a:ext cx="8137525" cy="1570037"/>
          </a:xfrm>
          <a:prstGeom prst="rect">
            <a:avLst/>
          </a:prstGeom>
          <a:solidFill>
            <a:srgbClr val="92D050"/>
          </a:solidFill>
          <a:ln w="9525">
            <a:noFill/>
            <a:miter lim="800000"/>
            <a:headEnd/>
            <a:tailEnd/>
          </a:ln>
        </p:spPr>
        <p:txBody>
          <a:bodyPr>
            <a:spAutoFit/>
          </a:bodyPr>
          <a:lstStyle/>
          <a:p>
            <a:pPr marL="342900" indent="-342900">
              <a:buFont typeface="Wingdings" pitchFamily="2" charset="2"/>
              <a:buChar char="Ø"/>
            </a:pPr>
            <a:r>
              <a:rPr lang="it-IT" sz="2400" b="1">
                <a:latin typeface="Calibri" pitchFamily="34" charset="0"/>
              </a:rPr>
              <a:t>Il Costo Fiscale della partecipazione si INCREMENTA della quota di Valore Affrancato proporzionale alla quota di riserve di capitale annullate e si riduce della quota proporzionale del Costo fiscale del bene assegnato</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olo 1"/>
          <p:cNvSpPr>
            <a:spLocks noGrp="1"/>
          </p:cNvSpPr>
          <p:nvPr>
            <p:ph type="ctrTitle"/>
          </p:nvPr>
        </p:nvSpPr>
        <p:spPr>
          <a:xfrm>
            <a:off x="250825" y="44450"/>
            <a:ext cx="8642350" cy="1008063"/>
          </a:xfrm>
        </p:spPr>
        <p:txBody>
          <a:bodyPr/>
          <a:lstStyle/>
          <a:p>
            <a:pPr eaLnBrk="1" hangingPunct="1"/>
            <a:r>
              <a:rPr lang="it-IT" sz="2400" smtClean="0"/>
              <a:t>ASSEGNAZIONE AGEVOLATA BENI AI SOCI</a:t>
            </a:r>
            <a:br>
              <a:rPr lang="it-IT" sz="2400" smtClean="0"/>
            </a:br>
            <a:r>
              <a:rPr lang="it-IT" sz="2400" smtClean="0"/>
              <a:t>(</a:t>
            </a:r>
            <a:r>
              <a:rPr lang="it-IT" sz="2000" smtClean="0"/>
              <a:t>L. di Stabilità 2016, art. 1, commi da 115 a 121</a:t>
            </a:r>
            <a:r>
              <a:rPr lang="it-IT" sz="2400" smtClean="0"/>
              <a:t>) </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4E1B2D0A-8384-4B49-8B22-5916CC4B441C}" type="slidenum">
              <a:rPr lang="it-IT" b="1">
                <a:solidFill>
                  <a:schemeClr val="tx1"/>
                </a:solidFill>
                <a:latin typeface="Futura Bk BT"/>
              </a:rPr>
              <a:pPr fontAlgn="base">
                <a:spcBef>
                  <a:spcPct val="0"/>
                </a:spcBef>
                <a:spcAft>
                  <a:spcPct val="0"/>
                </a:spcAft>
                <a:defRPr/>
              </a:pPr>
              <a:t>32</a:t>
            </a:fld>
            <a:endParaRPr lang="it-IT" b="1">
              <a:solidFill>
                <a:schemeClr val="tx1"/>
              </a:solidFill>
              <a:latin typeface="Futura Bk BT"/>
            </a:endParaRPr>
          </a:p>
        </p:txBody>
      </p:sp>
      <p:sp>
        <p:nvSpPr>
          <p:cNvPr id="12" name="CasellaDiTesto 17"/>
          <p:cNvSpPr txBox="1">
            <a:spLocks noChangeArrowheads="1"/>
          </p:cNvSpPr>
          <p:nvPr/>
        </p:nvSpPr>
        <p:spPr bwMode="auto">
          <a:xfrm>
            <a:off x="492125" y="1196975"/>
            <a:ext cx="8137525" cy="8302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ASSEGNAZIONE A SOCIO DI SOCIETÀ DI CAPITALI CON RIDUZIONE DI </a:t>
            </a:r>
            <a:r>
              <a:rPr lang="it-IT" sz="2400" b="1" u="sng" dirty="0">
                <a:latin typeface="+mj-lt"/>
                <a:cs typeface="Arial" pitchFamily="34" charset="0"/>
              </a:rPr>
              <a:t>RISERVE DI UTILI E DI CAPITALE</a:t>
            </a:r>
            <a:endParaRPr lang="it-IT" sz="2400" b="1" u="sng" dirty="0">
              <a:latin typeface="Calibri" pitchFamily="34" charset="0"/>
              <a:cs typeface="Arial" pitchFamily="34" charset="0"/>
            </a:endParaRPr>
          </a:p>
        </p:txBody>
      </p:sp>
      <p:graphicFrame>
        <p:nvGraphicFramePr>
          <p:cNvPr id="2" name="Tabella 1"/>
          <p:cNvGraphicFramePr>
            <a:graphicFrameLocks noGrp="1"/>
          </p:cNvGraphicFramePr>
          <p:nvPr/>
        </p:nvGraphicFramePr>
        <p:xfrm>
          <a:off x="539750" y="1968500"/>
          <a:ext cx="8089900" cy="4413250"/>
        </p:xfrm>
        <a:graphic>
          <a:graphicData uri="http://schemas.openxmlformats.org/drawingml/2006/table">
            <a:tbl>
              <a:tblPr/>
              <a:tblGrid>
                <a:gridCol w="752611">
                  <a:extLst>
                    <a:ext uri="{9D8B030D-6E8A-4147-A177-3AD203B41FA5}"/>
                  </a:extLst>
                </a:gridCol>
                <a:gridCol w="5154401">
                  <a:extLst>
                    <a:ext uri="{9D8B030D-6E8A-4147-A177-3AD203B41FA5}"/>
                  </a:extLst>
                </a:gridCol>
                <a:gridCol w="1767648">
                  <a:extLst>
                    <a:ext uri="{9D8B030D-6E8A-4147-A177-3AD203B41FA5}"/>
                  </a:extLst>
                </a:gridCol>
                <a:gridCol w="415917">
                  <a:extLst>
                    <a:ext uri="{9D8B030D-6E8A-4147-A177-3AD203B41FA5}"/>
                  </a:extLst>
                </a:gridCol>
              </a:tblGrid>
              <a:tr h="298319">
                <a:tc gridSpan="4">
                  <a:txBody>
                    <a:bodyPr/>
                    <a:lstStyle/>
                    <a:p>
                      <a:pPr algn="ctr" fontAlgn="ctr"/>
                      <a:r>
                        <a:rPr lang="it-IT" sz="1800" b="1" i="0" u="none" strike="noStrike" dirty="0">
                          <a:solidFill>
                            <a:srgbClr val="000000"/>
                          </a:solidFill>
                          <a:effectLst/>
                          <a:latin typeface="Calibri" panose="020F0502020204030204" pitchFamily="34" charset="0"/>
                        </a:rPr>
                        <a:t>CIRCOLARE 26/E/2016 - ESEMPIO 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extLst>
              </a:tr>
              <a:tr h="298319">
                <a:tc>
                  <a:txBody>
                    <a:bodyPr/>
                    <a:lstStyle/>
                    <a:p>
                      <a:pPr algn="ctr" fontAlgn="ctr"/>
                      <a:r>
                        <a:rPr lang="it-IT" sz="1800" b="1" i="0" u="none" strike="noStrike">
                          <a:solidFill>
                            <a:srgbClr val="000000"/>
                          </a:solidFill>
                          <a:effectLst/>
                          <a:latin typeface="Calibri" panose="020F0502020204030204" pitchFamily="34" charset="0"/>
                        </a:rPr>
                        <a:t>VN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800" b="0" i="0" u="none" strike="noStrike">
                          <a:solidFill>
                            <a:srgbClr val="000000"/>
                          </a:solidFill>
                          <a:effectLst/>
                          <a:latin typeface="Calibri" panose="020F0502020204030204" pitchFamily="34" charset="0"/>
                        </a:rPr>
                        <a:t>Valore normale del bene assegnato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dirty="0">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98319">
                <a:tc>
                  <a:txBody>
                    <a:bodyPr/>
                    <a:lstStyle/>
                    <a:p>
                      <a:pPr algn="ctr" fontAlgn="ctr"/>
                      <a:r>
                        <a:rPr lang="it-IT" sz="1800" b="1" i="0" u="none" strike="noStrike">
                          <a:solidFill>
                            <a:srgbClr val="000000"/>
                          </a:solidFill>
                          <a:effectLst/>
                          <a:latin typeface="Calibri" panose="020F0502020204030204" pitchFamily="34" charset="0"/>
                        </a:rPr>
                        <a:t>VC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800" b="0" i="0" u="none" strike="noStrike">
                          <a:solidFill>
                            <a:srgbClr val="000000"/>
                          </a:solidFill>
                          <a:effectLst/>
                          <a:latin typeface="Calibri" panose="020F0502020204030204" pitchFamily="34" charset="0"/>
                        </a:rPr>
                        <a:t>Valore catastale del bene assegnato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98319">
                <a:tc>
                  <a:txBody>
                    <a:bodyPr/>
                    <a:lstStyle/>
                    <a:p>
                      <a:pPr algn="ctr" fontAlgn="ctr"/>
                      <a:r>
                        <a:rPr lang="it-IT" sz="1800" b="1" i="0" u="none" strike="noStrike">
                          <a:solidFill>
                            <a:srgbClr val="000000"/>
                          </a:solidFill>
                          <a:effectLst/>
                          <a:latin typeface="Calibri" panose="020F0502020204030204" pitchFamily="34" charset="0"/>
                        </a:rPr>
                        <a:t>VF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800" b="0" i="0" u="none" strike="noStrike">
                          <a:solidFill>
                            <a:srgbClr val="000000"/>
                          </a:solidFill>
                          <a:effectLst/>
                          <a:latin typeface="Calibri" panose="020F0502020204030204" pitchFamily="34" charset="0"/>
                        </a:rPr>
                        <a:t>Valore fiscale e contabile del bene ante assegnazione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98319">
                <a:tc>
                  <a:txBody>
                    <a:bodyPr/>
                    <a:lstStyle/>
                    <a:p>
                      <a:pPr algn="ctr" fontAlgn="ctr"/>
                      <a:r>
                        <a:rPr lang="it-IT" sz="1800" b="1" i="0" u="none" strike="noStrike">
                          <a:solidFill>
                            <a:srgbClr val="000000"/>
                          </a:solidFill>
                          <a:effectLst/>
                          <a:latin typeface="Calibri" panose="020F0502020204030204" pitchFamily="34" charset="0"/>
                        </a:rPr>
                        <a:t>VRC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800" b="0" i="0" u="none" strike="noStrike">
                          <a:solidFill>
                            <a:srgbClr val="000000"/>
                          </a:solidFill>
                          <a:effectLst/>
                          <a:latin typeface="Calibri" panose="020F0502020204030204" pitchFamily="34" charset="0"/>
                        </a:rPr>
                        <a:t>Valore riserve di CAPITALE annullate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98319">
                <a:tc>
                  <a:txBody>
                    <a:bodyPr/>
                    <a:lstStyle/>
                    <a:p>
                      <a:pPr algn="ctr" fontAlgn="ctr"/>
                      <a:r>
                        <a:rPr lang="it-IT" sz="1800" b="1" i="0" u="none" strike="noStrike">
                          <a:solidFill>
                            <a:srgbClr val="000000"/>
                          </a:solidFill>
                          <a:effectLst/>
                          <a:latin typeface="Calibri" panose="020F0502020204030204" pitchFamily="34" charset="0"/>
                        </a:rPr>
                        <a:t>VRU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800" b="0" i="0" u="none" strike="noStrike">
                          <a:solidFill>
                            <a:srgbClr val="000000"/>
                          </a:solidFill>
                          <a:effectLst/>
                          <a:latin typeface="Calibri" panose="020F0502020204030204" pitchFamily="34" charset="0"/>
                        </a:rPr>
                        <a:t>Valore riserve di UTILI annullate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98319">
                <a:tc>
                  <a:txBody>
                    <a:bodyPr/>
                    <a:lstStyle/>
                    <a:p>
                      <a:pPr algn="ctr" fontAlgn="ctr"/>
                      <a:r>
                        <a:rPr lang="it-IT" sz="1800" b="1" i="0" u="none" strike="noStrike">
                          <a:solidFill>
                            <a:srgbClr val="000000"/>
                          </a:solidFill>
                          <a:effectLst/>
                          <a:latin typeface="Calibri" panose="020F0502020204030204" pitchFamily="34" charset="0"/>
                        </a:rPr>
                        <a:t>CFPa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800" b="0" i="0" u="none" strike="noStrike">
                          <a:solidFill>
                            <a:srgbClr val="000000"/>
                          </a:solidFill>
                          <a:effectLst/>
                          <a:latin typeface="Calibri" panose="020F0502020204030204" pitchFamily="34" charset="0"/>
                        </a:rPr>
                        <a:t>Costo fiscale della partecipazione ANTE assegnazione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596638">
                <a:tc>
                  <a:txBody>
                    <a:bodyPr/>
                    <a:lstStyle/>
                    <a:p>
                      <a:pPr algn="ctr" fontAlgn="ctr"/>
                      <a:r>
                        <a:rPr lang="it-IT" sz="1800" b="1" i="0" u="none" strike="noStrike">
                          <a:solidFill>
                            <a:srgbClr val="000000"/>
                          </a:solidFill>
                          <a:effectLst/>
                          <a:latin typeface="Calibri" panose="020F0502020204030204" pitchFamily="34" charset="0"/>
                        </a:rPr>
                        <a:t>Plus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800" b="0" i="0" u="none" strike="noStrike">
                          <a:solidFill>
                            <a:srgbClr val="000000"/>
                          </a:solidFill>
                          <a:effectLst/>
                          <a:latin typeface="Calibri" panose="020F0502020204030204" pitchFamily="34" charset="0"/>
                        </a:rPr>
                        <a:t>Plusvalenza = Base imponibile per la sostitutiva = Valore affrancato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dirty="0">
                          <a:solidFill>
                            <a:srgbClr val="000000"/>
                          </a:solidFill>
                          <a:effectLst/>
                          <a:latin typeface="Calibri" panose="020F0502020204030204" pitchFamily="34" charset="0"/>
                        </a:rPr>
                        <a:t>= VC – </a:t>
                      </a:r>
                      <a:r>
                        <a:rPr lang="it-IT" sz="1800" b="1" i="0" u="none" strike="noStrike" dirty="0" err="1">
                          <a:solidFill>
                            <a:srgbClr val="000000"/>
                          </a:solidFill>
                          <a:effectLst/>
                          <a:latin typeface="Calibri" panose="020F0502020204030204" pitchFamily="34" charset="0"/>
                        </a:rPr>
                        <a:t>VF</a:t>
                      </a:r>
                      <a:r>
                        <a:rPr lang="it-IT" sz="1800" b="1" i="0" u="none" strike="noStrike" dirty="0">
                          <a:solidFill>
                            <a:srgbClr val="000000"/>
                          </a:solidFill>
                          <a:effectLst/>
                          <a:latin typeface="Calibri" panose="020F0502020204030204" pitchFamily="34" charset="0"/>
                        </a:rPr>
                        <a:t> =90-70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596638">
                <a:tc>
                  <a:txBody>
                    <a:bodyPr/>
                    <a:lstStyle/>
                    <a:p>
                      <a:pPr algn="ctr" fontAlgn="ctr"/>
                      <a:r>
                        <a:rPr lang="it-IT" sz="1800" b="1" i="0" u="none" strike="noStrike">
                          <a:solidFill>
                            <a:srgbClr val="000000"/>
                          </a:solidFill>
                          <a:effectLst/>
                          <a:latin typeface="Calibri" panose="020F0502020204030204" pitchFamily="34" charset="0"/>
                        </a:rPr>
                        <a:t>CFPp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800" b="0" i="0" u="none" strike="noStrike">
                          <a:solidFill>
                            <a:srgbClr val="000000"/>
                          </a:solidFill>
                          <a:effectLst/>
                          <a:latin typeface="Calibri" panose="020F0502020204030204" pitchFamily="34" charset="0"/>
                        </a:rPr>
                        <a:t>Costo fiscale della partecipazione POST assegnazione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dirty="0">
                          <a:solidFill>
                            <a:srgbClr val="000000"/>
                          </a:solidFill>
                          <a:effectLst/>
                          <a:latin typeface="Calibri" panose="020F0502020204030204" pitchFamily="34" charset="0"/>
                        </a:rPr>
                        <a:t>= </a:t>
                      </a:r>
                      <a:r>
                        <a:rPr lang="it-IT" sz="1800" b="1" i="0" u="none" strike="noStrike" dirty="0" err="1">
                          <a:solidFill>
                            <a:srgbClr val="000000"/>
                          </a:solidFill>
                          <a:effectLst/>
                          <a:latin typeface="Calibri" panose="020F0502020204030204" pitchFamily="34" charset="0"/>
                        </a:rPr>
                        <a:t>CFPa</a:t>
                      </a:r>
                      <a:r>
                        <a:rPr lang="it-IT" sz="1800" b="1" i="0" u="none" strike="noStrike" dirty="0">
                          <a:solidFill>
                            <a:srgbClr val="000000"/>
                          </a:solidFill>
                          <a:effectLst/>
                          <a:latin typeface="Calibri" panose="020F0502020204030204" pitchFamily="34" charset="0"/>
                        </a:rPr>
                        <a:t> + 50% di Plus - 50% di VC = 55+10-45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596638">
                <a:tc>
                  <a:txBody>
                    <a:bodyPr/>
                    <a:lstStyle/>
                    <a:p>
                      <a:pPr algn="ctr" fontAlgn="ctr"/>
                      <a:r>
                        <a:rPr lang="it-IT"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800" b="0" i="0" u="none" strike="noStrike">
                          <a:solidFill>
                            <a:srgbClr val="000000"/>
                          </a:solidFill>
                          <a:effectLst/>
                          <a:latin typeface="Calibri" panose="020F0502020204030204" pitchFamily="34" charset="0"/>
                        </a:rPr>
                        <a:t>Importo da TASSARE COME DIVIDENDO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dirty="0">
                          <a:solidFill>
                            <a:srgbClr val="000000"/>
                          </a:solidFill>
                          <a:effectLst/>
                          <a:latin typeface="Calibri" panose="020F0502020204030204" pitchFamily="34" charset="0"/>
                        </a:rPr>
                        <a:t>= 50% di VC - 50% di Plus= 45-10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98319">
                <a:tc>
                  <a:txBody>
                    <a:bodyPr/>
                    <a:lstStyle/>
                    <a:p>
                      <a:pPr algn="ctr" fontAlgn="ctr"/>
                      <a:r>
                        <a:rPr lang="it-IT"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800" b="0" i="0" u="none" strike="noStrike" dirty="0">
                          <a:solidFill>
                            <a:srgbClr val="000000"/>
                          </a:solidFill>
                          <a:effectLst/>
                          <a:latin typeface="Calibri" panose="020F0502020204030204" pitchFamily="34" charset="0"/>
                        </a:rPr>
                        <a:t>Costo fiscale del bene in capo al socio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 VC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dirty="0">
                          <a:solidFill>
                            <a:srgbClr val="000000"/>
                          </a:solidFill>
                          <a:effectLst/>
                          <a:latin typeface="Calibri" panose="020F0502020204030204" pitchFamily="34" charset="0"/>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olo 1"/>
          <p:cNvSpPr>
            <a:spLocks noGrp="1"/>
          </p:cNvSpPr>
          <p:nvPr>
            <p:ph type="ctrTitle"/>
          </p:nvPr>
        </p:nvSpPr>
        <p:spPr>
          <a:xfrm>
            <a:off x="250825" y="44450"/>
            <a:ext cx="8642350" cy="1008063"/>
          </a:xfrm>
        </p:spPr>
        <p:txBody>
          <a:bodyPr/>
          <a:lstStyle/>
          <a:p>
            <a:pPr eaLnBrk="1" hangingPunct="1"/>
            <a:r>
              <a:rPr lang="it-IT" sz="2400" smtClean="0"/>
              <a:t>ASSEGNAZIONE AGEVOLATA BENI AI SOCI</a:t>
            </a:r>
            <a:br>
              <a:rPr lang="it-IT" sz="2400" smtClean="0"/>
            </a:br>
            <a:r>
              <a:rPr lang="it-IT" sz="2400" smtClean="0"/>
              <a:t>(</a:t>
            </a:r>
            <a:r>
              <a:rPr lang="it-IT" sz="2000" smtClean="0"/>
              <a:t>L. di Stabilità 2016, art. 1, commi da 115 a 121</a:t>
            </a:r>
            <a:r>
              <a:rPr lang="it-IT" sz="2400" smtClean="0"/>
              <a:t>) </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111AA415-A8D1-411C-90F6-E93C2D3EFD69}" type="slidenum">
              <a:rPr lang="it-IT" b="1">
                <a:solidFill>
                  <a:schemeClr val="tx1"/>
                </a:solidFill>
                <a:latin typeface="Futura Bk BT"/>
              </a:rPr>
              <a:pPr fontAlgn="base">
                <a:spcBef>
                  <a:spcPct val="0"/>
                </a:spcBef>
                <a:spcAft>
                  <a:spcPct val="0"/>
                </a:spcAft>
                <a:defRPr/>
              </a:pPr>
              <a:t>33</a:t>
            </a:fld>
            <a:endParaRPr lang="it-IT" b="1">
              <a:solidFill>
                <a:schemeClr val="tx1"/>
              </a:solidFill>
              <a:latin typeface="Futura Bk BT"/>
            </a:endParaRPr>
          </a:p>
        </p:txBody>
      </p:sp>
      <p:sp>
        <p:nvSpPr>
          <p:cNvPr id="12" name="CasellaDiTesto 17"/>
          <p:cNvSpPr txBox="1">
            <a:spLocks noChangeArrowheads="1"/>
          </p:cNvSpPr>
          <p:nvPr/>
        </p:nvSpPr>
        <p:spPr bwMode="auto">
          <a:xfrm>
            <a:off x="492125" y="1196975"/>
            <a:ext cx="8137525" cy="8302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ASSEGNAZIONE A SOCIO DI SOCIETÀ DI PERSONE IN CONTABILITÀ ORDINARIA</a:t>
            </a:r>
            <a:endParaRPr lang="it-IT" sz="2400" b="1" dirty="0">
              <a:latin typeface="Calibri" pitchFamily="34" charset="0"/>
              <a:cs typeface="Arial" pitchFamily="34" charset="0"/>
            </a:endParaRPr>
          </a:p>
        </p:txBody>
      </p:sp>
      <p:sp>
        <p:nvSpPr>
          <p:cNvPr id="80900" name="CasellaDiTesto 16"/>
          <p:cNvSpPr txBox="1">
            <a:spLocks noChangeArrowheads="1"/>
          </p:cNvSpPr>
          <p:nvPr/>
        </p:nvSpPr>
        <p:spPr bwMode="auto">
          <a:xfrm>
            <a:off x="492125" y="2117725"/>
            <a:ext cx="8137525" cy="830263"/>
          </a:xfrm>
          <a:prstGeom prst="rect">
            <a:avLst/>
          </a:prstGeom>
          <a:solidFill>
            <a:srgbClr val="FFFF00"/>
          </a:solidFill>
          <a:ln w="9525">
            <a:noFill/>
            <a:miter lim="800000"/>
            <a:headEnd/>
            <a:tailEnd/>
          </a:ln>
        </p:spPr>
        <p:txBody>
          <a:bodyPr>
            <a:spAutoFit/>
          </a:bodyPr>
          <a:lstStyle/>
          <a:p>
            <a:r>
              <a:rPr lang="it-IT" sz="2400" b="1">
                <a:latin typeface="Calibri" pitchFamily="34" charset="0"/>
              </a:rPr>
              <a:t>L’ASSEGNAZIONE HA EFFETTI SUL COSTO FISCALE DELLA PARTECIPAZIONE CHE:</a:t>
            </a:r>
          </a:p>
        </p:txBody>
      </p:sp>
      <p:sp>
        <p:nvSpPr>
          <p:cNvPr id="80901" name="CasellaDiTesto 16"/>
          <p:cNvSpPr txBox="1">
            <a:spLocks noChangeArrowheads="1"/>
          </p:cNvSpPr>
          <p:nvPr/>
        </p:nvSpPr>
        <p:spPr bwMode="auto">
          <a:xfrm>
            <a:off x="492125" y="4076700"/>
            <a:ext cx="8137525" cy="461963"/>
          </a:xfrm>
          <a:prstGeom prst="rect">
            <a:avLst/>
          </a:prstGeom>
          <a:solidFill>
            <a:srgbClr val="FF0000"/>
          </a:solidFill>
          <a:ln w="9525">
            <a:noFill/>
            <a:miter lim="800000"/>
            <a:headEnd/>
            <a:tailEnd/>
          </a:ln>
        </p:spPr>
        <p:txBody>
          <a:bodyPr>
            <a:spAutoFit/>
          </a:bodyPr>
          <a:lstStyle/>
          <a:p>
            <a:pPr marL="342900" indent="-342900">
              <a:buFont typeface="Wingdings" pitchFamily="2" charset="2"/>
              <a:buChar char="Ø"/>
            </a:pPr>
            <a:r>
              <a:rPr lang="it-IT" sz="2400" b="1">
                <a:solidFill>
                  <a:schemeClr val="bg1"/>
                </a:solidFill>
                <a:latin typeface="Calibri" pitchFamily="34" charset="0"/>
              </a:rPr>
              <a:t>Si RIDUCE del costo fiscale del bene assegnato</a:t>
            </a:r>
          </a:p>
        </p:txBody>
      </p:sp>
      <p:sp>
        <p:nvSpPr>
          <p:cNvPr id="80902" name="CasellaDiTesto 16"/>
          <p:cNvSpPr txBox="1">
            <a:spLocks noChangeArrowheads="1"/>
          </p:cNvSpPr>
          <p:nvPr/>
        </p:nvSpPr>
        <p:spPr bwMode="auto">
          <a:xfrm>
            <a:off x="492125" y="3068638"/>
            <a:ext cx="8137525" cy="831850"/>
          </a:xfrm>
          <a:prstGeom prst="rect">
            <a:avLst/>
          </a:prstGeom>
          <a:solidFill>
            <a:srgbClr val="92D050"/>
          </a:solidFill>
          <a:ln w="9525">
            <a:noFill/>
            <a:miter lim="800000"/>
            <a:headEnd/>
            <a:tailEnd/>
          </a:ln>
        </p:spPr>
        <p:txBody>
          <a:bodyPr>
            <a:spAutoFit/>
          </a:bodyPr>
          <a:lstStyle/>
          <a:p>
            <a:pPr marL="342900" indent="-342900">
              <a:buFont typeface="Wingdings" pitchFamily="2" charset="2"/>
              <a:buChar char="Ø"/>
            </a:pPr>
            <a:r>
              <a:rPr lang="it-IT" sz="2400" b="1">
                <a:latin typeface="Calibri" pitchFamily="34" charset="0"/>
              </a:rPr>
              <a:t>Si INCREMENTA della plusvalenza assoggettata ad imposta sostitutiva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olo 1"/>
          <p:cNvSpPr>
            <a:spLocks noGrp="1"/>
          </p:cNvSpPr>
          <p:nvPr>
            <p:ph type="ctrTitle"/>
          </p:nvPr>
        </p:nvSpPr>
        <p:spPr>
          <a:xfrm>
            <a:off x="250825" y="44450"/>
            <a:ext cx="8642350" cy="1008063"/>
          </a:xfrm>
        </p:spPr>
        <p:txBody>
          <a:bodyPr/>
          <a:lstStyle/>
          <a:p>
            <a:pPr eaLnBrk="1" hangingPunct="1"/>
            <a:r>
              <a:rPr lang="it-IT" sz="2400" smtClean="0"/>
              <a:t>ASSEGNAZIONE AGEVOLATA BENI AI SOCI</a:t>
            </a:r>
            <a:br>
              <a:rPr lang="it-IT" sz="2400" smtClean="0"/>
            </a:br>
            <a:r>
              <a:rPr lang="it-IT" sz="2400" smtClean="0"/>
              <a:t>(</a:t>
            </a:r>
            <a:r>
              <a:rPr lang="it-IT" sz="2000" smtClean="0"/>
              <a:t>L. di Stabilità 2016, art. 1, commi da 115 a 121</a:t>
            </a:r>
            <a:r>
              <a:rPr lang="it-IT" sz="2400" smtClean="0"/>
              <a:t>) </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4D5C4FC2-7B9E-4866-8458-64AC9ECAFD65}" type="slidenum">
              <a:rPr lang="it-IT" b="1">
                <a:solidFill>
                  <a:schemeClr val="tx1"/>
                </a:solidFill>
                <a:latin typeface="Futura Bk BT"/>
              </a:rPr>
              <a:pPr fontAlgn="base">
                <a:spcBef>
                  <a:spcPct val="0"/>
                </a:spcBef>
                <a:spcAft>
                  <a:spcPct val="0"/>
                </a:spcAft>
                <a:defRPr/>
              </a:pPr>
              <a:t>34</a:t>
            </a:fld>
            <a:endParaRPr lang="it-IT" b="1">
              <a:solidFill>
                <a:schemeClr val="tx1"/>
              </a:solidFill>
              <a:latin typeface="Futura Bk BT"/>
            </a:endParaRPr>
          </a:p>
        </p:txBody>
      </p:sp>
      <p:sp>
        <p:nvSpPr>
          <p:cNvPr id="12" name="CasellaDiTesto 17"/>
          <p:cNvSpPr txBox="1">
            <a:spLocks noChangeArrowheads="1"/>
          </p:cNvSpPr>
          <p:nvPr/>
        </p:nvSpPr>
        <p:spPr bwMode="auto">
          <a:xfrm>
            <a:off x="492125" y="1196975"/>
            <a:ext cx="8137525" cy="8302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ASSEGNAZIONE A SOCIO DI SOCIETÀ DI PERSONE IN CONTABILITÀ ORDINARIA</a:t>
            </a:r>
            <a:endParaRPr lang="it-IT" sz="2400" b="1" dirty="0">
              <a:latin typeface="Calibri" pitchFamily="34" charset="0"/>
              <a:cs typeface="Arial" pitchFamily="34" charset="0"/>
            </a:endParaRPr>
          </a:p>
        </p:txBody>
      </p:sp>
      <p:graphicFrame>
        <p:nvGraphicFramePr>
          <p:cNvPr id="2" name="Tabella 1"/>
          <p:cNvGraphicFramePr>
            <a:graphicFrameLocks noGrp="1"/>
          </p:cNvGraphicFramePr>
          <p:nvPr/>
        </p:nvGraphicFramePr>
        <p:xfrm>
          <a:off x="539750" y="2060575"/>
          <a:ext cx="8089900" cy="4281488"/>
        </p:xfrm>
        <a:graphic>
          <a:graphicData uri="http://schemas.openxmlformats.org/drawingml/2006/table">
            <a:tbl>
              <a:tblPr/>
              <a:tblGrid>
                <a:gridCol w="752612">
                  <a:extLst>
                    <a:ext uri="{9D8B030D-6E8A-4147-A177-3AD203B41FA5}"/>
                  </a:extLst>
                </a:gridCol>
                <a:gridCol w="5154399">
                  <a:extLst>
                    <a:ext uri="{9D8B030D-6E8A-4147-A177-3AD203B41FA5}"/>
                  </a:extLst>
                </a:gridCol>
                <a:gridCol w="1767648">
                  <a:extLst>
                    <a:ext uri="{9D8B030D-6E8A-4147-A177-3AD203B41FA5}"/>
                  </a:extLst>
                </a:gridCol>
                <a:gridCol w="415918">
                  <a:extLst>
                    <a:ext uri="{9D8B030D-6E8A-4147-A177-3AD203B41FA5}"/>
                  </a:extLst>
                </a:gridCol>
              </a:tblGrid>
              <a:tr h="413673">
                <a:tc gridSpan="4">
                  <a:txBody>
                    <a:bodyPr/>
                    <a:lstStyle/>
                    <a:p>
                      <a:pPr algn="ctr" fontAlgn="ctr"/>
                      <a:r>
                        <a:rPr lang="it-IT" sz="1800" b="1" i="0" u="none" strike="noStrike" dirty="0">
                          <a:solidFill>
                            <a:srgbClr val="000000"/>
                          </a:solidFill>
                          <a:effectLst/>
                          <a:latin typeface="Calibri" panose="020F0502020204030204" pitchFamily="34" charset="0"/>
                        </a:rPr>
                        <a:t>CIRCOLARE 26/E/2016 - ESEMPIO 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extLst>
              </a:tr>
              <a:tr h="413673">
                <a:tc>
                  <a:txBody>
                    <a:bodyPr/>
                    <a:lstStyle/>
                    <a:p>
                      <a:pPr algn="ctr" fontAlgn="ctr"/>
                      <a:r>
                        <a:rPr lang="it-IT" sz="1800" b="1" i="0" u="none" strike="noStrike">
                          <a:solidFill>
                            <a:srgbClr val="000000"/>
                          </a:solidFill>
                          <a:effectLst/>
                          <a:latin typeface="Calibri" panose="020F0502020204030204" pitchFamily="34" charset="0"/>
                        </a:rPr>
                        <a:t>VN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800" b="0" i="0" u="none" strike="noStrike" dirty="0">
                          <a:solidFill>
                            <a:srgbClr val="000000"/>
                          </a:solidFill>
                          <a:effectLst/>
                          <a:latin typeface="Calibri" panose="020F0502020204030204" pitchFamily="34" charset="0"/>
                        </a:rPr>
                        <a:t>Valore normale del bene assegnato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413673">
                <a:tc>
                  <a:txBody>
                    <a:bodyPr/>
                    <a:lstStyle/>
                    <a:p>
                      <a:pPr algn="ctr" fontAlgn="ctr"/>
                      <a:r>
                        <a:rPr lang="it-IT" sz="1800" b="1" i="0" u="none" strike="noStrike">
                          <a:solidFill>
                            <a:srgbClr val="000000"/>
                          </a:solidFill>
                          <a:effectLst/>
                          <a:latin typeface="Calibri" panose="020F0502020204030204" pitchFamily="34" charset="0"/>
                        </a:rPr>
                        <a:t>VC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800" b="0" i="0" u="none" strike="noStrike" dirty="0">
                          <a:solidFill>
                            <a:srgbClr val="000000"/>
                          </a:solidFill>
                          <a:effectLst/>
                          <a:latin typeface="Calibri" panose="020F0502020204030204" pitchFamily="34" charset="0"/>
                        </a:rPr>
                        <a:t>Valore catastale del bene assegnato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413673">
                <a:tc>
                  <a:txBody>
                    <a:bodyPr/>
                    <a:lstStyle/>
                    <a:p>
                      <a:pPr algn="ctr" fontAlgn="ctr"/>
                      <a:r>
                        <a:rPr lang="it-IT" sz="1800" b="1" i="0" u="none" strike="noStrike">
                          <a:solidFill>
                            <a:srgbClr val="000000"/>
                          </a:solidFill>
                          <a:effectLst/>
                          <a:latin typeface="Calibri" panose="020F0502020204030204" pitchFamily="34" charset="0"/>
                        </a:rPr>
                        <a:t>VF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800" b="0" i="0" u="none" strike="noStrike" dirty="0">
                          <a:solidFill>
                            <a:srgbClr val="000000"/>
                          </a:solidFill>
                          <a:effectLst/>
                          <a:latin typeface="Calibri" panose="020F0502020204030204" pitchFamily="34" charset="0"/>
                        </a:rPr>
                        <a:t>Valore fiscale e contabile del bene ante assegnazione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413673">
                <a:tc>
                  <a:txBody>
                    <a:bodyPr/>
                    <a:lstStyle/>
                    <a:p>
                      <a:pPr algn="ctr" fontAlgn="ctr"/>
                      <a:r>
                        <a:rPr lang="it-IT" sz="1800" b="1" i="0" u="none" strike="noStrike">
                          <a:solidFill>
                            <a:srgbClr val="000000"/>
                          </a:solidFill>
                          <a:effectLst/>
                          <a:latin typeface="Calibri" panose="020F0502020204030204" pitchFamily="34" charset="0"/>
                        </a:rPr>
                        <a:t>CFPa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800" b="0" i="0" u="none" strike="noStrike" dirty="0">
                          <a:solidFill>
                            <a:srgbClr val="000000"/>
                          </a:solidFill>
                          <a:effectLst/>
                          <a:latin typeface="Calibri" panose="020F0502020204030204" pitchFamily="34" charset="0"/>
                        </a:rPr>
                        <a:t>Costo fiscale della partecipazione ANTE assegnazione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827348">
                <a:tc>
                  <a:txBody>
                    <a:bodyPr/>
                    <a:lstStyle/>
                    <a:p>
                      <a:pPr algn="ctr" fontAlgn="ctr"/>
                      <a:r>
                        <a:rPr lang="it-IT" sz="1800" b="1" i="0" u="none" strike="noStrike">
                          <a:solidFill>
                            <a:srgbClr val="000000"/>
                          </a:solidFill>
                          <a:effectLst/>
                          <a:latin typeface="Calibri" panose="020F0502020204030204" pitchFamily="34" charset="0"/>
                        </a:rPr>
                        <a:t>Plus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800" b="0" i="0" u="none" strike="noStrike" dirty="0">
                          <a:solidFill>
                            <a:srgbClr val="000000"/>
                          </a:solidFill>
                          <a:effectLst/>
                          <a:latin typeface="Calibri" panose="020F0502020204030204" pitchFamily="34" charset="0"/>
                        </a:rPr>
                        <a:t>Plusvalenza = Base imponibile per la sostitutiva = Valore affrancato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dirty="0">
                          <a:solidFill>
                            <a:srgbClr val="000000"/>
                          </a:solidFill>
                          <a:effectLst/>
                          <a:latin typeface="Calibri" panose="020F0502020204030204" pitchFamily="34" charset="0"/>
                        </a:rPr>
                        <a:t>= VC – </a:t>
                      </a:r>
                      <a:r>
                        <a:rPr lang="it-IT" sz="1800" b="1" i="0" u="none" strike="noStrike" dirty="0" err="1">
                          <a:solidFill>
                            <a:srgbClr val="000000"/>
                          </a:solidFill>
                          <a:effectLst/>
                          <a:latin typeface="Calibri" panose="020F0502020204030204" pitchFamily="34" charset="0"/>
                        </a:rPr>
                        <a:t>VF</a:t>
                      </a:r>
                      <a:r>
                        <a:rPr lang="it-IT" sz="1800" b="1" i="0" u="none" strike="noStrike" dirty="0">
                          <a:solidFill>
                            <a:srgbClr val="000000"/>
                          </a:solidFill>
                          <a:effectLst/>
                          <a:latin typeface="Calibri" panose="020F0502020204030204" pitchFamily="34" charset="0"/>
                        </a:rPr>
                        <a:t> = 95 - 90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413673">
                <a:tc>
                  <a:txBody>
                    <a:bodyPr/>
                    <a:lstStyle/>
                    <a:p>
                      <a:pPr algn="ctr" fontAlgn="ctr"/>
                      <a:r>
                        <a:rPr lang="it-IT" sz="1800" b="1" i="0" u="none" strike="noStrike">
                          <a:solidFill>
                            <a:srgbClr val="000000"/>
                          </a:solidFill>
                          <a:effectLst/>
                          <a:latin typeface="Calibri" panose="020F0502020204030204" pitchFamily="34" charset="0"/>
                        </a:rPr>
                        <a:t>CFPp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800" b="0" i="0" u="none" strike="noStrike" dirty="0">
                          <a:solidFill>
                            <a:srgbClr val="000000"/>
                          </a:solidFill>
                          <a:effectLst/>
                          <a:latin typeface="Calibri" panose="020F0502020204030204" pitchFamily="34" charset="0"/>
                        </a:rPr>
                        <a:t>Costo fiscale della partecipazione POST assegnazione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dirty="0">
                          <a:solidFill>
                            <a:srgbClr val="000000"/>
                          </a:solidFill>
                          <a:effectLst/>
                          <a:latin typeface="Calibri" panose="020F0502020204030204" pitchFamily="34" charset="0"/>
                        </a:rPr>
                        <a:t>= </a:t>
                      </a:r>
                      <a:r>
                        <a:rPr lang="it-IT" sz="1800" b="1" i="0" u="none" strike="noStrike" dirty="0" err="1">
                          <a:solidFill>
                            <a:srgbClr val="000000"/>
                          </a:solidFill>
                          <a:effectLst/>
                          <a:latin typeface="Calibri" panose="020F0502020204030204" pitchFamily="34" charset="0"/>
                        </a:rPr>
                        <a:t>CFPa</a:t>
                      </a:r>
                      <a:r>
                        <a:rPr lang="it-IT" sz="1800" b="1" i="0" u="none" strike="noStrike" dirty="0">
                          <a:solidFill>
                            <a:srgbClr val="000000"/>
                          </a:solidFill>
                          <a:effectLst/>
                          <a:latin typeface="Calibri" panose="020F0502020204030204" pitchFamily="34" charset="0"/>
                        </a:rPr>
                        <a:t> + Plus – VC = 90 + 5 - 95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413673">
                <a:tc>
                  <a:txBody>
                    <a:bodyPr/>
                    <a:lstStyle/>
                    <a:p>
                      <a:pPr algn="ctr" fontAlgn="ctr"/>
                      <a:r>
                        <a:rPr lang="it-IT"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800" b="0" i="0" u="none" strike="noStrike" dirty="0">
                          <a:solidFill>
                            <a:srgbClr val="000000"/>
                          </a:solidFill>
                          <a:effectLst/>
                          <a:latin typeface="Calibri" panose="020F0502020204030204" pitchFamily="34" charset="0"/>
                        </a:rPr>
                        <a:t>Differenza da assoggettare a tassazione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413673">
                <a:tc>
                  <a:txBody>
                    <a:bodyPr/>
                    <a:lstStyle/>
                    <a:p>
                      <a:pPr algn="ctr" fontAlgn="ctr"/>
                      <a:r>
                        <a:rPr lang="it-IT"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800" b="0" i="0" u="none" strike="noStrike" dirty="0">
                          <a:solidFill>
                            <a:srgbClr val="000000"/>
                          </a:solidFill>
                          <a:effectLst/>
                          <a:latin typeface="Calibri" panose="020F0502020204030204" pitchFamily="34" charset="0"/>
                        </a:rPr>
                        <a:t>Costo fiscale del bene in capo al socio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dirty="0">
                          <a:solidFill>
                            <a:srgbClr val="000000"/>
                          </a:solidFill>
                          <a:effectLst/>
                          <a:latin typeface="Calibri" panose="020F0502020204030204" pitchFamily="34" charset="0"/>
                        </a:rPr>
                        <a:t>= VC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dirty="0">
                          <a:solidFill>
                            <a:srgbClr val="000000"/>
                          </a:solidFill>
                          <a:effectLst/>
                          <a:latin typeface="Calibri" panose="020F0502020204030204" pitchFamily="34" charset="0"/>
                        </a:rPr>
                        <a:t>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olo 1"/>
          <p:cNvSpPr>
            <a:spLocks noGrp="1"/>
          </p:cNvSpPr>
          <p:nvPr>
            <p:ph type="ctrTitle"/>
          </p:nvPr>
        </p:nvSpPr>
        <p:spPr>
          <a:xfrm>
            <a:off x="250825" y="44450"/>
            <a:ext cx="8642350" cy="1008063"/>
          </a:xfrm>
        </p:spPr>
        <p:txBody>
          <a:bodyPr/>
          <a:lstStyle/>
          <a:p>
            <a:pPr eaLnBrk="1" hangingPunct="1"/>
            <a:r>
              <a:rPr lang="it-IT" sz="2400" smtClean="0"/>
              <a:t>ASSEGNAZIONE AGEVOLATA BENI AI SOCI</a:t>
            </a:r>
            <a:br>
              <a:rPr lang="it-IT" sz="2400" smtClean="0"/>
            </a:br>
            <a:r>
              <a:rPr lang="it-IT" sz="2400" smtClean="0"/>
              <a:t>(</a:t>
            </a:r>
            <a:r>
              <a:rPr lang="it-IT" sz="2000" smtClean="0"/>
              <a:t>L. di Stabilità 2016, art. 1, commi da 115 a 121</a:t>
            </a:r>
            <a:r>
              <a:rPr lang="it-IT" sz="2400" smtClean="0"/>
              <a:t>) </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10D24983-1F90-4CAE-B0EE-0C063EC28720}" type="slidenum">
              <a:rPr lang="it-IT" b="1">
                <a:solidFill>
                  <a:schemeClr val="tx1"/>
                </a:solidFill>
                <a:latin typeface="Futura Bk BT"/>
              </a:rPr>
              <a:pPr fontAlgn="base">
                <a:spcBef>
                  <a:spcPct val="0"/>
                </a:spcBef>
                <a:spcAft>
                  <a:spcPct val="0"/>
                </a:spcAft>
                <a:defRPr/>
              </a:pPr>
              <a:t>35</a:t>
            </a:fld>
            <a:endParaRPr lang="it-IT" b="1">
              <a:solidFill>
                <a:schemeClr val="tx1"/>
              </a:solidFill>
              <a:latin typeface="Futura Bk BT"/>
            </a:endParaRPr>
          </a:p>
        </p:txBody>
      </p:sp>
      <p:sp>
        <p:nvSpPr>
          <p:cNvPr id="12" name="CasellaDiTesto 17"/>
          <p:cNvSpPr txBox="1">
            <a:spLocks noChangeArrowheads="1"/>
          </p:cNvSpPr>
          <p:nvPr/>
        </p:nvSpPr>
        <p:spPr bwMode="auto">
          <a:xfrm>
            <a:off x="508000" y="1014413"/>
            <a:ext cx="8137525" cy="830262"/>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ASSEGNAZIONE A SOCIO DI SOCIETÀ DI PERSONE IN CONTABILITÀ SEMPLIFICATA</a:t>
            </a:r>
            <a:endParaRPr lang="it-IT" sz="2400" b="1" dirty="0">
              <a:latin typeface="Calibri" pitchFamily="34" charset="0"/>
              <a:cs typeface="Arial" pitchFamily="34" charset="0"/>
            </a:endParaRPr>
          </a:p>
        </p:txBody>
      </p:sp>
      <p:sp>
        <p:nvSpPr>
          <p:cNvPr id="84996" name="CasellaDiTesto 16"/>
          <p:cNvSpPr txBox="1">
            <a:spLocks noChangeArrowheads="1"/>
          </p:cNvSpPr>
          <p:nvPr/>
        </p:nvSpPr>
        <p:spPr bwMode="auto">
          <a:xfrm>
            <a:off x="508000" y="1898650"/>
            <a:ext cx="8137525" cy="830263"/>
          </a:xfrm>
          <a:prstGeom prst="rect">
            <a:avLst/>
          </a:prstGeom>
          <a:solidFill>
            <a:srgbClr val="FFFF00"/>
          </a:solidFill>
          <a:ln w="9525">
            <a:noFill/>
            <a:miter lim="800000"/>
            <a:headEnd/>
            <a:tailEnd/>
          </a:ln>
        </p:spPr>
        <p:txBody>
          <a:bodyPr>
            <a:spAutoFit/>
          </a:bodyPr>
          <a:lstStyle/>
          <a:p>
            <a:r>
              <a:rPr lang="it-IT" sz="2400" b="1">
                <a:latin typeface="Calibri" pitchFamily="34" charset="0"/>
              </a:rPr>
              <a:t>PER QUESTI SOGGETTI  VALGONO LE STESSE REGOLE PREVISTE PER QUELLI IN CONTABILITÀ ORDINARIA</a:t>
            </a:r>
          </a:p>
        </p:txBody>
      </p:sp>
      <p:sp>
        <p:nvSpPr>
          <p:cNvPr id="84997" name="CasellaDiTesto 16"/>
          <p:cNvSpPr txBox="1">
            <a:spLocks noChangeArrowheads="1"/>
          </p:cNvSpPr>
          <p:nvPr/>
        </p:nvSpPr>
        <p:spPr bwMode="auto">
          <a:xfrm>
            <a:off x="508000" y="4221163"/>
            <a:ext cx="8137525" cy="2124075"/>
          </a:xfrm>
          <a:prstGeom prst="rect">
            <a:avLst/>
          </a:prstGeom>
          <a:solidFill>
            <a:srgbClr val="92D050"/>
          </a:solidFill>
          <a:ln w="9525">
            <a:noFill/>
            <a:miter lim="800000"/>
            <a:headEnd/>
            <a:tailEnd/>
          </a:ln>
        </p:spPr>
        <p:txBody>
          <a:bodyPr>
            <a:spAutoFit/>
          </a:bodyPr>
          <a:lstStyle/>
          <a:p>
            <a:pPr marL="342900" indent="-342900">
              <a:buFont typeface="Wingdings" pitchFamily="2" charset="2"/>
              <a:buChar char="Ø"/>
            </a:pPr>
            <a:r>
              <a:rPr lang="it-IT" sz="2200" b="1">
                <a:latin typeface="Calibri" pitchFamily="34" charset="0"/>
              </a:rPr>
              <a:t>TUTTAVIA, PER LE SOCIETÀ IN CONTABILITÀ SEMPLIFICATA, IL COSTO FISCALE DEVE ESSERE DETERMINATO IN VIA EXTRACONTABILE CON LE REGOLE DI CUI ALL’ART. 68, C. 6, T.U.I.R.: « </a:t>
            </a:r>
            <a:r>
              <a:rPr lang="it-IT" sz="2200" b="1" i="1">
                <a:latin typeface="Calibri" pitchFamily="34" charset="0"/>
              </a:rPr>
              <a:t>…il costo è aumentato o diminuito dei redditi e delle perdite imputate al socio e dal costo si scomputano, fino a concorrenza dei redditi già imputati, gli utili distribuiti al socio</a:t>
            </a:r>
            <a:r>
              <a:rPr lang="it-IT" sz="2200" b="1">
                <a:latin typeface="Calibri" pitchFamily="34" charset="0"/>
              </a:rPr>
              <a:t>»</a:t>
            </a:r>
          </a:p>
        </p:txBody>
      </p:sp>
      <p:sp>
        <p:nvSpPr>
          <p:cNvPr id="84998" name="CasellaDiTesto 16"/>
          <p:cNvSpPr txBox="1">
            <a:spLocks noChangeArrowheads="1"/>
          </p:cNvSpPr>
          <p:nvPr/>
        </p:nvSpPr>
        <p:spPr bwMode="auto">
          <a:xfrm>
            <a:off x="508000" y="2782888"/>
            <a:ext cx="8137525" cy="1384300"/>
          </a:xfrm>
          <a:prstGeom prst="rect">
            <a:avLst/>
          </a:prstGeom>
          <a:solidFill>
            <a:srgbClr val="FF0000"/>
          </a:solidFill>
          <a:ln w="9525">
            <a:noFill/>
            <a:miter lim="800000"/>
            <a:headEnd/>
            <a:tailEnd/>
          </a:ln>
        </p:spPr>
        <p:txBody>
          <a:bodyPr>
            <a:spAutoFit/>
          </a:bodyPr>
          <a:lstStyle/>
          <a:p>
            <a:pPr marL="342900" indent="-342900">
              <a:buFont typeface="Wingdings" pitchFamily="2" charset="2"/>
              <a:buChar char="Ø"/>
            </a:pPr>
            <a:r>
              <a:rPr lang="it-IT" sz="2100" b="1">
                <a:solidFill>
                  <a:schemeClr val="bg1"/>
                </a:solidFill>
                <a:latin typeface="Calibri" pitchFamily="34" charset="0"/>
              </a:rPr>
              <a:t>È QUINDI POSSIBILE CHE SE IL VALORE DEL BENE ASSEGNATO (ES. VALORE CATASTALE) È SUPERIORE AL COSTO FISCALE DELLA PARTECIPAZIONE DEL SOCIO, SI DETERMINI UN SOTTOZERO DA TASSARE COME UTILI DISTRIBUITI NON IN REGIME DI TRASPARENZA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olo 1"/>
          <p:cNvSpPr>
            <a:spLocks noGrp="1"/>
          </p:cNvSpPr>
          <p:nvPr>
            <p:ph type="ctrTitle"/>
          </p:nvPr>
        </p:nvSpPr>
        <p:spPr>
          <a:xfrm>
            <a:off x="250825" y="44450"/>
            <a:ext cx="8642350" cy="1008063"/>
          </a:xfrm>
        </p:spPr>
        <p:txBody>
          <a:bodyPr/>
          <a:lstStyle/>
          <a:p>
            <a:pPr eaLnBrk="1" hangingPunct="1"/>
            <a:r>
              <a:rPr lang="it-IT" sz="2400" smtClean="0"/>
              <a:t>ASSEGNAZIONE AGEVOLATA BENI AI SOCI</a:t>
            </a:r>
            <a:br>
              <a:rPr lang="it-IT" sz="2400" smtClean="0"/>
            </a:br>
            <a:r>
              <a:rPr lang="it-IT" sz="2400" smtClean="0"/>
              <a:t>(</a:t>
            </a:r>
            <a:r>
              <a:rPr lang="it-IT" sz="2000" smtClean="0"/>
              <a:t>L. di Stabilità 2016, art. 1, commi da 115 a 121</a:t>
            </a:r>
            <a:r>
              <a:rPr lang="it-IT" sz="2400" smtClean="0"/>
              <a:t>) </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30EF414-7462-41F4-9ADA-D9A8641729DA}" type="slidenum">
              <a:rPr lang="it-IT" b="1">
                <a:solidFill>
                  <a:schemeClr val="tx1"/>
                </a:solidFill>
                <a:latin typeface="Futura Bk BT"/>
              </a:rPr>
              <a:pPr fontAlgn="base">
                <a:spcBef>
                  <a:spcPct val="0"/>
                </a:spcBef>
                <a:spcAft>
                  <a:spcPct val="0"/>
                </a:spcAft>
                <a:defRPr/>
              </a:pPr>
              <a:t>36</a:t>
            </a:fld>
            <a:endParaRPr lang="it-IT" b="1">
              <a:solidFill>
                <a:schemeClr val="tx1"/>
              </a:solidFill>
              <a:latin typeface="Futura Bk BT"/>
            </a:endParaRPr>
          </a:p>
        </p:txBody>
      </p:sp>
      <p:sp>
        <p:nvSpPr>
          <p:cNvPr id="12" name="CasellaDiTesto 17"/>
          <p:cNvSpPr txBox="1">
            <a:spLocks noChangeArrowheads="1"/>
          </p:cNvSpPr>
          <p:nvPr/>
        </p:nvSpPr>
        <p:spPr bwMode="auto">
          <a:xfrm>
            <a:off x="492125" y="119697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ASPETTI CONTABILI – CIRCOLARE 37/E/2016</a:t>
            </a:r>
            <a:endParaRPr lang="it-IT" sz="2400" b="1" dirty="0">
              <a:latin typeface="Calibri" pitchFamily="34" charset="0"/>
              <a:cs typeface="Arial" pitchFamily="34" charset="0"/>
            </a:endParaRPr>
          </a:p>
        </p:txBody>
      </p:sp>
      <p:sp>
        <p:nvSpPr>
          <p:cNvPr id="14" name="CasellaDiTesto 16"/>
          <p:cNvSpPr txBox="1">
            <a:spLocks noChangeArrowheads="1"/>
          </p:cNvSpPr>
          <p:nvPr/>
        </p:nvSpPr>
        <p:spPr bwMode="auto">
          <a:xfrm>
            <a:off x="503238" y="1557338"/>
            <a:ext cx="8137525" cy="2462212"/>
          </a:xfrm>
          <a:prstGeom prst="rect">
            <a:avLst/>
          </a:prstGeom>
          <a:solidFill>
            <a:srgbClr val="FFFF00"/>
          </a:solidFill>
          <a:ln w="9525">
            <a:noFill/>
            <a:miter lim="800000"/>
            <a:headEnd/>
            <a:tailEnd/>
          </a:ln>
        </p:spPr>
        <p:txBody>
          <a:bodyPr>
            <a:spAutoFit/>
          </a:bodyPr>
          <a:lstStyle/>
          <a:p>
            <a:pPr>
              <a:defRPr/>
            </a:pPr>
            <a:r>
              <a:rPr lang="it-IT" sz="2200" b="1" dirty="0">
                <a:latin typeface="Calibri" pitchFamily="34" charset="0"/>
                <a:cs typeface="Arial" pitchFamily="34" charset="0"/>
              </a:rPr>
              <a:t>L’OPERAZIONE RICHIEDE</a:t>
            </a:r>
          </a:p>
          <a:p>
            <a:pPr marL="342900" indent="-342900">
              <a:buFont typeface="Wingdings" panose="05000000000000000000" pitchFamily="2" charset="2"/>
              <a:buChar char="Ø"/>
              <a:defRPr/>
            </a:pPr>
            <a:r>
              <a:rPr lang="it-IT" sz="2200" dirty="0">
                <a:latin typeface="Calibri" pitchFamily="34" charset="0"/>
                <a:cs typeface="Arial" pitchFamily="34" charset="0"/>
              </a:rPr>
              <a:t>Riserve di patrimonio netto, di utili o di capitale o in sospensione di imposta, almeno pari al valore contabile attribuito al bene in sede di assegnazione che può essere: pari, superiore o inferiore al suo precedente valore netto contabile</a:t>
            </a:r>
          </a:p>
          <a:p>
            <a:pPr marL="342900" indent="-342900">
              <a:buFont typeface="Wingdings" panose="05000000000000000000" pitchFamily="2" charset="2"/>
              <a:buChar char="Ø"/>
              <a:defRPr/>
            </a:pPr>
            <a:r>
              <a:rPr lang="it-IT" sz="2200" dirty="0">
                <a:latin typeface="Calibri" pitchFamily="34" charset="0"/>
                <a:cs typeface="Arial" pitchFamily="34" charset="0"/>
              </a:rPr>
              <a:t> In assenza di riserve di patrimonio netto capienti </a:t>
            </a:r>
            <a:r>
              <a:rPr lang="it-IT" sz="2200" dirty="0">
                <a:latin typeface="Calibri" pitchFamily="34" charset="0"/>
                <a:cs typeface="Arial" pitchFamily="34" charset="0"/>
                <a:sym typeface="Wingdings" panose="05000000000000000000" pitchFamily="2" charset="2"/>
              </a:rPr>
              <a:t> che il socio assegnatario si accolli parte dei debiti presenti nel passivo</a:t>
            </a:r>
            <a:r>
              <a:rPr lang="it-IT" sz="2200" dirty="0">
                <a:latin typeface="Calibri" pitchFamily="34" charset="0"/>
                <a:cs typeface="Arial" pitchFamily="34" charset="0"/>
              </a:rPr>
              <a:t> </a:t>
            </a:r>
          </a:p>
        </p:txBody>
      </p:sp>
      <p:sp>
        <p:nvSpPr>
          <p:cNvPr id="7" name="CasellaDiTesto 16"/>
          <p:cNvSpPr txBox="1">
            <a:spLocks noChangeArrowheads="1"/>
          </p:cNvSpPr>
          <p:nvPr/>
        </p:nvSpPr>
        <p:spPr bwMode="auto">
          <a:xfrm>
            <a:off x="503238" y="4029075"/>
            <a:ext cx="8137525" cy="2462213"/>
          </a:xfrm>
          <a:prstGeom prst="rect">
            <a:avLst/>
          </a:prstGeom>
          <a:solidFill>
            <a:schemeClr val="tx2">
              <a:lumMod val="20000"/>
              <a:lumOff val="80000"/>
            </a:schemeClr>
          </a:solidFill>
          <a:ln w="9525">
            <a:noFill/>
            <a:miter lim="800000"/>
            <a:headEnd/>
            <a:tailEnd/>
          </a:ln>
        </p:spPr>
        <p:txBody>
          <a:bodyPr>
            <a:spAutoFit/>
          </a:bodyPr>
          <a:lstStyle/>
          <a:p>
            <a:pPr>
              <a:defRPr/>
            </a:pPr>
            <a:r>
              <a:rPr lang="it-IT" sz="2200" b="1" dirty="0">
                <a:latin typeface="Calibri" pitchFamily="34" charset="0"/>
                <a:cs typeface="Arial" pitchFamily="34" charset="0"/>
              </a:rPr>
              <a:t>SE EMERGONO</a:t>
            </a:r>
          </a:p>
          <a:p>
            <a:pPr marL="342900" indent="-342900">
              <a:buFont typeface="Wingdings" panose="05000000000000000000" pitchFamily="2" charset="2"/>
              <a:buChar char="Ø"/>
              <a:defRPr/>
            </a:pPr>
            <a:r>
              <a:rPr lang="it-IT" sz="2200" b="1" dirty="0">
                <a:latin typeface="Calibri" pitchFamily="34" charset="0"/>
                <a:cs typeface="Arial" pitchFamily="34" charset="0"/>
              </a:rPr>
              <a:t>Plusvalenze</a:t>
            </a:r>
            <a:r>
              <a:rPr lang="it-IT" sz="2200" dirty="0">
                <a:latin typeface="Calibri" pitchFamily="34" charset="0"/>
                <a:cs typeface="Arial" pitchFamily="34" charset="0"/>
              </a:rPr>
              <a:t>, esse si iscrivono a conto economico, incrementano il risultato dell’esercizio e non sono fiscalmente rilevanti. </a:t>
            </a:r>
            <a:r>
              <a:rPr lang="it-IT" sz="2200" b="1" dirty="0">
                <a:latin typeface="Calibri" pitchFamily="34" charset="0"/>
                <a:cs typeface="Arial" pitchFamily="34" charset="0"/>
              </a:rPr>
              <a:t>Ma se vengono distribuite sono tassate sui soci come dividendi</a:t>
            </a:r>
          </a:p>
          <a:p>
            <a:pPr marL="342900" indent="-342900">
              <a:buFont typeface="Wingdings" panose="05000000000000000000" pitchFamily="2" charset="2"/>
              <a:buChar char="Ø"/>
              <a:defRPr/>
            </a:pPr>
            <a:r>
              <a:rPr lang="it-IT" sz="2200" b="1" dirty="0">
                <a:latin typeface="Calibri" pitchFamily="34" charset="0"/>
                <a:cs typeface="Arial" pitchFamily="34" charset="0"/>
              </a:rPr>
              <a:t>Minusvalenze</a:t>
            </a:r>
            <a:r>
              <a:rPr lang="it-IT" sz="2200" dirty="0">
                <a:latin typeface="Calibri" pitchFamily="34" charset="0"/>
                <a:cs typeface="Arial" pitchFamily="34" charset="0"/>
              </a:rPr>
              <a:t> non assume rilevanza ai fini della determinazione del reddito di impresa e della base imponibile IRAP e riduce il </a:t>
            </a:r>
            <a:r>
              <a:rPr lang="it-IT" sz="2200" dirty="0" err="1">
                <a:latin typeface="Calibri" pitchFamily="34" charset="0"/>
                <a:cs typeface="Arial" pitchFamily="34" charset="0"/>
              </a:rPr>
              <a:t>ROL</a:t>
            </a:r>
            <a:r>
              <a:rPr lang="it-IT" sz="2200" dirty="0">
                <a:latin typeface="Calibri" pitchFamily="34" charset="0"/>
                <a:cs typeface="Arial" pitchFamily="34" charset="0"/>
              </a:rPr>
              <a:t>  ex art. 96 </a:t>
            </a:r>
            <a:r>
              <a:rPr lang="it-IT" sz="2200" dirty="0" err="1">
                <a:latin typeface="Calibri" pitchFamily="34" charset="0"/>
                <a:cs typeface="Arial" pitchFamily="34" charset="0"/>
              </a:rPr>
              <a:t>TUIR</a:t>
            </a:r>
            <a:r>
              <a:rPr lang="it-IT" sz="2200" dirty="0">
                <a:latin typeface="Calibri" pitchFamily="34" charset="0"/>
                <a:cs typeface="Arial" pitchFamily="34" charset="0"/>
              </a:rPr>
              <a:t> </a:t>
            </a:r>
            <a:endParaRPr lang="it-IT" sz="2200" b="1" dirty="0">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olo 1"/>
          <p:cNvSpPr>
            <a:spLocks noGrp="1"/>
          </p:cNvSpPr>
          <p:nvPr>
            <p:ph type="ctrTitle"/>
          </p:nvPr>
        </p:nvSpPr>
        <p:spPr>
          <a:xfrm>
            <a:off x="250825" y="44450"/>
            <a:ext cx="8642350" cy="1008063"/>
          </a:xfrm>
        </p:spPr>
        <p:txBody>
          <a:bodyPr/>
          <a:lstStyle/>
          <a:p>
            <a:pPr eaLnBrk="1" hangingPunct="1"/>
            <a:r>
              <a:rPr lang="it-IT" sz="2400" smtClean="0"/>
              <a:t>ASSEGNAZIONE AGEVOLATA BENI AI SOCI</a:t>
            </a:r>
            <a:br>
              <a:rPr lang="it-IT" sz="2400" smtClean="0"/>
            </a:br>
            <a:r>
              <a:rPr lang="it-IT" sz="2400" smtClean="0"/>
              <a:t>(</a:t>
            </a:r>
            <a:r>
              <a:rPr lang="it-IT" sz="2000" smtClean="0"/>
              <a:t>L. di Stabilità 2016, art. 1, commi da 115 a 121</a:t>
            </a:r>
            <a:r>
              <a:rPr lang="it-IT" sz="2400" smtClean="0"/>
              <a:t>) </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658A4D6D-94A9-4E7E-ACC9-A517EF49A521}" type="slidenum">
              <a:rPr lang="it-IT" b="1">
                <a:solidFill>
                  <a:schemeClr val="tx1"/>
                </a:solidFill>
                <a:latin typeface="Futura Bk BT"/>
              </a:rPr>
              <a:pPr fontAlgn="base">
                <a:spcBef>
                  <a:spcPct val="0"/>
                </a:spcBef>
                <a:spcAft>
                  <a:spcPct val="0"/>
                </a:spcAft>
                <a:defRPr/>
              </a:pPr>
              <a:t>37</a:t>
            </a:fld>
            <a:endParaRPr lang="it-IT" b="1">
              <a:solidFill>
                <a:schemeClr val="tx1"/>
              </a:solidFill>
              <a:latin typeface="Futura Bk BT"/>
            </a:endParaRPr>
          </a:p>
        </p:txBody>
      </p:sp>
      <p:sp>
        <p:nvSpPr>
          <p:cNvPr id="12" name="CasellaDiTesto 17"/>
          <p:cNvSpPr txBox="1">
            <a:spLocks noChangeArrowheads="1"/>
          </p:cNvSpPr>
          <p:nvPr/>
        </p:nvSpPr>
        <p:spPr bwMode="auto">
          <a:xfrm>
            <a:off x="492125" y="1196975"/>
            <a:ext cx="8137525" cy="8302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Circ. 8/2017 servono riserve almeno pari al valore contabile del bene assegnato</a:t>
            </a:r>
            <a:endParaRPr lang="it-IT" sz="2400" b="1" dirty="0">
              <a:latin typeface="Calibri" pitchFamily="34" charset="0"/>
              <a:cs typeface="Arial" pitchFamily="34" charset="0"/>
            </a:endParaRPr>
          </a:p>
        </p:txBody>
      </p:sp>
      <p:sp>
        <p:nvSpPr>
          <p:cNvPr id="89092" name="CasellaDiTesto 16"/>
          <p:cNvSpPr txBox="1">
            <a:spLocks noChangeArrowheads="1"/>
          </p:cNvSpPr>
          <p:nvPr/>
        </p:nvSpPr>
        <p:spPr bwMode="auto">
          <a:xfrm>
            <a:off x="503238" y="2344738"/>
            <a:ext cx="8137525" cy="2308225"/>
          </a:xfrm>
          <a:prstGeom prst="rect">
            <a:avLst/>
          </a:prstGeom>
          <a:solidFill>
            <a:srgbClr val="FFFF00"/>
          </a:solidFill>
          <a:ln w="9525">
            <a:noFill/>
            <a:miter lim="800000"/>
            <a:headEnd/>
            <a:tailEnd/>
          </a:ln>
        </p:spPr>
        <p:txBody>
          <a:bodyPr>
            <a:spAutoFit/>
          </a:bodyPr>
          <a:lstStyle/>
          <a:p>
            <a:r>
              <a:rPr lang="it-IT" sz="2400" b="1">
                <a:latin typeface="Calibri" pitchFamily="34" charset="0"/>
              </a:rPr>
              <a:t>«Si ribadisce che è possibile fruire della disciplina agevolativa in esame solo se vi siano riserve disponibili di utili e/o di capitale ALMENO PARI al valore contabile attribuito al bene in sede di assegnazione. Si ricorda, inoltre, che il comportamento contabile adottato dall'impresa deve essere coerente con i principi contabili di riferimento (cfr. circolare n. 37/E /2016)»</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olo 1"/>
          <p:cNvSpPr>
            <a:spLocks noGrp="1"/>
          </p:cNvSpPr>
          <p:nvPr>
            <p:ph type="ctrTitle"/>
          </p:nvPr>
        </p:nvSpPr>
        <p:spPr>
          <a:xfrm>
            <a:off x="250825" y="44450"/>
            <a:ext cx="8642350" cy="1008063"/>
          </a:xfrm>
        </p:spPr>
        <p:txBody>
          <a:bodyPr/>
          <a:lstStyle/>
          <a:p>
            <a:pPr eaLnBrk="1" hangingPunct="1"/>
            <a:r>
              <a:rPr lang="it-IT" sz="2400" smtClean="0"/>
              <a:t>ASSEGNAZIONE AGEVOLATA BENI AI SOCI</a:t>
            </a:r>
            <a:br>
              <a:rPr lang="it-IT" sz="2400" smtClean="0"/>
            </a:br>
            <a:r>
              <a:rPr lang="it-IT" sz="2400" smtClean="0"/>
              <a:t>(</a:t>
            </a:r>
            <a:r>
              <a:rPr lang="it-IT" sz="2000" smtClean="0"/>
              <a:t>L. di Stabilità 2016, art. 1, commi da 115 a 121</a:t>
            </a:r>
            <a:r>
              <a:rPr lang="it-IT" sz="2400" smtClean="0"/>
              <a:t>) </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1843D840-737C-4F8F-BD7C-D2311B01756D}" type="slidenum">
              <a:rPr lang="it-IT" b="1">
                <a:solidFill>
                  <a:schemeClr val="tx1"/>
                </a:solidFill>
                <a:latin typeface="Futura Bk BT"/>
              </a:rPr>
              <a:pPr fontAlgn="base">
                <a:spcBef>
                  <a:spcPct val="0"/>
                </a:spcBef>
                <a:spcAft>
                  <a:spcPct val="0"/>
                </a:spcAft>
                <a:defRPr/>
              </a:pPr>
              <a:t>38</a:t>
            </a:fld>
            <a:endParaRPr lang="it-IT" b="1">
              <a:solidFill>
                <a:schemeClr val="tx1"/>
              </a:solidFill>
              <a:latin typeface="Futura Bk BT"/>
            </a:endParaRPr>
          </a:p>
        </p:txBody>
      </p:sp>
      <p:sp>
        <p:nvSpPr>
          <p:cNvPr id="12" name="CasellaDiTesto 17"/>
          <p:cNvSpPr txBox="1">
            <a:spLocks noChangeArrowheads="1"/>
          </p:cNvSpPr>
          <p:nvPr/>
        </p:nvSpPr>
        <p:spPr bwMode="auto">
          <a:xfrm>
            <a:off x="492125" y="119697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ESTROMISSIONE DEI BENI DELL’IMPRENDITORE INDIVIDUALE</a:t>
            </a:r>
            <a:endParaRPr lang="it-IT" sz="2400" b="1" dirty="0">
              <a:latin typeface="Calibri" pitchFamily="34" charset="0"/>
              <a:cs typeface="Arial" pitchFamily="34" charset="0"/>
            </a:endParaRPr>
          </a:p>
        </p:txBody>
      </p:sp>
      <p:sp>
        <p:nvSpPr>
          <p:cNvPr id="14" name="CasellaDiTesto 16"/>
          <p:cNvSpPr txBox="1">
            <a:spLocks noChangeArrowheads="1"/>
          </p:cNvSpPr>
          <p:nvPr/>
        </p:nvSpPr>
        <p:spPr bwMode="auto">
          <a:xfrm>
            <a:off x="503238" y="1803400"/>
            <a:ext cx="8137525" cy="4154488"/>
          </a:xfrm>
          <a:prstGeom prst="rect">
            <a:avLst/>
          </a:prstGeom>
          <a:solidFill>
            <a:srgbClr val="FFFF00"/>
          </a:solidFill>
          <a:ln w="9525">
            <a:noFill/>
            <a:miter lim="800000"/>
            <a:headEnd/>
            <a:tailEnd/>
          </a:ln>
        </p:spPr>
        <p:txBody>
          <a:bodyPr>
            <a:spAutoFit/>
          </a:bodyPr>
          <a:lstStyle/>
          <a:p>
            <a:pPr>
              <a:defRPr/>
            </a:pPr>
            <a:r>
              <a:rPr lang="it-IT" sz="2200" b="1" dirty="0">
                <a:latin typeface="Calibri" pitchFamily="34" charset="0"/>
                <a:cs typeface="Arial" pitchFamily="34" charset="0"/>
              </a:rPr>
              <a:t>L'imprenditore individuale </a:t>
            </a:r>
          </a:p>
          <a:p>
            <a:pPr marL="342900" indent="-342900">
              <a:buFont typeface="Wingdings" panose="05000000000000000000" pitchFamily="2" charset="2"/>
              <a:buChar char="Ø"/>
              <a:defRPr/>
            </a:pPr>
            <a:r>
              <a:rPr lang="it-IT" sz="2200" dirty="0">
                <a:latin typeface="Calibri" pitchFamily="34" charset="0"/>
                <a:cs typeface="Arial" pitchFamily="34" charset="0"/>
              </a:rPr>
              <a:t>che alla data del </a:t>
            </a:r>
            <a:r>
              <a:rPr lang="it-IT" sz="2200" b="1" dirty="0">
                <a:latin typeface="Calibri" pitchFamily="34" charset="0"/>
                <a:cs typeface="Arial" pitchFamily="34" charset="0"/>
              </a:rPr>
              <a:t>31 ottobre 2015</a:t>
            </a:r>
            <a:r>
              <a:rPr lang="it-IT" sz="2200" dirty="0">
                <a:latin typeface="Calibri" pitchFamily="34" charset="0"/>
                <a:cs typeface="Arial" pitchFamily="34" charset="0"/>
              </a:rPr>
              <a:t> possedeva </a:t>
            </a:r>
            <a:r>
              <a:rPr lang="it-IT" sz="2200" b="1" dirty="0">
                <a:latin typeface="Calibri" pitchFamily="34" charset="0"/>
                <a:cs typeface="Arial" pitchFamily="34" charset="0"/>
              </a:rPr>
              <a:t>beni immobili strumentali</a:t>
            </a:r>
            <a:r>
              <a:rPr lang="it-IT" sz="2200" dirty="0">
                <a:latin typeface="Calibri" pitchFamily="34" charset="0"/>
                <a:cs typeface="Arial" pitchFamily="34" charset="0"/>
              </a:rPr>
              <a:t> di cui all'articolo 43, comma 2, </a:t>
            </a:r>
            <a:r>
              <a:rPr lang="it-IT" sz="2200" dirty="0" err="1">
                <a:latin typeface="Calibri" pitchFamily="34" charset="0"/>
                <a:cs typeface="Arial" pitchFamily="34" charset="0"/>
              </a:rPr>
              <a:t>T.U.I.R.</a:t>
            </a:r>
            <a:r>
              <a:rPr lang="it-IT" sz="2200" dirty="0">
                <a:latin typeface="Calibri" pitchFamily="34" charset="0"/>
                <a:cs typeface="Arial" pitchFamily="34" charset="0"/>
              </a:rPr>
              <a:t> </a:t>
            </a:r>
          </a:p>
          <a:p>
            <a:pPr marL="342900" indent="-342900">
              <a:buFont typeface="Wingdings" panose="05000000000000000000" pitchFamily="2" charset="2"/>
              <a:buChar char="Ø"/>
              <a:defRPr/>
            </a:pPr>
            <a:r>
              <a:rPr lang="it-IT" sz="2200" dirty="0">
                <a:latin typeface="Calibri" pitchFamily="34" charset="0"/>
                <a:cs typeface="Arial" pitchFamily="34" charset="0"/>
              </a:rPr>
              <a:t> poteva, </a:t>
            </a:r>
            <a:r>
              <a:rPr lang="it-IT" sz="2200" b="1" dirty="0">
                <a:latin typeface="Calibri" pitchFamily="34" charset="0"/>
                <a:cs typeface="Arial" pitchFamily="34" charset="0"/>
              </a:rPr>
              <a:t>entro il 31 maggio 2016</a:t>
            </a:r>
            <a:r>
              <a:rPr lang="it-IT" sz="2200" dirty="0">
                <a:latin typeface="Calibri" pitchFamily="34" charset="0"/>
                <a:cs typeface="Arial" pitchFamily="34" charset="0"/>
              </a:rPr>
              <a:t>, optare per </a:t>
            </a:r>
            <a:r>
              <a:rPr lang="it-IT" sz="2200" b="1" dirty="0">
                <a:latin typeface="Calibri" pitchFamily="34" charset="0"/>
                <a:cs typeface="Arial" pitchFamily="34" charset="0"/>
              </a:rPr>
              <a:t>l'esclusione dei beni stessi dal patrimonio dell'impresa</a:t>
            </a:r>
            <a:r>
              <a:rPr lang="it-IT" sz="2200" dirty="0">
                <a:latin typeface="Calibri" pitchFamily="34" charset="0"/>
                <a:cs typeface="Arial" pitchFamily="34" charset="0"/>
              </a:rPr>
              <a:t>, con effetto dal periodo di imposta in corso alla data del </a:t>
            </a:r>
            <a:r>
              <a:rPr lang="it-IT" sz="2200" b="1" dirty="0">
                <a:latin typeface="Calibri" pitchFamily="34" charset="0"/>
                <a:cs typeface="Arial" pitchFamily="34" charset="0"/>
              </a:rPr>
              <a:t>1° gennaio 2016,</a:t>
            </a:r>
          </a:p>
          <a:p>
            <a:pPr marL="342900" indent="-342900">
              <a:buFont typeface="Wingdings" panose="05000000000000000000" pitchFamily="2" charset="2"/>
              <a:buChar char="Ø"/>
              <a:defRPr/>
            </a:pPr>
            <a:r>
              <a:rPr lang="it-IT" sz="2200" dirty="0">
                <a:latin typeface="Calibri" pitchFamily="34" charset="0"/>
                <a:cs typeface="Arial" pitchFamily="34" charset="0"/>
              </a:rPr>
              <a:t>mediante il pagamento di una imposta sostitutiva delle </a:t>
            </a:r>
            <a:r>
              <a:rPr lang="it-IT" sz="2200" dirty="0" err="1">
                <a:latin typeface="Calibri" pitchFamily="34" charset="0"/>
                <a:cs typeface="Arial" pitchFamily="34" charset="0"/>
              </a:rPr>
              <a:t>IIDD</a:t>
            </a:r>
            <a:r>
              <a:rPr lang="it-IT" sz="2200" dirty="0">
                <a:latin typeface="Calibri" pitchFamily="34" charset="0"/>
                <a:cs typeface="Arial" pitchFamily="34" charset="0"/>
              </a:rPr>
              <a:t> e IRAP nella misura </a:t>
            </a:r>
            <a:r>
              <a:rPr lang="it-IT" sz="2200" b="1" dirty="0">
                <a:latin typeface="Calibri" pitchFamily="34" charset="0"/>
                <a:cs typeface="Arial" pitchFamily="34" charset="0"/>
              </a:rPr>
              <a:t>dell'8%</a:t>
            </a:r>
            <a:r>
              <a:rPr lang="it-IT" sz="2200" dirty="0">
                <a:latin typeface="Calibri" pitchFamily="34" charset="0"/>
                <a:cs typeface="Arial" pitchFamily="34" charset="0"/>
              </a:rPr>
              <a:t> della differenza tra il valore normale di tali beni ed il relativo valore fiscalmente riconosciuto. </a:t>
            </a:r>
          </a:p>
          <a:p>
            <a:pPr marL="342900" indent="-342900">
              <a:buFont typeface="Wingdings" panose="05000000000000000000" pitchFamily="2" charset="2"/>
              <a:buChar char="Ø"/>
              <a:defRPr/>
            </a:pPr>
            <a:endParaRPr lang="it-IT" sz="2200" dirty="0">
              <a:latin typeface="Calibri" pitchFamily="34" charset="0"/>
              <a:cs typeface="Arial" pitchFamily="34" charset="0"/>
            </a:endParaRPr>
          </a:p>
          <a:p>
            <a:pPr>
              <a:defRPr/>
            </a:pPr>
            <a:r>
              <a:rPr lang="it-IT" sz="2200" b="1" dirty="0">
                <a:latin typeface="Calibri" pitchFamily="34" charset="0"/>
                <a:cs typeface="Arial" pitchFamily="34" charset="0"/>
              </a:rPr>
              <a:t>Si applicano, in quanto compatibili, le disposizioni dei commi da 115 a 120</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 name="Titolo 1"/>
          <p:cNvSpPr txBox="1">
            <a:spLocks/>
          </p:cNvSpPr>
          <p:nvPr/>
        </p:nvSpPr>
        <p:spPr>
          <a:xfrm>
            <a:off x="250825" y="169863"/>
            <a:ext cx="8642350" cy="5780087"/>
          </a:xfrm>
          <a:prstGeom prst="rect">
            <a:avLst/>
          </a:prstGeom>
        </p:spPr>
        <p:txBody>
          <a:bodyPr anchor="ctr"/>
          <a:lstStyle/>
          <a:p>
            <a:pPr algn="ctr" fontAlgn="auto">
              <a:spcAft>
                <a:spcPts val="0"/>
              </a:spcAft>
              <a:defRPr/>
            </a:pPr>
            <a:r>
              <a:rPr lang="it-IT" sz="4400" dirty="0">
                <a:latin typeface="+mj-lt"/>
                <a:ea typeface="+mj-ea"/>
                <a:cs typeface="+mj-cs"/>
              </a:rPr>
              <a:t>REGIME FORFETARIO PER I CONTRIBUENTI DI RIDOTTE DIMENSIONI</a:t>
            </a:r>
          </a:p>
        </p:txBody>
      </p:sp>
      <p:sp>
        <p:nvSpPr>
          <p:cNvPr id="3075"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BC6DCE64-14DE-4336-9ABF-50947B3EBD25}" type="slidenum">
              <a:rPr lang="it-IT" b="1">
                <a:solidFill>
                  <a:schemeClr val="tx1"/>
                </a:solidFill>
                <a:latin typeface="Futura Bk BT"/>
              </a:rPr>
              <a:pPr fontAlgn="base">
                <a:spcBef>
                  <a:spcPct val="0"/>
                </a:spcBef>
                <a:spcAft>
                  <a:spcPct val="0"/>
                </a:spcAft>
                <a:defRPr/>
              </a:pPr>
              <a:t>39</a:t>
            </a:fld>
            <a:endParaRPr lang="it-IT" b="1">
              <a:solidFill>
                <a:schemeClr val="tx1"/>
              </a:solidFill>
              <a:latin typeface="Futura Bk B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olo 1"/>
          <p:cNvSpPr>
            <a:spLocks noGrp="1"/>
          </p:cNvSpPr>
          <p:nvPr>
            <p:ph type="ctrTitle"/>
          </p:nvPr>
        </p:nvSpPr>
        <p:spPr>
          <a:xfrm>
            <a:off x="250825" y="44450"/>
            <a:ext cx="8642350" cy="1008063"/>
          </a:xfrm>
        </p:spPr>
        <p:txBody>
          <a:bodyPr/>
          <a:lstStyle/>
          <a:p>
            <a:pPr eaLnBrk="1" hangingPunct="1"/>
            <a:r>
              <a:rPr lang="it-IT" sz="2400" smtClean="0"/>
              <a:t>DICHIARAZIONI INTEGRATIVE</a:t>
            </a:r>
            <a:br>
              <a:rPr lang="it-IT" sz="2400" smtClean="0"/>
            </a:br>
            <a:r>
              <a:rPr lang="it-IT" sz="2000" smtClean="0"/>
              <a:t>(Modifiche all’art. 2, commi 8 e 8-bis, D.P.R. 322/1998</a:t>
            </a:r>
            <a:r>
              <a:rPr lang="it-IT" sz="2400" smtClean="0"/>
              <a:t>) </a:t>
            </a:r>
          </a:p>
        </p:txBody>
      </p:sp>
      <p:sp>
        <p:nvSpPr>
          <p:cNvPr id="4100" name="CasellaDiTesto 17"/>
          <p:cNvSpPr txBox="1">
            <a:spLocks noChangeArrowheads="1"/>
          </p:cNvSpPr>
          <p:nvPr/>
        </p:nvSpPr>
        <p:spPr bwMode="auto">
          <a:xfrm>
            <a:off x="501650" y="1196975"/>
            <a:ext cx="8137525" cy="8302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I TERMINI DI DECADENZA DELL’AZIONE ACCERTATIVA (art. 43, D.P.R. 600/73)</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209CDF7B-5002-4CB7-B153-39663278E729}" type="slidenum">
              <a:rPr lang="it-IT" b="1">
                <a:solidFill>
                  <a:schemeClr val="tx1"/>
                </a:solidFill>
                <a:latin typeface="Futura Bk BT"/>
              </a:rPr>
              <a:pPr fontAlgn="base">
                <a:spcBef>
                  <a:spcPct val="0"/>
                </a:spcBef>
                <a:spcAft>
                  <a:spcPct val="0"/>
                </a:spcAft>
                <a:defRPr/>
              </a:pPr>
              <a:t>4</a:t>
            </a:fld>
            <a:endParaRPr lang="it-IT" b="1">
              <a:solidFill>
                <a:schemeClr val="tx1"/>
              </a:solidFill>
              <a:latin typeface="Futura Bk BT"/>
            </a:endParaRPr>
          </a:p>
        </p:txBody>
      </p:sp>
      <p:graphicFrame>
        <p:nvGraphicFramePr>
          <p:cNvPr id="3" name="Tabella 2"/>
          <p:cNvGraphicFramePr>
            <a:graphicFrameLocks noGrp="1"/>
          </p:cNvGraphicFramePr>
          <p:nvPr/>
        </p:nvGraphicFramePr>
        <p:xfrm>
          <a:off x="736600" y="2044700"/>
          <a:ext cx="7722625" cy="4507963"/>
        </p:xfrm>
        <a:graphic>
          <a:graphicData uri="http://schemas.openxmlformats.org/drawingml/2006/table">
            <a:tbl>
              <a:tblPr>
                <a:tableStyleId>{5C22544A-7EE6-4342-B048-85BDC9FD1C3A}</a:tableStyleId>
              </a:tblPr>
              <a:tblGrid>
                <a:gridCol w="1314557">
                  <a:extLst>
                    <a:ext uri="{9D8B030D-6E8A-4147-A177-3AD203B41FA5}"/>
                  </a:extLst>
                </a:gridCol>
                <a:gridCol w="3888432">
                  <a:extLst>
                    <a:ext uri="{9D8B030D-6E8A-4147-A177-3AD203B41FA5}"/>
                  </a:extLst>
                </a:gridCol>
                <a:gridCol w="2519636">
                  <a:extLst>
                    <a:ext uri="{9D8B030D-6E8A-4147-A177-3AD203B41FA5}"/>
                  </a:extLst>
                </a:gridCol>
              </a:tblGrid>
              <a:tr h="432974">
                <a:tc gridSpan="3">
                  <a:txBody>
                    <a:bodyPr/>
                    <a:lstStyle/>
                    <a:p>
                      <a:pPr algn="ctr" fontAlgn="ctr"/>
                      <a:r>
                        <a:rPr lang="it-IT" sz="1600" u="none" strike="noStrike" dirty="0">
                          <a:effectLst/>
                        </a:rPr>
                        <a:t> </a:t>
                      </a:r>
                      <a:r>
                        <a:rPr lang="it-IT" sz="1800" b="1" u="none" strike="noStrike" dirty="0">
                          <a:effectLst/>
                        </a:rPr>
                        <a:t>Gli avvisi di accertamento devono essere notificati, a pena di decadenza, entro il 31 dicembre del</a:t>
                      </a:r>
                      <a:endParaRPr lang="it-IT" sz="1800" b="1" i="0" u="none" strike="noStrike" dirty="0">
                        <a:solidFill>
                          <a:srgbClr val="000000"/>
                        </a:solidFill>
                        <a:effectLst/>
                        <a:latin typeface="Calibri" panose="020F0502020204030204" pitchFamily="34" charset="0"/>
                      </a:endParaRPr>
                    </a:p>
                  </a:txBody>
                  <a:tcPr marL="5834" marR="5834" marT="5834" marB="280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it-IT"/>
                    </a:p>
                  </a:txBody>
                  <a:tcPr/>
                </a:tc>
                <a:tc hMerge="1">
                  <a:txBody>
                    <a:bodyPr/>
                    <a:lstStyle/>
                    <a:p>
                      <a:endParaRPr lang="it-IT"/>
                    </a:p>
                  </a:txBody>
                  <a:tcPr/>
                </a:tc>
                <a:extLst>
                  <a:ext uri="{0D108BD9-81ED-4DB2-BD59-A6C34878D82A}"/>
                </a:extLst>
              </a:tr>
              <a:tr h="243195">
                <a:tc rowSpan="2">
                  <a:txBody>
                    <a:bodyPr/>
                    <a:lstStyle/>
                    <a:p>
                      <a:pPr algn="ctr" fontAlgn="ctr"/>
                      <a:r>
                        <a:rPr lang="it-IT" sz="1600" b="1" u="none" strike="noStrike" dirty="0">
                          <a:effectLst/>
                        </a:rPr>
                        <a:t>Dichiarazione</a:t>
                      </a:r>
                      <a:endParaRPr lang="it-IT" sz="1600" b="1" i="0" u="none" strike="noStrike" dirty="0">
                        <a:solidFill>
                          <a:srgbClr val="000000"/>
                        </a:solidFill>
                        <a:effectLst/>
                        <a:latin typeface="Calibri" panose="020F0502020204030204" pitchFamily="34" charset="0"/>
                      </a:endParaRPr>
                    </a:p>
                  </a:txBody>
                  <a:tcPr marL="5834" marR="5834" marT="5834" marB="280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it-IT" sz="1600" b="1" u="none" strike="noStrike" dirty="0">
                          <a:effectLst/>
                        </a:rPr>
                        <a:t>Fino al </a:t>
                      </a:r>
                      <a:endParaRPr lang="it-IT" sz="1600" b="1" i="0" u="none" strike="noStrike" dirty="0">
                        <a:solidFill>
                          <a:srgbClr val="000000"/>
                        </a:solidFill>
                        <a:effectLst/>
                        <a:latin typeface="Calibri" panose="020F0502020204030204" pitchFamily="34" charset="0"/>
                      </a:endParaRPr>
                    </a:p>
                  </a:txBody>
                  <a:tcPr marL="5834" marR="5834" marT="5834" marB="280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it-IT" sz="1600" b="1" u="none" strike="noStrike" dirty="0">
                          <a:effectLst/>
                        </a:rPr>
                        <a:t>Dal </a:t>
                      </a:r>
                      <a:endParaRPr lang="it-IT" sz="1600" b="1" i="0" u="none" strike="noStrike" dirty="0">
                        <a:solidFill>
                          <a:srgbClr val="000000"/>
                        </a:solidFill>
                        <a:effectLst/>
                        <a:latin typeface="Calibri" panose="020F0502020204030204" pitchFamily="34" charset="0"/>
                      </a:endParaRPr>
                    </a:p>
                  </a:txBody>
                  <a:tcPr marL="5834" marR="5834" marT="5834" marB="280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extLst>
              </a:tr>
              <a:tr h="243195">
                <a:tc vMerge="1">
                  <a:txBody>
                    <a:bodyPr/>
                    <a:lstStyle/>
                    <a:p>
                      <a:endParaRPr lang="it-IT"/>
                    </a:p>
                  </a:txBody>
                  <a:tcPr/>
                </a:tc>
                <a:tc>
                  <a:txBody>
                    <a:bodyPr/>
                    <a:lstStyle/>
                    <a:p>
                      <a:pPr algn="ctr" fontAlgn="ctr"/>
                      <a:r>
                        <a:rPr lang="it-IT" sz="1600" b="1" u="none" strike="noStrike" dirty="0">
                          <a:effectLst/>
                        </a:rPr>
                        <a:t>31/12/2015</a:t>
                      </a:r>
                      <a:endParaRPr lang="it-IT" sz="1600" b="1" i="0" u="none" strike="noStrike" dirty="0">
                        <a:solidFill>
                          <a:srgbClr val="000000"/>
                        </a:solidFill>
                        <a:effectLst/>
                        <a:latin typeface="Calibri" panose="020F0502020204030204" pitchFamily="34" charset="0"/>
                      </a:endParaRPr>
                    </a:p>
                  </a:txBody>
                  <a:tcPr marL="5834" marR="5834" marT="5834" marB="280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it-IT" sz="1600" b="1" u="none" strike="noStrike" dirty="0">
                          <a:effectLst/>
                        </a:rPr>
                        <a:t>01/01/2016</a:t>
                      </a:r>
                      <a:endParaRPr lang="it-IT" sz="1600" b="1" i="0" u="none" strike="noStrike" dirty="0">
                        <a:solidFill>
                          <a:srgbClr val="000000"/>
                        </a:solidFill>
                        <a:effectLst/>
                        <a:latin typeface="Calibri" panose="020F0502020204030204" pitchFamily="34" charset="0"/>
                      </a:endParaRPr>
                    </a:p>
                  </a:txBody>
                  <a:tcPr marL="5834" marR="5834" marT="5834" marB="280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extLst>
              </a:tr>
              <a:tr h="666872">
                <a:tc>
                  <a:txBody>
                    <a:bodyPr/>
                    <a:lstStyle/>
                    <a:p>
                      <a:pPr algn="ctr" fontAlgn="ctr"/>
                      <a:r>
                        <a:rPr lang="it-IT" sz="1600" b="1" u="none" strike="noStrike" dirty="0">
                          <a:effectLst/>
                        </a:rPr>
                        <a:t>Presentata</a:t>
                      </a:r>
                      <a:endParaRPr lang="it-IT" sz="1600" b="1" i="0" u="none" strike="noStrike" dirty="0">
                        <a:solidFill>
                          <a:srgbClr val="000000"/>
                        </a:solidFill>
                        <a:effectLst/>
                        <a:latin typeface="Calibri" panose="020F0502020204030204" pitchFamily="34" charset="0"/>
                      </a:endParaRPr>
                    </a:p>
                  </a:txBody>
                  <a:tcPr marL="5834" marR="5834" marT="5834" marB="280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it-IT" sz="1600" b="1" u="none" strike="noStrike" dirty="0">
                          <a:effectLst/>
                        </a:rPr>
                        <a:t>4° anno </a:t>
                      </a:r>
                      <a:r>
                        <a:rPr lang="it-IT" sz="1600" u="none" strike="noStrike" dirty="0">
                          <a:effectLst/>
                        </a:rPr>
                        <a:t>successivo a quello in cui è stata presentata la dichiarazione</a:t>
                      </a:r>
                      <a:endParaRPr lang="it-IT" sz="1600" b="0" i="0" u="none" strike="noStrike" dirty="0">
                        <a:solidFill>
                          <a:srgbClr val="000000"/>
                        </a:solidFill>
                        <a:effectLst/>
                        <a:latin typeface="Calibri" panose="020F0502020204030204" pitchFamily="34" charset="0"/>
                      </a:endParaRPr>
                    </a:p>
                  </a:txBody>
                  <a:tcPr marL="5834" marR="5834" marT="5834" marB="280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it-IT" sz="1600" b="1" u="none" strike="noStrike" dirty="0">
                          <a:effectLst/>
                        </a:rPr>
                        <a:t>5° anno </a:t>
                      </a:r>
                      <a:r>
                        <a:rPr lang="it-IT" sz="1600" u="none" strike="noStrike" dirty="0">
                          <a:effectLst/>
                        </a:rPr>
                        <a:t>successivo a quello in cui è stata presentata la dichiarazione</a:t>
                      </a:r>
                      <a:endParaRPr lang="it-IT" sz="1600" b="0" i="0" u="none" strike="noStrike" dirty="0">
                        <a:solidFill>
                          <a:srgbClr val="000000"/>
                        </a:solidFill>
                        <a:effectLst/>
                        <a:latin typeface="Calibri" panose="020F0502020204030204" pitchFamily="34" charset="0"/>
                      </a:endParaRPr>
                    </a:p>
                  </a:txBody>
                  <a:tcPr marL="5834" marR="5834" marT="5834" marB="280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extLst>
              </a:tr>
              <a:tr h="878710">
                <a:tc>
                  <a:txBody>
                    <a:bodyPr/>
                    <a:lstStyle/>
                    <a:p>
                      <a:pPr algn="ctr" fontAlgn="ctr"/>
                      <a:r>
                        <a:rPr lang="it-IT" sz="1600" b="1" u="none" strike="noStrike" dirty="0">
                          <a:effectLst/>
                        </a:rPr>
                        <a:t>Omessa</a:t>
                      </a:r>
                      <a:endParaRPr lang="it-IT" sz="1600" b="1" i="0" u="none" strike="noStrike" dirty="0">
                        <a:solidFill>
                          <a:srgbClr val="000000"/>
                        </a:solidFill>
                        <a:effectLst/>
                        <a:latin typeface="Calibri" panose="020F0502020204030204" pitchFamily="34" charset="0"/>
                      </a:endParaRPr>
                    </a:p>
                  </a:txBody>
                  <a:tcPr marL="5834" marR="5834" marT="5834" marB="280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it-IT" sz="1600" b="1" u="none" strike="noStrike" dirty="0">
                          <a:effectLst/>
                        </a:rPr>
                        <a:t>5° anno </a:t>
                      </a:r>
                      <a:r>
                        <a:rPr lang="it-IT" sz="1600" u="none" strike="noStrike" dirty="0">
                          <a:effectLst/>
                        </a:rPr>
                        <a:t>successivo a quello in cui la dichiarazione avrebbe dovuto essere presentata</a:t>
                      </a:r>
                      <a:endParaRPr lang="it-IT" sz="1600" b="0" i="0" u="none" strike="noStrike" dirty="0">
                        <a:solidFill>
                          <a:srgbClr val="000000"/>
                        </a:solidFill>
                        <a:effectLst/>
                        <a:latin typeface="Calibri" panose="020F0502020204030204" pitchFamily="34" charset="0"/>
                      </a:endParaRPr>
                    </a:p>
                  </a:txBody>
                  <a:tcPr marL="5834" marR="5834" marT="5834" marB="280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it-IT" sz="1600" b="1" u="none" strike="noStrike" dirty="0">
                          <a:effectLst/>
                        </a:rPr>
                        <a:t>7° anno </a:t>
                      </a:r>
                      <a:r>
                        <a:rPr lang="it-IT" sz="1600" u="none" strike="noStrike" dirty="0">
                          <a:effectLst/>
                        </a:rPr>
                        <a:t>successivo a quello in cui la dichiarazione avrebbe dovuto essere presentata</a:t>
                      </a:r>
                      <a:endParaRPr lang="it-IT" sz="1600" b="0" i="0" u="none" strike="noStrike" dirty="0">
                        <a:solidFill>
                          <a:srgbClr val="000000"/>
                        </a:solidFill>
                        <a:effectLst/>
                        <a:latin typeface="Calibri" panose="020F0502020204030204" pitchFamily="34" charset="0"/>
                      </a:endParaRPr>
                    </a:p>
                  </a:txBody>
                  <a:tcPr marL="5834" marR="5834" marT="5834" marB="280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extLst>
              </a:tr>
              <a:tr h="1726065">
                <a:tc>
                  <a:txBody>
                    <a:bodyPr/>
                    <a:lstStyle/>
                    <a:p>
                      <a:pPr algn="ctr" fontAlgn="ctr"/>
                      <a:r>
                        <a:rPr lang="it-IT" sz="1600" b="1" u="none" strike="noStrike" dirty="0">
                          <a:effectLst/>
                        </a:rPr>
                        <a:t>Presenza di reati ex </a:t>
                      </a:r>
                      <a:r>
                        <a:rPr lang="it-IT" sz="1600" b="1" u="none" strike="noStrike" dirty="0" err="1">
                          <a:effectLst/>
                        </a:rPr>
                        <a:t>D.Lgs.</a:t>
                      </a:r>
                      <a:r>
                        <a:rPr lang="it-IT" sz="1600" b="1" u="none" strike="noStrike" dirty="0">
                          <a:effectLst/>
                        </a:rPr>
                        <a:t> 74/2000</a:t>
                      </a:r>
                      <a:endParaRPr lang="it-IT" sz="1600" b="1" i="0" u="none" strike="noStrike" dirty="0">
                        <a:solidFill>
                          <a:srgbClr val="000000"/>
                        </a:solidFill>
                        <a:effectLst/>
                        <a:latin typeface="Calibri" panose="020F0502020204030204" pitchFamily="34" charset="0"/>
                      </a:endParaRPr>
                    </a:p>
                  </a:txBody>
                  <a:tcPr marL="5834" marR="5834" marT="5834" marB="280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it-IT" sz="1600" u="none" strike="noStrike" dirty="0">
                          <a:effectLst/>
                        </a:rPr>
                        <a:t>Termini raddoppiati relativamente al periodo di imposta in cui è stata commessa la violazione. a meno che la denuncia da parte dell'AF o della G. di F. sia presentata o trasmessa oltre la scadenza ordinaria dei termini per l'accertamento</a:t>
                      </a:r>
                      <a:endParaRPr lang="it-IT" sz="1600" b="0" i="0" u="none" strike="noStrike" dirty="0">
                        <a:solidFill>
                          <a:srgbClr val="000000"/>
                        </a:solidFill>
                        <a:effectLst/>
                        <a:latin typeface="Calibri" panose="020F0502020204030204" pitchFamily="34" charset="0"/>
                      </a:endParaRPr>
                    </a:p>
                  </a:txBody>
                  <a:tcPr marL="5834" marR="5834" marT="5834" marB="280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it-IT" sz="1600" b="0" i="0" u="none" strike="noStrike" dirty="0" smtClean="0">
                          <a:solidFill>
                            <a:srgbClr val="000000"/>
                          </a:solidFill>
                          <a:effectLst/>
                          <a:latin typeface="Calibri" panose="020F0502020204030204" pitchFamily="34" charset="0"/>
                        </a:rPr>
                        <a:t>Indifferente</a:t>
                      </a:r>
                      <a:endParaRPr lang="it-IT" sz="1600" b="0" i="0" u="none" strike="noStrike" dirty="0">
                        <a:solidFill>
                          <a:srgbClr val="000000"/>
                        </a:solidFill>
                        <a:effectLst/>
                        <a:latin typeface="Calibri" panose="020F0502020204030204" pitchFamily="34" charset="0"/>
                      </a:endParaRPr>
                    </a:p>
                  </a:txBody>
                  <a:tcPr marL="5834" marR="5834" marT="5834" marB="280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olo 1"/>
          <p:cNvSpPr>
            <a:spLocks noGrp="1"/>
          </p:cNvSpPr>
          <p:nvPr>
            <p:ph type="ctrTitle"/>
          </p:nvPr>
        </p:nvSpPr>
        <p:spPr>
          <a:xfrm>
            <a:off x="250825" y="44450"/>
            <a:ext cx="8642350" cy="1008063"/>
          </a:xfrm>
        </p:spPr>
        <p:txBody>
          <a:bodyPr/>
          <a:lstStyle/>
          <a:p>
            <a:pPr eaLnBrk="1" hangingPunct="1"/>
            <a:r>
              <a:rPr lang="it-IT" sz="2400" smtClean="0"/>
              <a:t>REGIME FORFETARIO</a:t>
            </a:r>
            <a:br>
              <a:rPr lang="it-IT" sz="2400" smtClean="0"/>
            </a:br>
            <a:r>
              <a:rPr lang="it-IT" sz="2000" smtClean="0"/>
              <a:t>(Legge di Stabilità 2016 – art. 1, commi da </a:t>
            </a:r>
            <a:r>
              <a:rPr lang="it-IT" sz="2000" b="1" smtClean="0"/>
              <a:t> 111 a 113</a:t>
            </a:r>
            <a:r>
              <a:rPr lang="it-IT" sz="2000" smtClean="0"/>
              <a:t>) </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2ED32B94-CF6A-430F-9F44-1B4FB530507B}" type="slidenum">
              <a:rPr lang="it-IT" b="1">
                <a:solidFill>
                  <a:schemeClr val="tx1"/>
                </a:solidFill>
                <a:latin typeface="Futura Bk BT"/>
              </a:rPr>
              <a:pPr fontAlgn="base">
                <a:spcBef>
                  <a:spcPct val="0"/>
                </a:spcBef>
                <a:spcAft>
                  <a:spcPct val="0"/>
                </a:spcAft>
                <a:defRPr/>
              </a:pPr>
              <a:t>40</a:t>
            </a:fld>
            <a:endParaRPr lang="it-IT" b="1">
              <a:solidFill>
                <a:schemeClr val="tx1"/>
              </a:solidFill>
              <a:latin typeface="Futura Bk BT"/>
            </a:endParaRPr>
          </a:p>
        </p:txBody>
      </p:sp>
      <p:sp>
        <p:nvSpPr>
          <p:cNvPr id="7" name="CasellaDiTesto 17"/>
          <p:cNvSpPr txBox="1">
            <a:spLocks noChangeArrowheads="1"/>
          </p:cNvSpPr>
          <p:nvPr/>
        </p:nvSpPr>
        <p:spPr bwMode="auto">
          <a:xfrm>
            <a:off x="503238" y="121602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NOVITÀ PER IL 2016</a:t>
            </a:r>
          </a:p>
        </p:txBody>
      </p:sp>
      <p:graphicFrame>
        <p:nvGraphicFramePr>
          <p:cNvPr id="2" name="Tabella 1"/>
          <p:cNvGraphicFramePr>
            <a:graphicFrameLocks noGrp="1"/>
          </p:cNvGraphicFramePr>
          <p:nvPr/>
        </p:nvGraphicFramePr>
        <p:xfrm>
          <a:off x="503238" y="1773238"/>
          <a:ext cx="7956550" cy="4262437"/>
        </p:xfrm>
        <a:graphic>
          <a:graphicData uri="http://schemas.openxmlformats.org/drawingml/2006/table">
            <a:tbl>
              <a:tblPr bandRow="1">
                <a:tableStyleId>{5C22544A-7EE6-4342-B048-85BDC9FD1C3A}</a:tableStyleId>
              </a:tblPr>
              <a:tblGrid>
                <a:gridCol w="751884">
                  <a:extLst>
                    <a:ext uri="{9D8B030D-6E8A-4147-A177-3AD203B41FA5}"/>
                  </a:extLst>
                </a:gridCol>
                <a:gridCol w="7204667">
                  <a:extLst>
                    <a:ext uri="{9D8B030D-6E8A-4147-A177-3AD203B41FA5}"/>
                  </a:extLst>
                </a:gridCol>
              </a:tblGrid>
              <a:tr h="579170">
                <a:tc>
                  <a:txBody>
                    <a:bodyPr/>
                    <a:lstStyle/>
                    <a:p>
                      <a:pPr algn="ctr"/>
                      <a:r>
                        <a:rPr lang="it-IT" sz="2000" dirty="0">
                          <a:solidFill>
                            <a:schemeClr val="bg1"/>
                          </a:solidFill>
                        </a:rPr>
                        <a:t>1</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it-IT" sz="2000" dirty="0">
                          <a:solidFill>
                            <a:schemeClr val="bg1"/>
                          </a:solidFill>
                        </a:rPr>
                        <a:t>AUMENTO SOGLIE RICAVI PER ACCESSO AL REGIME</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extLst>
              </a:tr>
              <a:tr h="835914">
                <a:tc>
                  <a:txBody>
                    <a:bodyPr/>
                    <a:lstStyle/>
                    <a:p>
                      <a:pPr algn="ctr"/>
                      <a:r>
                        <a:rPr lang="it-IT" sz="2000" dirty="0"/>
                        <a:t>2</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it-IT" sz="2000" dirty="0"/>
                        <a:t>NON È PIÙ NECESSARIO CHE IL REDDITO DA LAVORO AUTONOMO SIA SUPERIORE A QUELLO DA LAVORO DIPENDENTE</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extLst>
              </a:tr>
              <a:tr h="835914">
                <a:tc>
                  <a:txBody>
                    <a:bodyPr/>
                    <a:lstStyle/>
                    <a:p>
                      <a:pPr algn="ctr"/>
                      <a:r>
                        <a:rPr lang="it-IT" sz="2000" dirty="0">
                          <a:solidFill>
                            <a:schemeClr val="bg1"/>
                          </a:solidFill>
                        </a:rPr>
                        <a:t>3</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it-IT" sz="2000" dirty="0">
                          <a:solidFill>
                            <a:schemeClr val="bg1"/>
                          </a:solidFill>
                        </a:rPr>
                        <a:t>COSTITUISCE INVECE CAUSA OSTATIVA LA PERCEZIONE NELL’ANNO PRECEDENTE DI REDDITI DI LAVORO DIPENDENTE O ASSIMILATI SUPERIORI A 30.000 EURO, SALVO CHE IL RAPPORTO SIA CESSATO</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extLst>
              </a:tr>
              <a:tr h="835914">
                <a:tc>
                  <a:txBody>
                    <a:bodyPr/>
                    <a:lstStyle/>
                    <a:p>
                      <a:pPr algn="ctr"/>
                      <a:r>
                        <a:rPr lang="it-IT" sz="2000" dirty="0"/>
                        <a:t>4</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it-IT" sz="2000" dirty="0"/>
                        <a:t>PER LE START-UP, IN LUOGO DELLA PRECEDENTE RIDUZIONE DI 1/3 DEL REDDITO IMPONIBILE, È ORA PREVISTA UNA </a:t>
                      </a:r>
                      <a:r>
                        <a:rPr lang="it-IT" sz="2000" dirty="0" smtClean="0"/>
                        <a:t>RIDUZIONE AL 5% </a:t>
                      </a:r>
                      <a:r>
                        <a:rPr lang="it-IT" sz="2000" dirty="0"/>
                        <a:t>DELL’ALIQUOTA DELL’IMPOSTA </a:t>
                      </a:r>
                      <a:r>
                        <a:rPr lang="it-IT" sz="2000" dirty="0" smtClean="0"/>
                        <a:t>SOSTITUTIVA PER </a:t>
                      </a:r>
                      <a:r>
                        <a:rPr lang="it-IT" sz="2000" dirty="0"/>
                        <a:t>I PRIMI 5 ANNI</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extLst>
              </a:tr>
              <a:tr h="835914">
                <a:tc>
                  <a:txBody>
                    <a:bodyPr/>
                    <a:lstStyle/>
                    <a:p>
                      <a:pPr algn="ctr"/>
                      <a:r>
                        <a:rPr lang="it-IT" sz="2000" dirty="0">
                          <a:solidFill>
                            <a:schemeClr val="bg1"/>
                          </a:solidFill>
                        </a:rPr>
                        <a:t>5</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it-IT" sz="2000" dirty="0">
                          <a:solidFill>
                            <a:schemeClr val="bg1"/>
                          </a:solidFill>
                        </a:rPr>
                        <a:t>PER ARTIGIANI E COMMERCIANTI LA BASE IMPONIBILE PER LA CONTRIBUZIONE </a:t>
                      </a:r>
                      <a:r>
                        <a:rPr lang="it-IT" sz="2000" dirty="0" smtClean="0">
                          <a:solidFill>
                            <a:schemeClr val="bg1"/>
                          </a:solidFill>
                        </a:rPr>
                        <a:t>PREVIDENZIALE </a:t>
                      </a:r>
                      <a:r>
                        <a:rPr lang="it-IT" sz="2000" dirty="0">
                          <a:solidFill>
                            <a:schemeClr val="bg1"/>
                          </a:solidFill>
                        </a:rPr>
                        <a:t>È RIDOTTA DEL 35%</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olo 1"/>
          <p:cNvSpPr>
            <a:spLocks noGrp="1"/>
          </p:cNvSpPr>
          <p:nvPr>
            <p:ph type="ctrTitle"/>
          </p:nvPr>
        </p:nvSpPr>
        <p:spPr>
          <a:xfrm>
            <a:off x="250825" y="44450"/>
            <a:ext cx="8642350" cy="1008063"/>
          </a:xfrm>
        </p:spPr>
        <p:txBody>
          <a:bodyPr/>
          <a:lstStyle/>
          <a:p>
            <a:pPr eaLnBrk="1" hangingPunct="1"/>
            <a:r>
              <a:rPr lang="it-IT" sz="2400" smtClean="0"/>
              <a:t>REGIME FORFETARIO</a:t>
            </a:r>
            <a:br>
              <a:rPr lang="it-IT" sz="2400" smtClean="0"/>
            </a:br>
            <a:r>
              <a:rPr lang="it-IT" sz="2000" smtClean="0"/>
              <a:t>(Legge di Stabilità 2016 – art. 1, commi da </a:t>
            </a:r>
            <a:r>
              <a:rPr lang="it-IT" sz="2000" b="1" smtClean="0"/>
              <a:t> 111 a 113</a:t>
            </a:r>
            <a:r>
              <a:rPr lang="it-IT" sz="2000" smtClean="0"/>
              <a:t>) </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C1313799-CD60-4D3C-B996-014EEDC0593B}" type="slidenum">
              <a:rPr lang="it-IT" b="1">
                <a:solidFill>
                  <a:schemeClr val="tx1"/>
                </a:solidFill>
                <a:latin typeface="Futura Bk BT"/>
              </a:rPr>
              <a:pPr fontAlgn="base">
                <a:spcBef>
                  <a:spcPct val="0"/>
                </a:spcBef>
                <a:spcAft>
                  <a:spcPct val="0"/>
                </a:spcAft>
                <a:defRPr/>
              </a:pPr>
              <a:t>41</a:t>
            </a:fld>
            <a:endParaRPr lang="it-IT" b="1">
              <a:solidFill>
                <a:schemeClr val="tx1"/>
              </a:solidFill>
              <a:latin typeface="Futura Bk BT"/>
            </a:endParaRPr>
          </a:p>
        </p:txBody>
      </p:sp>
      <p:sp>
        <p:nvSpPr>
          <p:cNvPr id="10" name="CasellaDiTesto 17"/>
          <p:cNvSpPr txBox="1">
            <a:spLocks noChangeArrowheads="1"/>
          </p:cNvSpPr>
          <p:nvPr/>
        </p:nvSpPr>
        <p:spPr bwMode="auto">
          <a:xfrm>
            <a:off x="503238" y="121602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CONDIZIONI PER L’ACCESSO</a:t>
            </a:r>
          </a:p>
        </p:txBody>
      </p:sp>
      <p:sp>
        <p:nvSpPr>
          <p:cNvPr id="13" name="CasellaDiTesto 16"/>
          <p:cNvSpPr txBox="1">
            <a:spLocks noChangeArrowheads="1"/>
          </p:cNvSpPr>
          <p:nvPr/>
        </p:nvSpPr>
        <p:spPr bwMode="auto">
          <a:xfrm>
            <a:off x="504825" y="1674813"/>
            <a:ext cx="8137525" cy="1354137"/>
          </a:xfrm>
          <a:prstGeom prst="rect">
            <a:avLst/>
          </a:prstGeom>
          <a:solidFill>
            <a:srgbClr val="FFFF00"/>
          </a:solidFill>
          <a:ln w="9525">
            <a:noFill/>
            <a:miter lim="800000"/>
            <a:headEnd/>
            <a:tailEnd/>
          </a:ln>
        </p:spPr>
        <p:txBody>
          <a:bodyPr>
            <a:spAutoFit/>
          </a:bodyPr>
          <a:lstStyle/>
          <a:p>
            <a:pPr>
              <a:defRPr/>
            </a:pPr>
            <a:r>
              <a:rPr lang="it-IT" sz="2000" b="1" dirty="0">
                <a:latin typeface="Calibri" pitchFamily="34" charset="0"/>
                <a:cs typeface="Arial" pitchFamily="34" charset="0"/>
              </a:rPr>
              <a:t>REQUISITI SOGGETTIVI</a:t>
            </a:r>
          </a:p>
          <a:p>
            <a:pPr marL="514350" indent="-514350">
              <a:buFont typeface="Calibri" pitchFamily="34" charset="0"/>
              <a:buAutoNum type="romanUcPeriod"/>
              <a:defRPr/>
            </a:pPr>
            <a:r>
              <a:rPr lang="it-IT" sz="2000" b="1" dirty="0">
                <a:latin typeface="Calibri" pitchFamily="34" charset="0"/>
                <a:cs typeface="Arial" pitchFamily="34" charset="0"/>
              </a:rPr>
              <a:t>PERSONE FISICHE </a:t>
            </a:r>
            <a:r>
              <a:rPr lang="it-IT" sz="2000" dirty="0">
                <a:latin typeface="Calibri" pitchFamily="34" charset="0"/>
                <a:cs typeface="Arial" pitchFamily="34" charset="0"/>
              </a:rPr>
              <a:t>ESERCENTI:</a:t>
            </a:r>
          </a:p>
          <a:p>
            <a:pPr marL="971550" lvl="1" indent="-514350">
              <a:buFont typeface="+mj-lt"/>
              <a:buAutoNum type="romanLcPeriod"/>
              <a:defRPr/>
            </a:pPr>
            <a:r>
              <a:rPr lang="it-IT" sz="2000" dirty="0">
                <a:latin typeface="Calibri" pitchFamily="34" charset="0"/>
                <a:cs typeface="Arial" pitchFamily="34" charset="0"/>
              </a:rPr>
              <a:t>attività d’impresa</a:t>
            </a:r>
          </a:p>
          <a:p>
            <a:pPr marL="971550" lvl="1" indent="-514350">
              <a:buFont typeface="+mj-lt"/>
              <a:buAutoNum type="romanLcPeriod"/>
              <a:defRPr/>
            </a:pPr>
            <a:r>
              <a:rPr lang="it-IT" sz="2000" dirty="0">
                <a:latin typeface="Calibri" pitchFamily="34" charset="0"/>
                <a:cs typeface="Arial" pitchFamily="34" charset="0"/>
              </a:rPr>
              <a:t>arti o professioni</a:t>
            </a:r>
          </a:p>
        </p:txBody>
      </p:sp>
      <p:sp>
        <p:nvSpPr>
          <p:cNvPr id="9" name="CasellaDiTesto 16"/>
          <p:cNvSpPr txBox="1">
            <a:spLocks noChangeArrowheads="1"/>
          </p:cNvSpPr>
          <p:nvPr/>
        </p:nvSpPr>
        <p:spPr bwMode="auto">
          <a:xfrm>
            <a:off x="485775" y="3230563"/>
            <a:ext cx="8137525" cy="2862262"/>
          </a:xfrm>
          <a:prstGeom prst="rect">
            <a:avLst/>
          </a:prstGeom>
          <a:solidFill>
            <a:srgbClr val="FFFF00"/>
          </a:solidFill>
          <a:ln w="9525">
            <a:noFill/>
            <a:miter lim="800000"/>
            <a:headEnd/>
            <a:tailEnd/>
          </a:ln>
        </p:spPr>
        <p:txBody>
          <a:bodyPr>
            <a:spAutoFit/>
          </a:bodyPr>
          <a:lstStyle/>
          <a:p>
            <a:pPr>
              <a:defRPr/>
            </a:pPr>
            <a:r>
              <a:rPr lang="it-IT" sz="2000" b="1" dirty="0">
                <a:latin typeface="Calibri" pitchFamily="34" charset="0"/>
                <a:cs typeface="Arial" pitchFamily="34" charset="0"/>
              </a:rPr>
              <a:t>REQUISITI OGGETTIVI, RIFERITI </a:t>
            </a:r>
            <a:r>
              <a:rPr lang="it-IT" sz="2000" b="1" u="sng" dirty="0">
                <a:latin typeface="Calibri" pitchFamily="34" charset="0"/>
                <a:cs typeface="Arial" pitchFamily="34" charset="0"/>
              </a:rPr>
              <a:t>ALL’ANNO PRECEDENTE </a:t>
            </a:r>
            <a:r>
              <a:rPr lang="it-IT" sz="2000" b="1" dirty="0">
                <a:latin typeface="Calibri" pitchFamily="34" charset="0"/>
                <a:cs typeface="Arial" pitchFamily="34" charset="0"/>
              </a:rPr>
              <a:t>L’ADOZIONE DEL REGIME</a:t>
            </a:r>
          </a:p>
          <a:p>
            <a:pPr marL="514350" indent="-514350">
              <a:buFont typeface="Calibri" pitchFamily="34" charset="0"/>
              <a:buAutoNum type="romanUcPeriod"/>
              <a:defRPr/>
            </a:pPr>
            <a:r>
              <a:rPr lang="it-IT" sz="2000" b="1" dirty="0">
                <a:latin typeface="Calibri" pitchFamily="34" charset="0"/>
                <a:cs typeface="Arial" pitchFamily="34" charset="0"/>
              </a:rPr>
              <a:t>RICAVI O COMPENSI</a:t>
            </a:r>
            <a:r>
              <a:rPr lang="it-IT" sz="2000" dirty="0">
                <a:latin typeface="Calibri" pitchFamily="34" charset="0"/>
                <a:cs typeface="Arial" pitchFamily="34" charset="0"/>
              </a:rPr>
              <a:t>, ragguagliati ad anno, non superiori ai limiti indicati nell’allegato 4 alla L. 190/2014, come revisionato dalla L. di Stabilità 2016, diversi a seconda del codice ATECO</a:t>
            </a:r>
          </a:p>
          <a:p>
            <a:pPr marL="514350" indent="-514350">
              <a:buFont typeface="Calibri" pitchFamily="34" charset="0"/>
              <a:buAutoNum type="romanUcPeriod"/>
              <a:defRPr/>
            </a:pPr>
            <a:r>
              <a:rPr lang="it-IT" sz="2000" b="1" dirty="0">
                <a:latin typeface="Calibri" pitchFamily="34" charset="0"/>
                <a:cs typeface="Arial" pitchFamily="34" charset="0"/>
              </a:rPr>
              <a:t>SPESE PER IL PERSONALE DIPENDENTE</a:t>
            </a:r>
            <a:r>
              <a:rPr lang="it-IT" sz="2000" dirty="0">
                <a:latin typeface="Calibri" pitchFamily="34" charset="0"/>
                <a:cs typeface="Arial" pitchFamily="34" charset="0"/>
              </a:rPr>
              <a:t>, non superiori a </a:t>
            </a:r>
            <a:r>
              <a:rPr lang="it-IT" sz="2000" b="1" dirty="0">
                <a:latin typeface="Calibri" pitchFamily="34" charset="0"/>
                <a:cs typeface="Arial" pitchFamily="34" charset="0"/>
              </a:rPr>
              <a:t>5.000 euro </a:t>
            </a:r>
            <a:r>
              <a:rPr lang="it-IT" sz="2000" dirty="0">
                <a:latin typeface="Calibri" pitchFamily="34" charset="0"/>
                <a:cs typeface="Arial" pitchFamily="34" charset="0"/>
              </a:rPr>
              <a:t>annui</a:t>
            </a:r>
          </a:p>
          <a:p>
            <a:pPr marL="514350" indent="-514350">
              <a:buFont typeface="Calibri" pitchFamily="34" charset="0"/>
              <a:buAutoNum type="romanUcPeriod"/>
              <a:defRPr/>
            </a:pPr>
            <a:r>
              <a:rPr lang="it-IT" sz="2000" b="1" dirty="0">
                <a:latin typeface="Calibri" pitchFamily="34" charset="0"/>
                <a:cs typeface="Arial" pitchFamily="34" charset="0"/>
              </a:rPr>
              <a:t>BENI STRUMENTALI</a:t>
            </a:r>
            <a:r>
              <a:rPr lang="it-IT" sz="2000" dirty="0">
                <a:latin typeface="Calibri" pitchFamily="34" charset="0"/>
                <a:cs typeface="Arial" pitchFamily="34" charset="0"/>
              </a:rPr>
              <a:t>, costo complessivo a fine esercizio, al lordo degli ammortamenti, non superiore a </a:t>
            </a:r>
            <a:r>
              <a:rPr lang="it-IT" sz="2000" b="1" dirty="0">
                <a:latin typeface="Calibri" pitchFamily="34" charset="0"/>
                <a:cs typeface="Arial" pitchFamily="34" charset="0"/>
              </a:rPr>
              <a:t>20.000 euro</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olo 1"/>
          <p:cNvSpPr>
            <a:spLocks noGrp="1"/>
          </p:cNvSpPr>
          <p:nvPr>
            <p:ph type="ctrTitle"/>
          </p:nvPr>
        </p:nvSpPr>
        <p:spPr>
          <a:xfrm>
            <a:off x="250825" y="44450"/>
            <a:ext cx="8642350" cy="1008063"/>
          </a:xfrm>
        </p:spPr>
        <p:txBody>
          <a:bodyPr/>
          <a:lstStyle/>
          <a:p>
            <a:pPr eaLnBrk="1" hangingPunct="1"/>
            <a:r>
              <a:rPr lang="it-IT" sz="2400" smtClean="0">
                <a:solidFill>
                  <a:srgbClr val="000000"/>
                </a:solidFill>
              </a:rPr>
              <a:t>REGIME FORFETARIO</a:t>
            </a:r>
            <a:br>
              <a:rPr lang="it-IT" sz="2400" smtClean="0">
                <a:solidFill>
                  <a:srgbClr val="000000"/>
                </a:solidFill>
              </a:rPr>
            </a:br>
            <a:r>
              <a:rPr lang="it-IT" sz="2000" smtClean="0">
                <a:solidFill>
                  <a:srgbClr val="000000"/>
                </a:solidFill>
              </a:rPr>
              <a:t>(Legge di Stabilità 2016 – art. 1, commi da </a:t>
            </a:r>
            <a:r>
              <a:rPr lang="it-IT" sz="2000" b="1" smtClean="0">
                <a:solidFill>
                  <a:srgbClr val="000000"/>
                </a:solidFill>
              </a:rPr>
              <a:t> 111 a 113</a:t>
            </a:r>
            <a:r>
              <a:rPr lang="it-IT" sz="2000" smtClean="0">
                <a:solidFill>
                  <a:srgbClr val="000000"/>
                </a:solidFill>
              </a:rPr>
              <a:t>) </a:t>
            </a:r>
            <a:endParaRPr lang="it-IT" sz="2400" smtClean="0"/>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2584DC4D-F5A9-4633-BC73-B4D7C49E44A2}" type="slidenum">
              <a:rPr lang="it-IT" b="1">
                <a:solidFill>
                  <a:schemeClr val="tx1"/>
                </a:solidFill>
                <a:latin typeface="Futura Bk BT"/>
              </a:rPr>
              <a:pPr fontAlgn="base">
                <a:spcBef>
                  <a:spcPct val="0"/>
                </a:spcBef>
                <a:spcAft>
                  <a:spcPct val="0"/>
                </a:spcAft>
                <a:defRPr/>
              </a:pPr>
              <a:t>42</a:t>
            </a:fld>
            <a:endParaRPr lang="it-IT" b="1">
              <a:solidFill>
                <a:schemeClr val="tx1"/>
              </a:solidFill>
              <a:latin typeface="Futura Bk BT"/>
            </a:endParaRPr>
          </a:p>
        </p:txBody>
      </p:sp>
      <p:sp>
        <p:nvSpPr>
          <p:cNvPr id="10" name="CasellaDiTesto 17"/>
          <p:cNvSpPr txBox="1">
            <a:spLocks noChangeArrowheads="1"/>
          </p:cNvSpPr>
          <p:nvPr/>
        </p:nvSpPr>
        <p:spPr bwMode="auto">
          <a:xfrm>
            <a:off x="503238" y="1216025"/>
            <a:ext cx="8137525" cy="831850"/>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RICAVI O COMPENSI – MODIFICHE all’</a:t>
            </a:r>
            <a:r>
              <a:rPr lang="it-IT" sz="2400" b="1" dirty="0" err="1">
                <a:latin typeface="+mj-lt"/>
                <a:cs typeface="Arial" pitchFamily="34" charset="0"/>
              </a:rPr>
              <a:t>all</a:t>
            </a:r>
            <a:r>
              <a:rPr lang="it-IT" sz="2400" b="1" dirty="0">
                <a:latin typeface="+mj-lt"/>
                <a:cs typeface="Arial" pitchFamily="34" charset="0"/>
              </a:rPr>
              <a:t>. 4 apportate dalla L. di Stabilità PER IL 2016</a:t>
            </a:r>
          </a:p>
        </p:txBody>
      </p:sp>
      <p:graphicFrame>
        <p:nvGraphicFramePr>
          <p:cNvPr id="7" name="Tabella 6"/>
          <p:cNvGraphicFramePr>
            <a:graphicFrameLocks noGrp="1"/>
          </p:cNvGraphicFramePr>
          <p:nvPr/>
        </p:nvGraphicFramePr>
        <p:xfrm>
          <a:off x="376238" y="2135188"/>
          <a:ext cx="8391525" cy="4368800"/>
        </p:xfrm>
        <a:graphic>
          <a:graphicData uri="http://schemas.openxmlformats.org/drawingml/2006/table">
            <a:tbl>
              <a:tblPr firstRow="1" bandRow="1">
                <a:tableStyleId>{5C22544A-7EE6-4342-B048-85BDC9FD1C3A}</a:tableStyleId>
              </a:tblPr>
              <a:tblGrid>
                <a:gridCol w="455677">
                  <a:extLst>
                    <a:ext uri="{9D8B030D-6E8A-4147-A177-3AD203B41FA5}"/>
                  </a:extLst>
                </a:gridCol>
                <a:gridCol w="4675397">
                  <a:extLst>
                    <a:ext uri="{9D8B030D-6E8A-4147-A177-3AD203B41FA5}"/>
                  </a:extLst>
                </a:gridCol>
                <a:gridCol w="1584176">
                  <a:extLst>
                    <a:ext uri="{9D8B030D-6E8A-4147-A177-3AD203B41FA5}"/>
                  </a:extLst>
                </a:gridCol>
                <a:gridCol w="1674689">
                  <a:extLst>
                    <a:ext uri="{9D8B030D-6E8A-4147-A177-3AD203B41FA5}"/>
                  </a:extLst>
                </a:gridCol>
              </a:tblGrid>
              <a:tr h="370840">
                <a:tc>
                  <a:txBody>
                    <a:bodyPr/>
                    <a:lstStyle/>
                    <a:p>
                      <a:pPr algn="ctr"/>
                      <a:r>
                        <a:rPr lang="it-IT" sz="1800" dirty="0"/>
                        <a:t>N.</a:t>
                      </a:r>
                    </a:p>
                  </a:txBody>
                  <a:tcPr/>
                </a:tc>
                <a:tc>
                  <a:txBody>
                    <a:bodyPr/>
                    <a:lstStyle/>
                    <a:p>
                      <a:pPr algn="ctr"/>
                      <a:r>
                        <a:rPr lang="it-IT" sz="1800" dirty="0"/>
                        <a:t>GRUPPO DI SETTORE</a:t>
                      </a:r>
                    </a:p>
                  </a:txBody>
                  <a:tcPr/>
                </a:tc>
                <a:tc>
                  <a:txBody>
                    <a:bodyPr/>
                    <a:lstStyle/>
                    <a:p>
                      <a:pPr algn="ctr"/>
                      <a:r>
                        <a:rPr lang="it-IT" sz="1800" dirty="0"/>
                        <a:t>RICAVI</a:t>
                      </a:r>
                    </a:p>
                  </a:txBody>
                  <a:tcPr/>
                </a:tc>
                <a:tc>
                  <a:txBody>
                    <a:bodyPr/>
                    <a:lstStyle/>
                    <a:p>
                      <a:pPr algn="ctr"/>
                      <a:r>
                        <a:rPr lang="it-IT" sz="1800" dirty="0"/>
                        <a:t>% REDDITIVITÀ</a:t>
                      </a:r>
                    </a:p>
                  </a:txBody>
                  <a:tcPr/>
                </a:tc>
                <a:extLst>
                  <a:ext uri="{0D108BD9-81ED-4DB2-BD59-A6C34878D82A}"/>
                </a:extLst>
              </a:tr>
              <a:tr h="370840">
                <a:tc>
                  <a:txBody>
                    <a:bodyPr/>
                    <a:lstStyle/>
                    <a:p>
                      <a:pPr algn="ctr"/>
                      <a:r>
                        <a:rPr lang="it-IT" sz="1800" b="1" dirty="0"/>
                        <a:t>1</a:t>
                      </a:r>
                    </a:p>
                  </a:txBody>
                  <a:tcPr/>
                </a:tc>
                <a:tc>
                  <a:txBody>
                    <a:bodyPr/>
                    <a:lstStyle/>
                    <a:p>
                      <a:r>
                        <a:rPr lang="it-IT" sz="1600" dirty="0"/>
                        <a:t>Industrie</a:t>
                      </a:r>
                      <a:r>
                        <a:rPr lang="it-IT" sz="1600" baseline="0" dirty="0"/>
                        <a:t> alimentari e delle bevande</a:t>
                      </a:r>
                      <a:endParaRPr lang="it-IT" sz="1600" dirty="0"/>
                    </a:p>
                  </a:txBody>
                  <a:tcPr/>
                </a:tc>
                <a:tc>
                  <a:txBody>
                    <a:bodyPr/>
                    <a:lstStyle/>
                    <a:p>
                      <a:pPr algn="ctr"/>
                      <a:r>
                        <a:rPr lang="it-IT" sz="1600" dirty="0"/>
                        <a:t>(35.000) 45.000</a:t>
                      </a:r>
                    </a:p>
                  </a:txBody>
                  <a:tcPr/>
                </a:tc>
                <a:tc>
                  <a:txBody>
                    <a:bodyPr/>
                    <a:lstStyle/>
                    <a:p>
                      <a:pPr algn="ctr"/>
                      <a:r>
                        <a:rPr lang="it-IT" sz="1800" dirty="0"/>
                        <a:t>40%</a:t>
                      </a:r>
                    </a:p>
                  </a:txBody>
                  <a:tcPr/>
                </a:tc>
                <a:extLst>
                  <a:ext uri="{0D108BD9-81ED-4DB2-BD59-A6C34878D82A}"/>
                </a:extLst>
              </a:tr>
              <a:tr h="370840">
                <a:tc>
                  <a:txBody>
                    <a:bodyPr/>
                    <a:lstStyle/>
                    <a:p>
                      <a:pPr algn="ctr"/>
                      <a:r>
                        <a:rPr lang="it-IT" sz="1800" b="1" dirty="0"/>
                        <a:t>2</a:t>
                      </a:r>
                    </a:p>
                  </a:txBody>
                  <a:tcPr/>
                </a:tc>
                <a:tc>
                  <a:txBody>
                    <a:bodyPr/>
                    <a:lstStyle/>
                    <a:p>
                      <a:r>
                        <a:rPr lang="it-IT" sz="1600" dirty="0"/>
                        <a:t>Commercio</a:t>
                      </a:r>
                      <a:r>
                        <a:rPr lang="it-IT" sz="1600" baseline="0" dirty="0"/>
                        <a:t> all’ingrosso e al dettaglio</a:t>
                      </a:r>
                      <a:endParaRPr lang="it-IT" sz="1600" dirty="0"/>
                    </a:p>
                  </a:txBody>
                  <a:tcPr/>
                </a:tc>
                <a:tc>
                  <a:txBody>
                    <a:bodyPr/>
                    <a:lstStyle/>
                    <a:p>
                      <a:pPr algn="ctr"/>
                      <a:r>
                        <a:rPr lang="it-IT" sz="1600" dirty="0"/>
                        <a:t>(40.000) 50.000</a:t>
                      </a:r>
                    </a:p>
                  </a:txBody>
                  <a:tcPr/>
                </a:tc>
                <a:tc>
                  <a:txBody>
                    <a:bodyPr/>
                    <a:lstStyle/>
                    <a:p>
                      <a:pPr algn="ctr"/>
                      <a:r>
                        <a:rPr lang="it-IT" sz="1800" dirty="0"/>
                        <a:t>40%</a:t>
                      </a:r>
                    </a:p>
                  </a:txBody>
                  <a:tcPr/>
                </a:tc>
                <a:extLst>
                  <a:ext uri="{0D108BD9-81ED-4DB2-BD59-A6C34878D82A}"/>
                </a:extLst>
              </a:tr>
              <a:tr h="370840">
                <a:tc>
                  <a:txBody>
                    <a:bodyPr/>
                    <a:lstStyle/>
                    <a:p>
                      <a:pPr algn="ctr"/>
                      <a:r>
                        <a:rPr lang="it-IT" sz="1800" b="1" dirty="0"/>
                        <a:t>3</a:t>
                      </a:r>
                    </a:p>
                  </a:txBody>
                  <a:tcPr/>
                </a:tc>
                <a:tc>
                  <a:txBody>
                    <a:bodyPr/>
                    <a:lstStyle/>
                    <a:p>
                      <a:r>
                        <a:rPr lang="it-IT" sz="1600" b="0" dirty="0"/>
                        <a:t>Commercio ambulante di prodotti alimentari e bevande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600" dirty="0"/>
                        <a:t>(30.000) </a:t>
                      </a:r>
                      <a:r>
                        <a:rPr lang="it-IT" sz="1600" b="0" dirty="0"/>
                        <a:t>40.000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b="0" dirty="0"/>
                        <a:t>40%</a:t>
                      </a:r>
                    </a:p>
                  </a:txBody>
                  <a:tcPr/>
                </a:tc>
                <a:extLst>
                  <a:ext uri="{0D108BD9-81ED-4DB2-BD59-A6C34878D82A}"/>
                </a:extLst>
              </a:tr>
              <a:tr h="370840">
                <a:tc>
                  <a:txBody>
                    <a:bodyPr/>
                    <a:lstStyle/>
                    <a:p>
                      <a:pPr algn="ctr"/>
                      <a:r>
                        <a:rPr lang="it-IT" sz="1800" b="1" dirty="0"/>
                        <a:t>4</a:t>
                      </a:r>
                    </a:p>
                  </a:txBody>
                  <a:tcPr/>
                </a:tc>
                <a:tc>
                  <a:txBody>
                    <a:bodyPr/>
                    <a:lstStyle/>
                    <a:p>
                      <a:r>
                        <a:rPr lang="it-IT" sz="1600" b="0" dirty="0"/>
                        <a:t>Commercio ambulante di altri prodotti</a:t>
                      </a:r>
                    </a:p>
                  </a:txBody>
                  <a:tcPr/>
                </a:tc>
                <a:tc>
                  <a:txBody>
                    <a:bodyPr/>
                    <a:lstStyle/>
                    <a:p>
                      <a:pPr algn="ctr"/>
                      <a:r>
                        <a:rPr lang="it-IT" sz="1600" dirty="0"/>
                        <a:t>(20.000) </a:t>
                      </a:r>
                      <a:r>
                        <a:rPr lang="it-IT" sz="1600" b="0" dirty="0"/>
                        <a:t>30.000</a:t>
                      </a:r>
                    </a:p>
                  </a:txBody>
                  <a:tcPr/>
                </a:tc>
                <a:tc>
                  <a:txBody>
                    <a:bodyPr/>
                    <a:lstStyle/>
                    <a:p>
                      <a:pPr algn="ctr"/>
                      <a:r>
                        <a:rPr lang="it-IT" sz="1800" b="0" dirty="0"/>
                        <a:t>54%</a:t>
                      </a:r>
                    </a:p>
                  </a:txBody>
                  <a:tcPr/>
                </a:tc>
                <a:extLst>
                  <a:ext uri="{0D108BD9-81ED-4DB2-BD59-A6C34878D82A}"/>
                </a:extLst>
              </a:tr>
              <a:tr h="370840">
                <a:tc>
                  <a:txBody>
                    <a:bodyPr/>
                    <a:lstStyle/>
                    <a:p>
                      <a:pPr algn="ctr"/>
                      <a:r>
                        <a:rPr lang="it-IT" sz="1800" b="1" dirty="0"/>
                        <a:t>5</a:t>
                      </a:r>
                    </a:p>
                  </a:txBody>
                  <a:tcPr/>
                </a:tc>
                <a:tc>
                  <a:txBody>
                    <a:bodyPr/>
                    <a:lstStyle/>
                    <a:p>
                      <a:r>
                        <a:rPr lang="it-IT" sz="1600" b="0" dirty="0"/>
                        <a:t>Costruzioni e attività immobiliari</a:t>
                      </a:r>
                    </a:p>
                  </a:txBody>
                  <a:tcPr/>
                </a:tc>
                <a:tc>
                  <a:txBody>
                    <a:bodyPr/>
                    <a:lstStyle/>
                    <a:p>
                      <a:pPr algn="ctr"/>
                      <a:r>
                        <a:rPr lang="it-IT" sz="1600" dirty="0"/>
                        <a:t>(15.000) </a:t>
                      </a:r>
                      <a:r>
                        <a:rPr lang="it-IT" sz="1600" b="0" dirty="0"/>
                        <a:t>25.000</a:t>
                      </a:r>
                    </a:p>
                  </a:txBody>
                  <a:tcPr/>
                </a:tc>
                <a:tc>
                  <a:txBody>
                    <a:bodyPr/>
                    <a:lstStyle/>
                    <a:p>
                      <a:pPr algn="ctr"/>
                      <a:r>
                        <a:rPr lang="it-IT" sz="1800" b="0" dirty="0"/>
                        <a:t>86%</a:t>
                      </a:r>
                    </a:p>
                  </a:txBody>
                  <a:tcPr/>
                </a:tc>
                <a:extLst>
                  <a:ext uri="{0D108BD9-81ED-4DB2-BD59-A6C34878D82A}"/>
                </a:extLst>
              </a:tr>
              <a:tr h="370840">
                <a:tc>
                  <a:txBody>
                    <a:bodyPr/>
                    <a:lstStyle/>
                    <a:p>
                      <a:pPr algn="ctr"/>
                      <a:r>
                        <a:rPr lang="it-IT" sz="1800" b="1" dirty="0"/>
                        <a:t>6</a:t>
                      </a:r>
                    </a:p>
                  </a:txBody>
                  <a:tcPr/>
                </a:tc>
                <a:tc>
                  <a:txBody>
                    <a:bodyPr/>
                    <a:lstStyle/>
                    <a:p>
                      <a:r>
                        <a:rPr lang="it-IT" sz="1600" b="0" dirty="0"/>
                        <a:t>Intermediari del commercio</a:t>
                      </a:r>
                    </a:p>
                  </a:txBody>
                  <a:tcPr/>
                </a:tc>
                <a:tc>
                  <a:txBody>
                    <a:bodyPr/>
                    <a:lstStyle/>
                    <a:p>
                      <a:pPr algn="ctr"/>
                      <a:r>
                        <a:rPr lang="it-IT" sz="1600" dirty="0"/>
                        <a:t>(15.000) </a:t>
                      </a:r>
                      <a:r>
                        <a:rPr lang="it-IT" sz="1600" b="0" dirty="0"/>
                        <a:t>25.000</a:t>
                      </a:r>
                    </a:p>
                  </a:txBody>
                  <a:tcPr/>
                </a:tc>
                <a:tc>
                  <a:txBody>
                    <a:bodyPr/>
                    <a:lstStyle/>
                    <a:p>
                      <a:pPr algn="ctr"/>
                      <a:r>
                        <a:rPr lang="it-IT" sz="1800" b="0" dirty="0"/>
                        <a:t>62%</a:t>
                      </a:r>
                    </a:p>
                  </a:txBody>
                  <a:tcPr/>
                </a:tc>
                <a:extLst>
                  <a:ext uri="{0D108BD9-81ED-4DB2-BD59-A6C34878D82A}"/>
                </a:extLst>
              </a:tr>
              <a:tr h="370840">
                <a:tc>
                  <a:txBody>
                    <a:bodyPr/>
                    <a:lstStyle/>
                    <a:p>
                      <a:pPr algn="ctr"/>
                      <a:r>
                        <a:rPr lang="it-IT" sz="1800" b="1" dirty="0"/>
                        <a:t>7</a:t>
                      </a:r>
                    </a:p>
                  </a:txBody>
                  <a:tcPr/>
                </a:tc>
                <a:tc>
                  <a:txBody>
                    <a:bodyPr/>
                    <a:lstStyle/>
                    <a:p>
                      <a:r>
                        <a:rPr lang="it-IT" sz="1600" b="0" dirty="0"/>
                        <a:t>Attività</a:t>
                      </a:r>
                      <a:r>
                        <a:rPr lang="it-IT" sz="1600" b="0" baseline="0" dirty="0"/>
                        <a:t> dei servizi di alloggio e di ristorazione</a:t>
                      </a:r>
                      <a:endParaRPr lang="it-IT" sz="1600" b="0" dirty="0"/>
                    </a:p>
                  </a:txBody>
                  <a:tcPr/>
                </a:tc>
                <a:tc>
                  <a:txBody>
                    <a:bodyPr/>
                    <a:lstStyle/>
                    <a:p>
                      <a:pPr algn="ctr"/>
                      <a:r>
                        <a:rPr lang="it-IT" sz="1600" dirty="0"/>
                        <a:t>(40.000) </a:t>
                      </a:r>
                      <a:r>
                        <a:rPr lang="it-IT" sz="1600" b="0" dirty="0"/>
                        <a:t>50.000</a:t>
                      </a:r>
                    </a:p>
                  </a:txBody>
                  <a:tcPr/>
                </a:tc>
                <a:tc>
                  <a:txBody>
                    <a:bodyPr/>
                    <a:lstStyle/>
                    <a:p>
                      <a:pPr algn="ctr"/>
                      <a:r>
                        <a:rPr lang="it-IT" sz="1800" b="0" dirty="0"/>
                        <a:t>40%</a:t>
                      </a:r>
                    </a:p>
                  </a:txBody>
                  <a:tcPr/>
                </a:tc>
                <a:extLst>
                  <a:ext uri="{0D108BD9-81ED-4DB2-BD59-A6C34878D82A}"/>
                </a:extLst>
              </a:tr>
              <a:tr h="370840">
                <a:tc>
                  <a:txBody>
                    <a:bodyPr/>
                    <a:lstStyle/>
                    <a:p>
                      <a:pPr algn="ctr"/>
                      <a:r>
                        <a:rPr lang="it-IT" sz="1800" b="1" dirty="0"/>
                        <a:t>8</a:t>
                      </a:r>
                    </a:p>
                  </a:txBody>
                  <a:tcPr/>
                </a:tc>
                <a:tc>
                  <a:txBody>
                    <a:bodyPr/>
                    <a:lstStyle/>
                    <a:p>
                      <a:r>
                        <a:rPr lang="it-IT" sz="1600" b="1" dirty="0"/>
                        <a:t>Attività professionali, scientifiche, tecniche, sanitarie,</a:t>
                      </a:r>
                      <a:r>
                        <a:rPr lang="it-IT" sz="1600" b="1" baseline="0" dirty="0"/>
                        <a:t> di istruzione, servizi finanziari ed assicurativi</a:t>
                      </a:r>
                      <a:endParaRPr lang="it-IT" sz="1600" b="1" dirty="0"/>
                    </a:p>
                  </a:txBody>
                  <a:tcPr/>
                </a:tc>
                <a:tc>
                  <a:txBody>
                    <a:bodyPr/>
                    <a:lstStyle/>
                    <a:p>
                      <a:pPr algn="ctr"/>
                      <a:r>
                        <a:rPr lang="it-IT" sz="1600" dirty="0"/>
                        <a:t>(15.000) </a:t>
                      </a:r>
                      <a:r>
                        <a:rPr lang="it-IT" sz="1600" b="1" dirty="0"/>
                        <a:t>30.000</a:t>
                      </a:r>
                    </a:p>
                  </a:txBody>
                  <a:tcPr/>
                </a:tc>
                <a:tc>
                  <a:txBody>
                    <a:bodyPr/>
                    <a:lstStyle/>
                    <a:p>
                      <a:pPr algn="ctr"/>
                      <a:r>
                        <a:rPr lang="it-IT" sz="1800" b="1" dirty="0"/>
                        <a:t>78%</a:t>
                      </a:r>
                    </a:p>
                  </a:txBody>
                  <a:tcPr/>
                </a:tc>
                <a:extLst>
                  <a:ext uri="{0D108BD9-81ED-4DB2-BD59-A6C34878D82A}"/>
                </a:extLst>
              </a:tr>
              <a:tr h="370840">
                <a:tc>
                  <a:txBody>
                    <a:bodyPr/>
                    <a:lstStyle/>
                    <a:p>
                      <a:pPr algn="ctr"/>
                      <a:r>
                        <a:rPr lang="it-IT" sz="1800" b="1" dirty="0"/>
                        <a:t>9</a:t>
                      </a:r>
                    </a:p>
                  </a:txBody>
                  <a:tcPr/>
                </a:tc>
                <a:tc>
                  <a:txBody>
                    <a:bodyPr/>
                    <a:lstStyle/>
                    <a:p>
                      <a:r>
                        <a:rPr lang="it-IT" sz="1600" b="0" dirty="0"/>
                        <a:t>Altre</a:t>
                      </a:r>
                      <a:r>
                        <a:rPr lang="it-IT" sz="1600" b="0" baseline="0" dirty="0"/>
                        <a:t> attività economiche</a:t>
                      </a:r>
                      <a:endParaRPr lang="it-IT" sz="1600" b="0" dirty="0"/>
                    </a:p>
                  </a:txBody>
                  <a:tcPr/>
                </a:tc>
                <a:tc>
                  <a:txBody>
                    <a:bodyPr/>
                    <a:lstStyle/>
                    <a:p>
                      <a:pPr algn="ctr"/>
                      <a:r>
                        <a:rPr lang="it-IT" sz="1600" dirty="0"/>
                        <a:t>(20.000) </a:t>
                      </a:r>
                      <a:r>
                        <a:rPr lang="it-IT" sz="1600" b="0" dirty="0"/>
                        <a:t>30.000</a:t>
                      </a:r>
                    </a:p>
                  </a:txBody>
                  <a:tcPr/>
                </a:tc>
                <a:tc>
                  <a:txBody>
                    <a:bodyPr/>
                    <a:lstStyle/>
                    <a:p>
                      <a:pPr algn="ctr"/>
                      <a:r>
                        <a:rPr lang="it-IT" sz="1800" b="0" dirty="0"/>
                        <a:t>67%</a:t>
                      </a:r>
                    </a:p>
                  </a:txBody>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D3E4D508-538B-4B23-A3C0-6AA3D841D73A}" type="slidenum">
              <a:rPr lang="it-IT" b="1">
                <a:solidFill>
                  <a:schemeClr val="tx1"/>
                </a:solidFill>
                <a:latin typeface="Futura Bk BT"/>
              </a:rPr>
              <a:pPr fontAlgn="base">
                <a:spcBef>
                  <a:spcPct val="0"/>
                </a:spcBef>
                <a:spcAft>
                  <a:spcPct val="0"/>
                </a:spcAft>
                <a:defRPr/>
              </a:pPr>
              <a:t>43</a:t>
            </a:fld>
            <a:endParaRPr lang="it-IT" b="1">
              <a:solidFill>
                <a:schemeClr val="tx1"/>
              </a:solidFill>
              <a:latin typeface="Futura Bk BT"/>
            </a:endParaRPr>
          </a:p>
        </p:txBody>
      </p:sp>
      <p:sp>
        <p:nvSpPr>
          <p:cNvPr id="10" name="CasellaDiTesto 17"/>
          <p:cNvSpPr txBox="1">
            <a:spLocks noChangeArrowheads="1"/>
          </p:cNvSpPr>
          <p:nvPr/>
        </p:nvSpPr>
        <p:spPr bwMode="auto">
          <a:xfrm>
            <a:off x="503238" y="121602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RICAVI O COMPENSI</a:t>
            </a:r>
          </a:p>
        </p:txBody>
      </p:sp>
      <p:sp>
        <p:nvSpPr>
          <p:cNvPr id="9" name="CasellaDiTesto 16"/>
          <p:cNvSpPr txBox="1">
            <a:spLocks noChangeArrowheads="1"/>
          </p:cNvSpPr>
          <p:nvPr/>
        </p:nvSpPr>
        <p:spPr bwMode="auto">
          <a:xfrm>
            <a:off x="485775" y="1773238"/>
            <a:ext cx="8137525" cy="4154487"/>
          </a:xfrm>
          <a:prstGeom prst="rect">
            <a:avLst/>
          </a:prstGeom>
          <a:solidFill>
            <a:schemeClr val="accent1">
              <a:lumMod val="20000"/>
              <a:lumOff val="80000"/>
            </a:schemeClr>
          </a:solidFill>
          <a:ln w="9525">
            <a:noFill/>
            <a:miter lim="800000"/>
            <a:headEnd/>
            <a:tailEnd/>
          </a:ln>
        </p:spPr>
        <p:txBody>
          <a:bodyPr>
            <a:spAutoFit/>
          </a:bodyPr>
          <a:lstStyle/>
          <a:p>
            <a:pPr marL="514350" indent="-514350">
              <a:buFont typeface="Calibri" pitchFamily="34" charset="0"/>
              <a:buAutoNum type="romanUcPeriod"/>
              <a:defRPr/>
            </a:pPr>
            <a:r>
              <a:rPr lang="it-IT" sz="2400" b="1" dirty="0">
                <a:latin typeface="Calibri" pitchFamily="34" charset="0"/>
                <a:cs typeface="Arial" pitchFamily="34" charset="0"/>
              </a:rPr>
              <a:t>PER LE IMPRESE </a:t>
            </a:r>
            <a:r>
              <a:rPr lang="it-IT" sz="2400" dirty="0">
                <a:latin typeface="Calibri" pitchFamily="34" charset="0"/>
                <a:cs typeface="Arial" pitchFamily="34" charset="0"/>
              </a:rPr>
              <a:t>la verifica dei ricavi dell’anno precedente segue il</a:t>
            </a:r>
            <a:r>
              <a:rPr lang="it-IT" sz="2400" b="1" dirty="0">
                <a:latin typeface="Calibri" pitchFamily="34" charset="0"/>
                <a:cs typeface="Arial" pitchFamily="34" charset="0"/>
              </a:rPr>
              <a:t> CRITERIO DELLA COMPETENZA</a:t>
            </a:r>
          </a:p>
          <a:p>
            <a:pPr marL="514350" indent="-514350">
              <a:buFont typeface="Calibri" pitchFamily="34" charset="0"/>
              <a:buAutoNum type="romanUcPeriod"/>
              <a:defRPr/>
            </a:pPr>
            <a:r>
              <a:rPr lang="it-IT" sz="2400" b="1" dirty="0">
                <a:latin typeface="Calibri" pitchFamily="34" charset="0"/>
                <a:cs typeface="Arial" pitchFamily="34" charset="0"/>
              </a:rPr>
              <a:t>NON RILEVANO EVENTUALI ADEGUAMENTI A STUDI DI SETTORE O PARAMETRI</a:t>
            </a:r>
          </a:p>
          <a:p>
            <a:pPr marL="514350" indent="-514350">
              <a:buFont typeface="Calibri" pitchFamily="34" charset="0"/>
              <a:buAutoNum type="romanUcPeriod"/>
              <a:defRPr/>
            </a:pPr>
            <a:r>
              <a:rPr lang="it-IT" sz="2400" b="1" dirty="0">
                <a:latin typeface="Calibri" pitchFamily="34" charset="0"/>
                <a:cs typeface="Arial" pitchFamily="34" charset="0"/>
              </a:rPr>
              <a:t>IN CASO DI CONTEMPORANEO ESERCIZIO DI PIÙ ATTIVITÀ, CON DIFFERENTI CODICI ATECO, SI ASSUME  IL LIMITE PIÙ ELEVATO DEI RICAVI E DEI COMPENSI RELATIVI ALLE DIVERSE ATTIVITÀ ESERCITATE</a:t>
            </a:r>
          </a:p>
          <a:p>
            <a:pPr marL="514350" indent="-514350">
              <a:buFont typeface="Calibri" pitchFamily="34" charset="0"/>
              <a:buAutoNum type="romanUcPeriod"/>
              <a:defRPr/>
            </a:pPr>
            <a:r>
              <a:rPr lang="it-IT" sz="2400" b="1" dirty="0">
                <a:latin typeface="Calibri" pitchFamily="34" charset="0"/>
                <a:cs typeface="Arial" pitchFamily="34" charset="0"/>
              </a:rPr>
              <a:t>NON È CAUSA DI FUORIUSCITA IL SUPERAMENTO NEL 2016 DEI TETTI LIMITE PREVISTI DALLA PRECEDENTE  NORMATIVA</a:t>
            </a:r>
            <a:endParaRPr lang="it-IT" sz="2400" dirty="0">
              <a:latin typeface="Calibri" pitchFamily="34" charset="0"/>
              <a:cs typeface="Arial" pitchFamily="34" charset="0"/>
            </a:endParaRPr>
          </a:p>
        </p:txBody>
      </p:sp>
      <p:sp>
        <p:nvSpPr>
          <p:cNvPr id="101380" name="Titolo 1"/>
          <p:cNvSpPr>
            <a:spLocks noGrp="1"/>
          </p:cNvSpPr>
          <p:nvPr>
            <p:ph type="ctrTitle"/>
          </p:nvPr>
        </p:nvSpPr>
        <p:spPr>
          <a:xfrm>
            <a:off x="250825" y="44450"/>
            <a:ext cx="8642350" cy="1008063"/>
          </a:xfrm>
        </p:spPr>
        <p:txBody>
          <a:bodyPr/>
          <a:lstStyle/>
          <a:p>
            <a:pPr eaLnBrk="1" hangingPunct="1"/>
            <a:r>
              <a:rPr lang="it-IT" sz="2400" smtClean="0"/>
              <a:t>REGIME FORFETARIO</a:t>
            </a:r>
            <a:br>
              <a:rPr lang="it-IT" sz="2400" smtClean="0"/>
            </a:br>
            <a:r>
              <a:rPr lang="it-IT" sz="2000" smtClean="0"/>
              <a:t>(Legge di Stabilità 2016 – art. 1, commi da </a:t>
            </a:r>
            <a:r>
              <a:rPr lang="it-IT" sz="2000" b="1" smtClean="0"/>
              <a:t> 111 a 113</a:t>
            </a:r>
            <a:r>
              <a:rPr lang="it-IT" sz="2000" smtClean="0"/>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olo 1"/>
          <p:cNvSpPr>
            <a:spLocks noGrp="1"/>
          </p:cNvSpPr>
          <p:nvPr>
            <p:ph type="ctrTitle"/>
          </p:nvPr>
        </p:nvSpPr>
        <p:spPr>
          <a:xfrm>
            <a:off x="250825" y="44450"/>
            <a:ext cx="8642350" cy="1008063"/>
          </a:xfrm>
        </p:spPr>
        <p:txBody>
          <a:bodyPr/>
          <a:lstStyle/>
          <a:p>
            <a:pPr eaLnBrk="1" hangingPunct="1"/>
            <a:r>
              <a:rPr lang="it-IT" sz="2400" smtClean="0">
                <a:solidFill>
                  <a:srgbClr val="000000"/>
                </a:solidFill>
              </a:rPr>
              <a:t>REGIME FORFETARIO</a:t>
            </a:r>
            <a:br>
              <a:rPr lang="it-IT" sz="2400" smtClean="0">
                <a:solidFill>
                  <a:srgbClr val="000000"/>
                </a:solidFill>
              </a:rPr>
            </a:br>
            <a:r>
              <a:rPr lang="it-IT" sz="2000" smtClean="0">
                <a:solidFill>
                  <a:srgbClr val="000000"/>
                </a:solidFill>
              </a:rPr>
              <a:t>(Legge di Stabilità 2016 – art. 1, commi da </a:t>
            </a:r>
            <a:r>
              <a:rPr lang="it-IT" sz="2000" b="1" smtClean="0">
                <a:solidFill>
                  <a:srgbClr val="000000"/>
                </a:solidFill>
              </a:rPr>
              <a:t> 111 a 113</a:t>
            </a:r>
            <a:r>
              <a:rPr lang="it-IT" sz="2000" smtClean="0">
                <a:solidFill>
                  <a:srgbClr val="000000"/>
                </a:solidFill>
              </a:rPr>
              <a:t>) </a:t>
            </a:r>
            <a:endParaRPr lang="it-IT" sz="2400" smtClean="0"/>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DC43AEDD-928A-4AD5-B854-DEF3ED65DECF}" type="slidenum">
              <a:rPr lang="it-IT" b="1">
                <a:solidFill>
                  <a:schemeClr val="tx1"/>
                </a:solidFill>
                <a:latin typeface="Futura Bk BT"/>
              </a:rPr>
              <a:pPr fontAlgn="base">
                <a:spcBef>
                  <a:spcPct val="0"/>
                </a:spcBef>
                <a:spcAft>
                  <a:spcPct val="0"/>
                </a:spcAft>
                <a:defRPr/>
              </a:pPr>
              <a:t>44</a:t>
            </a:fld>
            <a:endParaRPr lang="it-IT" b="1">
              <a:solidFill>
                <a:schemeClr val="tx1"/>
              </a:solidFill>
              <a:latin typeface="Futura Bk BT"/>
            </a:endParaRPr>
          </a:p>
        </p:txBody>
      </p:sp>
      <p:sp>
        <p:nvSpPr>
          <p:cNvPr id="10" name="CasellaDiTesto 17"/>
          <p:cNvSpPr txBox="1">
            <a:spLocks noChangeArrowheads="1"/>
          </p:cNvSpPr>
          <p:nvPr/>
        </p:nvSpPr>
        <p:spPr bwMode="auto">
          <a:xfrm>
            <a:off x="503238" y="121602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SPESE PER IL PERSONALE DIPENDENTE </a:t>
            </a:r>
          </a:p>
        </p:txBody>
      </p:sp>
      <p:sp>
        <p:nvSpPr>
          <p:cNvPr id="9" name="CasellaDiTesto 16"/>
          <p:cNvSpPr txBox="1">
            <a:spLocks noChangeArrowheads="1"/>
          </p:cNvSpPr>
          <p:nvPr/>
        </p:nvSpPr>
        <p:spPr bwMode="auto">
          <a:xfrm>
            <a:off x="485775" y="1773238"/>
            <a:ext cx="8137525" cy="3784600"/>
          </a:xfrm>
          <a:prstGeom prst="rect">
            <a:avLst/>
          </a:prstGeom>
          <a:solidFill>
            <a:schemeClr val="accent1">
              <a:lumMod val="20000"/>
              <a:lumOff val="80000"/>
            </a:schemeClr>
          </a:solidFill>
          <a:ln w="9525">
            <a:noFill/>
            <a:miter lim="800000"/>
            <a:headEnd/>
            <a:tailEnd/>
          </a:ln>
        </p:spPr>
        <p:txBody>
          <a:bodyPr>
            <a:spAutoFit/>
          </a:bodyPr>
          <a:lstStyle/>
          <a:p>
            <a:pPr marL="514350" indent="-514350">
              <a:buFont typeface="Calibri" pitchFamily="34" charset="0"/>
              <a:buAutoNum type="romanUcPeriod"/>
              <a:defRPr/>
            </a:pPr>
            <a:r>
              <a:rPr lang="it-IT" sz="2400" b="1" dirty="0">
                <a:latin typeface="Calibri" pitchFamily="34" charset="0"/>
                <a:cs typeface="Arial" pitchFamily="34" charset="0"/>
              </a:rPr>
              <a:t>Lavoro accessorio (art. 70, </a:t>
            </a:r>
            <a:r>
              <a:rPr lang="it-IT" sz="2400" b="1" dirty="0" err="1">
                <a:latin typeface="Calibri" pitchFamily="34" charset="0"/>
                <a:cs typeface="Arial" pitchFamily="34" charset="0"/>
              </a:rPr>
              <a:t>D.Lgs.</a:t>
            </a:r>
            <a:r>
              <a:rPr lang="it-IT" sz="2400" b="1" dirty="0">
                <a:latin typeface="Calibri" pitchFamily="34" charset="0"/>
                <a:cs typeface="Arial" pitchFamily="34" charset="0"/>
              </a:rPr>
              <a:t> 276/2003)</a:t>
            </a:r>
          </a:p>
          <a:p>
            <a:pPr marL="514350" indent="-514350">
              <a:buFont typeface="Calibri" pitchFamily="34" charset="0"/>
              <a:buAutoNum type="romanUcPeriod"/>
              <a:defRPr/>
            </a:pPr>
            <a:r>
              <a:rPr lang="it-IT" sz="2400" b="1" dirty="0">
                <a:latin typeface="Calibri" pitchFamily="34" charset="0"/>
                <a:cs typeface="Arial" pitchFamily="34" charset="0"/>
              </a:rPr>
              <a:t>Lavoro dipendente (art. 49, T.U.I.R.)</a:t>
            </a:r>
          </a:p>
          <a:p>
            <a:pPr marL="514350" indent="-514350">
              <a:buFont typeface="Calibri" pitchFamily="34" charset="0"/>
              <a:buAutoNum type="romanUcPeriod"/>
              <a:defRPr/>
            </a:pPr>
            <a:r>
              <a:rPr lang="it-IT" sz="2400" b="1" dirty="0">
                <a:latin typeface="Calibri" pitchFamily="34" charset="0"/>
                <a:cs typeface="Arial" pitchFamily="34" charset="0"/>
              </a:rPr>
              <a:t>Assimilati a lavoro dipendente (art. 50, c.1, T.U.I.R.)</a:t>
            </a:r>
          </a:p>
          <a:p>
            <a:pPr marL="971550" lvl="1" indent="-514350">
              <a:buFont typeface="+mj-lt"/>
              <a:buAutoNum type="romanLcPeriod"/>
              <a:defRPr/>
            </a:pPr>
            <a:r>
              <a:rPr lang="it-IT" sz="2400" b="1" dirty="0" err="1">
                <a:latin typeface="Calibri" pitchFamily="34" charset="0"/>
                <a:cs typeface="Arial" pitchFamily="34" charset="0"/>
              </a:rPr>
              <a:t>lett</a:t>
            </a:r>
            <a:r>
              <a:rPr lang="it-IT" sz="2400" b="1" dirty="0">
                <a:latin typeface="Calibri" pitchFamily="34" charset="0"/>
                <a:cs typeface="Arial" pitchFamily="34" charset="0"/>
              </a:rPr>
              <a:t>. c, borsisti</a:t>
            </a:r>
          </a:p>
          <a:p>
            <a:pPr marL="971550" lvl="1" indent="-514350">
              <a:buFont typeface="+mj-lt"/>
              <a:buAutoNum type="romanLcPeriod"/>
              <a:defRPr/>
            </a:pPr>
            <a:r>
              <a:rPr lang="it-IT" sz="2400" b="1" dirty="0" err="1">
                <a:latin typeface="Calibri" pitchFamily="34" charset="0"/>
                <a:cs typeface="Arial" pitchFamily="34" charset="0"/>
              </a:rPr>
              <a:t>Lett</a:t>
            </a:r>
            <a:r>
              <a:rPr lang="it-IT" sz="2400" b="1" dirty="0">
                <a:latin typeface="Calibri" pitchFamily="34" charset="0"/>
                <a:cs typeface="Arial" pitchFamily="34" charset="0"/>
              </a:rPr>
              <a:t>. c-bis, collaboratori coordinati e continuativi e contratti a progetto</a:t>
            </a:r>
          </a:p>
          <a:p>
            <a:pPr marL="514350" indent="-514350">
              <a:buFont typeface="+mj-lt"/>
              <a:buAutoNum type="romanUcPeriod"/>
              <a:defRPr/>
            </a:pPr>
            <a:r>
              <a:rPr lang="it-IT" sz="2400" b="1" dirty="0">
                <a:latin typeface="Calibri" pitchFamily="34" charset="0"/>
                <a:cs typeface="Arial" pitchFamily="34" charset="0"/>
              </a:rPr>
              <a:t>Associati in partecipazione che apportano solo lavoro</a:t>
            </a:r>
          </a:p>
          <a:p>
            <a:pPr marL="514350" indent="-514350">
              <a:buFont typeface="+mj-lt"/>
              <a:buAutoNum type="romanUcPeriod"/>
              <a:defRPr/>
            </a:pPr>
            <a:r>
              <a:rPr lang="it-IT" sz="2400" b="1" dirty="0">
                <a:latin typeface="Calibri" pitchFamily="34" charset="0"/>
                <a:cs typeface="Arial" pitchFamily="34" charset="0"/>
              </a:rPr>
              <a:t>Compensi per lavoro prestato dall’imprenditore e dai suoi familiari (art. 60, T.U.I.R.)</a:t>
            </a:r>
          </a:p>
          <a:p>
            <a:pPr marL="514350" indent="-514350">
              <a:buFont typeface="Calibri" pitchFamily="34" charset="0"/>
              <a:buAutoNum type="romanUcPeriod"/>
              <a:defRPr/>
            </a:pPr>
            <a:endParaRPr lang="it-IT" sz="2400" dirty="0">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olo 1"/>
          <p:cNvSpPr>
            <a:spLocks noGrp="1"/>
          </p:cNvSpPr>
          <p:nvPr>
            <p:ph type="ctrTitle"/>
          </p:nvPr>
        </p:nvSpPr>
        <p:spPr>
          <a:xfrm>
            <a:off x="250825" y="44450"/>
            <a:ext cx="8642350" cy="1008063"/>
          </a:xfrm>
        </p:spPr>
        <p:txBody>
          <a:bodyPr/>
          <a:lstStyle/>
          <a:p>
            <a:pPr eaLnBrk="1" hangingPunct="1"/>
            <a:r>
              <a:rPr lang="it-IT" sz="2400" smtClean="0">
                <a:solidFill>
                  <a:srgbClr val="000000"/>
                </a:solidFill>
              </a:rPr>
              <a:t>REGIME FORFETARIO</a:t>
            </a:r>
            <a:br>
              <a:rPr lang="it-IT" sz="2400" smtClean="0">
                <a:solidFill>
                  <a:srgbClr val="000000"/>
                </a:solidFill>
              </a:rPr>
            </a:br>
            <a:r>
              <a:rPr lang="it-IT" sz="2000" smtClean="0">
                <a:solidFill>
                  <a:srgbClr val="000000"/>
                </a:solidFill>
              </a:rPr>
              <a:t>(Legge di Stabilità 2016 – art. 1, commi da </a:t>
            </a:r>
            <a:r>
              <a:rPr lang="it-IT" sz="2000" b="1" smtClean="0">
                <a:solidFill>
                  <a:srgbClr val="000000"/>
                </a:solidFill>
              </a:rPr>
              <a:t> 111 a 113</a:t>
            </a:r>
            <a:r>
              <a:rPr lang="it-IT" sz="2000" smtClean="0">
                <a:solidFill>
                  <a:srgbClr val="000000"/>
                </a:solidFill>
              </a:rPr>
              <a:t>) </a:t>
            </a:r>
            <a:endParaRPr lang="it-IT" sz="2400" smtClean="0"/>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ED6DCB94-37C7-4960-BFDD-310D3D4A6832}" type="slidenum">
              <a:rPr lang="it-IT" b="1">
                <a:solidFill>
                  <a:schemeClr val="tx1"/>
                </a:solidFill>
                <a:latin typeface="Futura Bk BT"/>
              </a:rPr>
              <a:pPr fontAlgn="base">
                <a:spcBef>
                  <a:spcPct val="0"/>
                </a:spcBef>
                <a:spcAft>
                  <a:spcPct val="0"/>
                </a:spcAft>
                <a:defRPr/>
              </a:pPr>
              <a:t>45</a:t>
            </a:fld>
            <a:endParaRPr lang="it-IT" b="1">
              <a:solidFill>
                <a:schemeClr val="tx1"/>
              </a:solidFill>
              <a:latin typeface="Futura Bk BT"/>
            </a:endParaRPr>
          </a:p>
        </p:txBody>
      </p:sp>
      <p:sp>
        <p:nvSpPr>
          <p:cNvPr id="10" name="CasellaDiTesto 17"/>
          <p:cNvSpPr txBox="1">
            <a:spLocks noChangeArrowheads="1"/>
          </p:cNvSpPr>
          <p:nvPr/>
        </p:nvSpPr>
        <p:spPr bwMode="auto">
          <a:xfrm>
            <a:off x="503238" y="1216025"/>
            <a:ext cx="8137525" cy="831850"/>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BENI STRUMENTALI, valore rilevato a fine esercizio a lordo degli ammortamenti</a:t>
            </a:r>
          </a:p>
        </p:txBody>
      </p:sp>
      <p:sp>
        <p:nvSpPr>
          <p:cNvPr id="9" name="CasellaDiTesto 16"/>
          <p:cNvSpPr txBox="1">
            <a:spLocks noChangeArrowheads="1"/>
          </p:cNvSpPr>
          <p:nvPr/>
        </p:nvSpPr>
        <p:spPr bwMode="auto">
          <a:xfrm>
            <a:off x="485775" y="2133600"/>
            <a:ext cx="8137525" cy="3416300"/>
          </a:xfrm>
          <a:prstGeom prst="rect">
            <a:avLst/>
          </a:prstGeom>
          <a:solidFill>
            <a:schemeClr val="accent1">
              <a:lumMod val="20000"/>
              <a:lumOff val="80000"/>
            </a:schemeClr>
          </a:solidFill>
          <a:ln w="9525">
            <a:noFill/>
            <a:miter lim="800000"/>
            <a:headEnd/>
            <a:tailEnd/>
          </a:ln>
        </p:spPr>
        <p:txBody>
          <a:bodyPr>
            <a:spAutoFit/>
          </a:bodyPr>
          <a:lstStyle/>
          <a:p>
            <a:pPr marL="514350" indent="-514350">
              <a:buFont typeface="Calibri" pitchFamily="34" charset="0"/>
              <a:buAutoNum type="romanUcPeriod"/>
              <a:defRPr/>
            </a:pPr>
            <a:r>
              <a:rPr lang="it-IT" sz="2400" b="1" dirty="0">
                <a:latin typeface="Calibri" pitchFamily="34" charset="0"/>
                <a:cs typeface="Arial" pitchFamily="34" charset="0"/>
              </a:rPr>
              <a:t>Beni in leasing – rileva il costo sostenuto dal concedente</a:t>
            </a:r>
          </a:p>
          <a:p>
            <a:pPr marL="514350" indent="-514350">
              <a:buFont typeface="Calibri" pitchFamily="34" charset="0"/>
              <a:buAutoNum type="romanUcPeriod"/>
              <a:defRPr/>
            </a:pPr>
            <a:r>
              <a:rPr lang="it-IT" sz="2400" b="1" dirty="0">
                <a:latin typeface="Calibri" pitchFamily="34" charset="0"/>
                <a:cs typeface="Arial" pitchFamily="34" charset="0"/>
              </a:rPr>
              <a:t>Beni in locazione, noleggio e comodato – rileva il valore normale ex art. 9 T.U.I.R. – solo per beni diversi dagli immobili</a:t>
            </a:r>
          </a:p>
          <a:p>
            <a:pPr marL="514350" indent="-514350">
              <a:buFont typeface="Calibri" pitchFamily="34" charset="0"/>
              <a:buAutoNum type="romanUcPeriod"/>
              <a:defRPr/>
            </a:pPr>
            <a:r>
              <a:rPr lang="it-IT" sz="2400" b="1" dirty="0">
                <a:latin typeface="Calibri" pitchFamily="34" charset="0"/>
                <a:cs typeface="Arial" pitchFamily="34" charset="0"/>
              </a:rPr>
              <a:t>Beni ad uso promiscuo – rilevanti al 50%</a:t>
            </a:r>
          </a:p>
          <a:p>
            <a:pPr marL="514350" indent="-514350">
              <a:buFont typeface="Calibri" pitchFamily="34" charset="0"/>
              <a:buAutoNum type="romanUcPeriod"/>
              <a:defRPr/>
            </a:pPr>
            <a:r>
              <a:rPr lang="it-IT" sz="2400" b="1" dirty="0">
                <a:latin typeface="Calibri" pitchFamily="34" charset="0"/>
                <a:cs typeface="Arial" pitchFamily="34" charset="0"/>
              </a:rPr>
              <a:t>Beni costo unitario non superiore a 516,46 euro – NON RILEVANTI</a:t>
            </a:r>
          </a:p>
          <a:p>
            <a:pPr marL="514350" indent="-514350">
              <a:buFont typeface="Calibri" pitchFamily="34" charset="0"/>
              <a:buAutoNum type="romanUcPeriod"/>
              <a:defRPr/>
            </a:pPr>
            <a:r>
              <a:rPr lang="it-IT" sz="2400" b="1" dirty="0">
                <a:latin typeface="Calibri" pitchFamily="34" charset="0"/>
                <a:cs typeface="Arial" pitchFamily="34" charset="0"/>
              </a:rPr>
              <a:t>Beni immobili utilizzati per l’esercizio dell’attività – MAI RILEVANTI  a qualunque titolo siano stati acquisiti</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Immagine 1"/>
          <p:cNvPicPr>
            <a:picLocks noChangeAspect="1"/>
          </p:cNvPicPr>
          <p:nvPr/>
        </p:nvPicPr>
        <p:blipFill>
          <a:blip r:embed="rId3"/>
          <a:srcRect/>
          <a:stretch>
            <a:fillRect/>
          </a:stretch>
        </p:blipFill>
        <p:spPr bwMode="auto">
          <a:xfrm>
            <a:off x="576263" y="3490913"/>
            <a:ext cx="8089900" cy="946150"/>
          </a:xfrm>
          <a:prstGeom prst="rect">
            <a:avLst/>
          </a:prstGeom>
          <a:noFill/>
          <a:ln w="9525">
            <a:noFill/>
            <a:miter lim="800000"/>
            <a:headEnd/>
            <a:tailEnd/>
          </a:ln>
        </p:spPr>
      </p:pic>
      <p:sp>
        <p:nvSpPr>
          <p:cNvPr id="107522" name="Titolo 1"/>
          <p:cNvSpPr>
            <a:spLocks noGrp="1"/>
          </p:cNvSpPr>
          <p:nvPr>
            <p:ph type="ctrTitle"/>
          </p:nvPr>
        </p:nvSpPr>
        <p:spPr>
          <a:xfrm>
            <a:off x="250825" y="44450"/>
            <a:ext cx="8642350" cy="1008063"/>
          </a:xfrm>
        </p:spPr>
        <p:txBody>
          <a:bodyPr/>
          <a:lstStyle/>
          <a:p>
            <a:pPr eaLnBrk="1" hangingPunct="1"/>
            <a:r>
              <a:rPr lang="it-IT" sz="2400" smtClean="0">
                <a:solidFill>
                  <a:srgbClr val="000000"/>
                </a:solidFill>
              </a:rPr>
              <a:t>REGIME FORFETARIO</a:t>
            </a:r>
            <a:br>
              <a:rPr lang="it-IT" sz="2400" smtClean="0">
                <a:solidFill>
                  <a:srgbClr val="000000"/>
                </a:solidFill>
              </a:rPr>
            </a:br>
            <a:r>
              <a:rPr lang="it-IT" sz="2000" smtClean="0">
                <a:solidFill>
                  <a:srgbClr val="000000"/>
                </a:solidFill>
              </a:rPr>
              <a:t>(Legge di Stabilità 2016 – art. 1, commi da </a:t>
            </a:r>
            <a:r>
              <a:rPr lang="it-IT" sz="2000" b="1" smtClean="0">
                <a:solidFill>
                  <a:srgbClr val="000000"/>
                </a:solidFill>
              </a:rPr>
              <a:t> 111 a 113</a:t>
            </a:r>
            <a:r>
              <a:rPr lang="it-IT" sz="2000" smtClean="0">
                <a:solidFill>
                  <a:srgbClr val="000000"/>
                </a:solidFill>
              </a:rPr>
              <a:t>) </a:t>
            </a:r>
            <a:endParaRPr lang="it-IT" sz="2400" smtClean="0"/>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8671429-70D1-40DC-B77A-058309A095C6}" type="slidenum">
              <a:rPr lang="it-IT" b="1">
                <a:solidFill>
                  <a:schemeClr val="tx1"/>
                </a:solidFill>
                <a:latin typeface="Futura Bk BT"/>
              </a:rPr>
              <a:pPr fontAlgn="base">
                <a:spcBef>
                  <a:spcPct val="0"/>
                </a:spcBef>
                <a:spcAft>
                  <a:spcPct val="0"/>
                </a:spcAft>
                <a:defRPr/>
              </a:pPr>
              <a:t>46</a:t>
            </a:fld>
            <a:endParaRPr lang="it-IT" b="1">
              <a:solidFill>
                <a:schemeClr val="tx1"/>
              </a:solidFill>
              <a:latin typeface="Futura Bk BT"/>
            </a:endParaRPr>
          </a:p>
        </p:txBody>
      </p:sp>
      <p:sp>
        <p:nvSpPr>
          <p:cNvPr id="10" name="CasellaDiTesto 17"/>
          <p:cNvSpPr txBox="1">
            <a:spLocks noChangeArrowheads="1"/>
          </p:cNvSpPr>
          <p:nvPr/>
        </p:nvSpPr>
        <p:spPr bwMode="auto">
          <a:xfrm>
            <a:off x="503238" y="121602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COMUNICAZIONE COMPORTAMENTI TENUTI NEL 2016</a:t>
            </a:r>
          </a:p>
        </p:txBody>
      </p:sp>
      <p:sp>
        <p:nvSpPr>
          <p:cNvPr id="107525" name="CasellaDiTesto 16"/>
          <p:cNvSpPr txBox="1">
            <a:spLocks noChangeArrowheads="1"/>
          </p:cNvSpPr>
          <p:nvPr/>
        </p:nvSpPr>
        <p:spPr bwMode="auto">
          <a:xfrm>
            <a:off x="1619250" y="2073275"/>
            <a:ext cx="2449513" cy="923925"/>
          </a:xfrm>
          <a:prstGeom prst="rect">
            <a:avLst/>
          </a:prstGeom>
          <a:solidFill>
            <a:srgbClr val="FFFF00"/>
          </a:solidFill>
          <a:ln w="9525">
            <a:noFill/>
            <a:miter lim="800000"/>
            <a:headEnd/>
            <a:tailEnd/>
          </a:ln>
        </p:spPr>
        <p:txBody>
          <a:bodyPr>
            <a:spAutoFit/>
          </a:bodyPr>
          <a:lstStyle/>
          <a:p>
            <a:pPr algn="ctr"/>
            <a:r>
              <a:rPr lang="it-IT" b="1">
                <a:latin typeface="Calibri" pitchFamily="34" charset="0"/>
              </a:rPr>
              <a:t>SUSSISTENZA DEI REQUISITI DI UTILIZZO DEL REGIME</a:t>
            </a:r>
          </a:p>
        </p:txBody>
      </p:sp>
      <p:sp>
        <p:nvSpPr>
          <p:cNvPr id="107526" name="CasellaDiTesto 16"/>
          <p:cNvSpPr txBox="1">
            <a:spLocks noChangeArrowheads="1"/>
          </p:cNvSpPr>
          <p:nvPr/>
        </p:nvSpPr>
        <p:spPr bwMode="auto">
          <a:xfrm>
            <a:off x="3509963" y="4090988"/>
            <a:ext cx="463550" cy="284162"/>
          </a:xfrm>
          <a:prstGeom prst="rect">
            <a:avLst/>
          </a:prstGeom>
          <a:solidFill>
            <a:srgbClr val="FFFF00"/>
          </a:solidFill>
          <a:ln w="28575">
            <a:solidFill>
              <a:schemeClr val="tx1"/>
            </a:solidFill>
            <a:miter lim="800000"/>
            <a:headEnd/>
            <a:tailEnd/>
          </a:ln>
        </p:spPr>
        <p:txBody>
          <a:bodyPr>
            <a:spAutoFit/>
          </a:bodyPr>
          <a:lstStyle/>
          <a:p>
            <a:endParaRPr lang="it-IT" sz="2000" b="1">
              <a:latin typeface="Calibri" pitchFamily="34" charset="0"/>
            </a:endParaRPr>
          </a:p>
        </p:txBody>
      </p:sp>
      <p:cxnSp>
        <p:nvCxnSpPr>
          <p:cNvPr id="72" name="Connettore a gomito 71"/>
          <p:cNvCxnSpPr>
            <a:cxnSpLocks/>
            <a:stCxn id="107525" idx="2"/>
            <a:endCxn id="107526" idx="1"/>
          </p:cNvCxnSpPr>
          <p:nvPr/>
        </p:nvCxnSpPr>
        <p:spPr>
          <a:xfrm rot="16200000" flipH="1">
            <a:off x="2559050" y="3282950"/>
            <a:ext cx="1236663" cy="665163"/>
          </a:xfrm>
          <a:prstGeom prst="bentConnector2">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olo 1"/>
          <p:cNvSpPr>
            <a:spLocks noGrp="1"/>
          </p:cNvSpPr>
          <p:nvPr>
            <p:ph type="ctrTitle"/>
          </p:nvPr>
        </p:nvSpPr>
        <p:spPr>
          <a:xfrm>
            <a:off x="250825" y="44450"/>
            <a:ext cx="8642350" cy="1008063"/>
          </a:xfrm>
        </p:spPr>
        <p:txBody>
          <a:bodyPr/>
          <a:lstStyle/>
          <a:p>
            <a:pPr eaLnBrk="1" hangingPunct="1"/>
            <a:r>
              <a:rPr lang="it-IT" sz="2400" smtClean="0">
                <a:solidFill>
                  <a:srgbClr val="000000"/>
                </a:solidFill>
              </a:rPr>
              <a:t>REGIME FORFETARIO</a:t>
            </a:r>
            <a:br>
              <a:rPr lang="it-IT" sz="2400" smtClean="0">
                <a:solidFill>
                  <a:srgbClr val="000000"/>
                </a:solidFill>
              </a:rPr>
            </a:br>
            <a:r>
              <a:rPr lang="it-IT" sz="2000" smtClean="0">
                <a:solidFill>
                  <a:srgbClr val="000000"/>
                </a:solidFill>
              </a:rPr>
              <a:t>(Legge di Stabilità 2016 – art. 1, commi da </a:t>
            </a:r>
            <a:r>
              <a:rPr lang="it-IT" sz="2000" b="1" smtClean="0">
                <a:solidFill>
                  <a:srgbClr val="000000"/>
                </a:solidFill>
              </a:rPr>
              <a:t> 111 a 113</a:t>
            </a:r>
            <a:r>
              <a:rPr lang="it-IT" sz="2000" smtClean="0">
                <a:solidFill>
                  <a:srgbClr val="000000"/>
                </a:solidFill>
              </a:rPr>
              <a:t>) </a:t>
            </a:r>
            <a:endParaRPr lang="it-IT" sz="2400" smtClean="0"/>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2D243562-CEEB-4ED1-B481-051CD4B0CBB4}" type="slidenum">
              <a:rPr lang="it-IT" b="1">
                <a:solidFill>
                  <a:schemeClr val="tx1"/>
                </a:solidFill>
                <a:latin typeface="Futura Bk BT"/>
              </a:rPr>
              <a:pPr fontAlgn="base">
                <a:spcBef>
                  <a:spcPct val="0"/>
                </a:spcBef>
                <a:spcAft>
                  <a:spcPct val="0"/>
                </a:spcAft>
                <a:defRPr/>
              </a:pPr>
              <a:t>47</a:t>
            </a:fld>
            <a:endParaRPr lang="it-IT" b="1">
              <a:solidFill>
                <a:schemeClr val="tx1"/>
              </a:solidFill>
              <a:latin typeface="Futura Bk BT"/>
            </a:endParaRPr>
          </a:p>
        </p:txBody>
      </p:sp>
      <p:sp>
        <p:nvSpPr>
          <p:cNvPr id="10" name="CasellaDiTesto 17"/>
          <p:cNvSpPr txBox="1">
            <a:spLocks noChangeArrowheads="1"/>
          </p:cNvSpPr>
          <p:nvPr/>
        </p:nvSpPr>
        <p:spPr bwMode="auto">
          <a:xfrm>
            <a:off x="503238" y="121602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CAUSE DI ESCLUSIONE</a:t>
            </a:r>
          </a:p>
        </p:txBody>
      </p:sp>
      <p:sp>
        <p:nvSpPr>
          <p:cNvPr id="109572" name="CasellaDiTesto 16"/>
          <p:cNvSpPr txBox="1">
            <a:spLocks noChangeArrowheads="1"/>
          </p:cNvSpPr>
          <p:nvPr/>
        </p:nvSpPr>
        <p:spPr bwMode="auto">
          <a:xfrm>
            <a:off x="504825" y="1712913"/>
            <a:ext cx="8137525" cy="4616450"/>
          </a:xfrm>
          <a:prstGeom prst="rect">
            <a:avLst/>
          </a:prstGeom>
          <a:solidFill>
            <a:srgbClr val="FFFF00"/>
          </a:solidFill>
          <a:ln w="9525">
            <a:noFill/>
            <a:miter lim="800000"/>
            <a:headEnd/>
            <a:tailEnd/>
          </a:ln>
        </p:spPr>
        <p:txBody>
          <a:bodyPr>
            <a:spAutoFit/>
          </a:bodyPr>
          <a:lstStyle/>
          <a:p>
            <a:pPr marL="514350" indent="-514350">
              <a:buFont typeface="Calibri" pitchFamily="34" charset="0"/>
              <a:buAutoNum type="romanUcPeriod"/>
            </a:pPr>
            <a:r>
              <a:rPr lang="it-IT" b="1">
                <a:latin typeface="Calibri" pitchFamily="34" charset="0"/>
              </a:rPr>
              <a:t>PERSONE FISICHE </a:t>
            </a:r>
            <a:r>
              <a:rPr lang="it-IT">
                <a:latin typeface="Calibri" pitchFamily="34" charset="0"/>
              </a:rPr>
              <a:t>che si avvalgono di</a:t>
            </a:r>
          </a:p>
          <a:p>
            <a:pPr marL="971550" lvl="1" indent="-514350">
              <a:buFont typeface="Calibri" pitchFamily="34" charset="0"/>
              <a:buAutoNum type="romanLcPeriod"/>
            </a:pPr>
            <a:r>
              <a:rPr lang="it-IT">
                <a:latin typeface="Calibri" pitchFamily="34" charset="0"/>
              </a:rPr>
              <a:t>regimi speciali IVA </a:t>
            </a:r>
          </a:p>
          <a:p>
            <a:pPr marL="971550" lvl="1" indent="-514350">
              <a:buFont typeface="Calibri" pitchFamily="34" charset="0"/>
              <a:buAutoNum type="romanLcPeriod"/>
            </a:pPr>
            <a:r>
              <a:rPr lang="it-IT">
                <a:latin typeface="Calibri" pitchFamily="34" charset="0"/>
              </a:rPr>
              <a:t>o di regimi forfetari di determinazione del reddito</a:t>
            </a:r>
          </a:p>
          <a:p>
            <a:pPr marL="514350" indent="-514350">
              <a:buFont typeface="Calibri" pitchFamily="34" charset="0"/>
              <a:buAutoNum type="romanUcPeriod"/>
            </a:pPr>
            <a:r>
              <a:rPr lang="it-IT" b="1">
                <a:latin typeface="Calibri" pitchFamily="34" charset="0"/>
              </a:rPr>
              <a:t>SOGGETTI NON RESIDENTI</a:t>
            </a:r>
            <a:r>
              <a:rPr lang="it-IT">
                <a:latin typeface="Calibri" pitchFamily="34" charset="0"/>
              </a:rPr>
              <a:t>, a meno che non risiedano in Stati UE o SEE che assicurino adeguato scambio di informazioni, se almeno il 75% del reddito complessivo è prodotto in Italia</a:t>
            </a:r>
          </a:p>
          <a:p>
            <a:pPr marL="514350" indent="-514350">
              <a:buFont typeface="Calibri" pitchFamily="34" charset="0"/>
              <a:buAutoNum type="romanUcPeriod"/>
            </a:pPr>
            <a:r>
              <a:rPr lang="it-IT" b="1">
                <a:latin typeface="Calibri" pitchFamily="34" charset="0"/>
              </a:rPr>
              <a:t>SOGGETTI CHE EFFETTUANO, IN VIA ESCLUSIVA O PREVALENTE CESSIONI DI</a:t>
            </a:r>
          </a:p>
          <a:p>
            <a:pPr marL="971550" lvl="1" indent="-514350">
              <a:buFont typeface="Calibri" pitchFamily="34" charset="0"/>
              <a:buAutoNum type="romanLcPeriod"/>
            </a:pPr>
            <a:r>
              <a:rPr lang="it-IT">
                <a:latin typeface="Calibri" pitchFamily="34" charset="0"/>
              </a:rPr>
              <a:t>fabbricati  o porzioni di fabbricato</a:t>
            </a:r>
          </a:p>
          <a:p>
            <a:pPr marL="971550" lvl="1" indent="-514350">
              <a:buFont typeface="Calibri" pitchFamily="34" charset="0"/>
              <a:buAutoNum type="romanLcPeriod"/>
            </a:pPr>
            <a:r>
              <a:rPr lang="it-IT">
                <a:latin typeface="Calibri" pitchFamily="34" charset="0"/>
              </a:rPr>
              <a:t>terreni edificabili</a:t>
            </a:r>
          </a:p>
          <a:p>
            <a:pPr marL="971550" lvl="1" indent="-514350">
              <a:buFont typeface="Calibri" pitchFamily="34" charset="0"/>
              <a:buAutoNum type="romanLcPeriod"/>
            </a:pPr>
            <a:r>
              <a:rPr lang="it-IT">
                <a:latin typeface="Calibri" pitchFamily="34" charset="0"/>
              </a:rPr>
              <a:t>Mezzi di trasporto nuovi</a:t>
            </a:r>
          </a:p>
          <a:p>
            <a:pPr marL="514350" indent="-514350">
              <a:buFont typeface="Calibri" pitchFamily="34" charset="0"/>
              <a:buAutoNum type="romanUcPeriod"/>
            </a:pPr>
            <a:r>
              <a:rPr lang="it-IT" b="1">
                <a:latin typeface="Calibri" pitchFamily="34" charset="0"/>
              </a:rPr>
              <a:t>Esercenti attività di impresa, arti o professioni che partecipano contemporaneamente a società di persone, associazioni o S.r.l. che abbiano optato per la trasparenza ex art. 116 T.U.I.R</a:t>
            </a:r>
            <a:r>
              <a:rPr lang="it-IT">
                <a:latin typeface="Calibri" pitchFamily="34" charset="0"/>
              </a:rPr>
              <a:t>.</a:t>
            </a:r>
          </a:p>
          <a:p>
            <a:pPr marL="514350" indent="-514350">
              <a:buFont typeface="Calibri" pitchFamily="34" charset="0"/>
              <a:buAutoNum type="romanUcPeriod"/>
            </a:pPr>
            <a:r>
              <a:rPr lang="it-IT" sz="2000" b="1" u="sng">
                <a:latin typeface="Calibri" pitchFamily="34" charset="0"/>
              </a:rPr>
              <a:t>Soggetti che nell’anno precedente hanno percepito redditi di lavoro dipendente o assimilati superiori a 30.000 euro, salvo che il rapporto sia cessato</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olo 1"/>
          <p:cNvSpPr>
            <a:spLocks noGrp="1"/>
          </p:cNvSpPr>
          <p:nvPr>
            <p:ph type="ctrTitle"/>
          </p:nvPr>
        </p:nvSpPr>
        <p:spPr>
          <a:xfrm>
            <a:off x="250825" y="44450"/>
            <a:ext cx="8642350" cy="1008063"/>
          </a:xfrm>
        </p:spPr>
        <p:txBody>
          <a:bodyPr/>
          <a:lstStyle/>
          <a:p>
            <a:pPr eaLnBrk="1" hangingPunct="1"/>
            <a:r>
              <a:rPr lang="it-IT" sz="2400" smtClean="0">
                <a:solidFill>
                  <a:srgbClr val="000000"/>
                </a:solidFill>
              </a:rPr>
              <a:t>REGIME FORFETARIO</a:t>
            </a:r>
            <a:br>
              <a:rPr lang="it-IT" sz="2400" smtClean="0">
                <a:solidFill>
                  <a:srgbClr val="000000"/>
                </a:solidFill>
              </a:rPr>
            </a:br>
            <a:r>
              <a:rPr lang="it-IT" sz="2000" smtClean="0">
                <a:solidFill>
                  <a:srgbClr val="000000"/>
                </a:solidFill>
              </a:rPr>
              <a:t>(Legge di Stabilità 2016 – art. 1, commi da </a:t>
            </a:r>
            <a:r>
              <a:rPr lang="it-IT" sz="2000" b="1" smtClean="0">
                <a:solidFill>
                  <a:srgbClr val="000000"/>
                </a:solidFill>
              </a:rPr>
              <a:t> 111 a 113</a:t>
            </a:r>
            <a:r>
              <a:rPr lang="it-IT" sz="2000" smtClean="0">
                <a:solidFill>
                  <a:srgbClr val="000000"/>
                </a:solidFill>
              </a:rPr>
              <a:t>) </a:t>
            </a:r>
            <a:endParaRPr lang="it-IT" sz="2400" smtClean="0"/>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F8CAEF34-67BD-477C-B630-BA73B05D9C1A}" type="slidenum">
              <a:rPr lang="it-IT" b="1">
                <a:solidFill>
                  <a:schemeClr val="tx1"/>
                </a:solidFill>
                <a:latin typeface="Futura Bk BT"/>
              </a:rPr>
              <a:pPr fontAlgn="base">
                <a:spcBef>
                  <a:spcPct val="0"/>
                </a:spcBef>
                <a:spcAft>
                  <a:spcPct val="0"/>
                </a:spcAft>
                <a:defRPr/>
              </a:pPr>
              <a:t>48</a:t>
            </a:fld>
            <a:endParaRPr lang="it-IT" b="1">
              <a:solidFill>
                <a:schemeClr val="tx1"/>
              </a:solidFill>
              <a:latin typeface="Futura Bk BT"/>
            </a:endParaRPr>
          </a:p>
        </p:txBody>
      </p:sp>
      <p:sp>
        <p:nvSpPr>
          <p:cNvPr id="10" name="CasellaDiTesto 17"/>
          <p:cNvSpPr txBox="1">
            <a:spLocks noChangeArrowheads="1"/>
          </p:cNvSpPr>
          <p:nvPr/>
        </p:nvSpPr>
        <p:spPr bwMode="auto">
          <a:xfrm>
            <a:off x="503238" y="1216025"/>
            <a:ext cx="8137525" cy="831850"/>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PRESENZA NELL’ANNO PRECEDENTE DI REDDITI DI LAVORO DIPENDENTE O ASSIMILATI</a:t>
            </a:r>
          </a:p>
        </p:txBody>
      </p:sp>
      <p:sp>
        <p:nvSpPr>
          <p:cNvPr id="13" name="CasellaDiTesto 16"/>
          <p:cNvSpPr txBox="1">
            <a:spLocks noChangeArrowheads="1"/>
          </p:cNvSpPr>
          <p:nvPr/>
        </p:nvSpPr>
        <p:spPr bwMode="auto">
          <a:xfrm>
            <a:off x="503238" y="2146300"/>
            <a:ext cx="8137525" cy="2032000"/>
          </a:xfrm>
          <a:prstGeom prst="rect">
            <a:avLst/>
          </a:prstGeom>
          <a:solidFill>
            <a:srgbClr val="FFFF00"/>
          </a:solidFill>
          <a:ln w="9525">
            <a:noFill/>
            <a:miter lim="800000"/>
            <a:headEnd/>
            <a:tailEnd/>
          </a:ln>
        </p:spPr>
        <p:txBody>
          <a:bodyPr>
            <a:spAutoFit/>
          </a:bodyPr>
          <a:lstStyle/>
          <a:p>
            <a:pPr>
              <a:defRPr/>
            </a:pPr>
            <a:r>
              <a:rPr lang="it-IT" sz="2100" b="1" dirty="0">
                <a:latin typeface="Calibri" pitchFamily="34" charset="0"/>
                <a:cs typeface="Arial" pitchFamily="34" charset="0"/>
              </a:rPr>
              <a:t>Regola per anno 2015 </a:t>
            </a:r>
          </a:p>
          <a:p>
            <a:pPr marL="342900" indent="-342900">
              <a:buFont typeface="Wingdings" panose="05000000000000000000" pitchFamily="2" charset="2"/>
              <a:buChar char="Ø"/>
              <a:defRPr/>
            </a:pPr>
            <a:r>
              <a:rPr lang="it-IT" sz="2100" dirty="0">
                <a:latin typeface="Calibri" pitchFamily="34" charset="0"/>
                <a:cs typeface="Arial" pitchFamily="34" charset="0"/>
              </a:rPr>
              <a:t>il reddito da lavoro dipendente doveva essere inferiore a quello di lavoro autonomo</a:t>
            </a:r>
          </a:p>
          <a:p>
            <a:pPr marL="342900" indent="-342900">
              <a:buFont typeface="Wingdings" panose="05000000000000000000" pitchFamily="2" charset="2"/>
              <a:buChar char="Ø"/>
              <a:defRPr/>
            </a:pPr>
            <a:r>
              <a:rPr lang="it-IT" sz="2100" dirty="0">
                <a:latin typeface="Calibri" pitchFamily="34" charset="0"/>
                <a:cs typeface="Arial" pitchFamily="34" charset="0"/>
              </a:rPr>
              <a:t>Faceva eccezione il caso in cui la somma dei due fosse inferiore a Euro 20.000 o il rapporto di lavoro era cessato in corso d’anno</a:t>
            </a:r>
          </a:p>
          <a:p>
            <a:pPr>
              <a:defRPr/>
            </a:pPr>
            <a:r>
              <a:rPr lang="it-IT" sz="2100" b="1" dirty="0">
                <a:latin typeface="Calibri" pitchFamily="34" charset="0"/>
                <a:cs typeface="Arial" pitchFamily="34" charset="0"/>
              </a:rPr>
              <a:t>Tali limiti, se superati nel 2015 non determinano più la fuoriuscita</a:t>
            </a:r>
            <a:endParaRPr lang="it-IT" sz="2100" dirty="0">
              <a:latin typeface="Calibri" pitchFamily="34" charset="0"/>
              <a:cs typeface="Arial" pitchFamily="34" charset="0"/>
            </a:endParaRPr>
          </a:p>
        </p:txBody>
      </p:sp>
      <p:sp>
        <p:nvSpPr>
          <p:cNvPr id="7" name="CasellaDiTesto 16"/>
          <p:cNvSpPr txBox="1">
            <a:spLocks noChangeArrowheads="1"/>
          </p:cNvSpPr>
          <p:nvPr/>
        </p:nvSpPr>
        <p:spPr bwMode="auto">
          <a:xfrm>
            <a:off x="503238" y="4278313"/>
            <a:ext cx="8137525" cy="2030412"/>
          </a:xfrm>
          <a:prstGeom prst="rect">
            <a:avLst/>
          </a:prstGeom>
          <a:solidFill>
            <a:schemeClr val="accent1">
              <a:lumMod val="20000"/>
              <a:lumOff val="80000"/>
            </a:schemeClr>
          </a:solidFill>
          <a:ln w="9525">
            <a:noFill/>
            <a:miter lim="800000"/>
            <a:headEnd/>
            <a:tailEnd/>
          </a:ln>
        </p:spPr>
        <p:txBody>
          <a:bodyPr>
            <a:spAutoFit/>
          </a:bodyPr>
          <a:lstStyle/>
          <a:p>
            <a:pPr>
              <a:defRPr/>
            </a:pPr>
            <a:r>
              <a:rPr lang="it-IT" sz="2100" b="1" dirty="0">
                <a:latin typeface="Calibri" pitchFamily="34" charset="0"/>
                <a:cs typeface="Arial" pitchFamily="34" charset="0"/>
              </a:rPr>
              <a:t>Regola per l’anno 2016</a:t>
            </a:r>
          </a:p>
          <a:p>
            <a:pPr>
              <a:defRPr/>
            </a:pPr>
            <a:r>
              <a:rPr lang="it-IT" sz="2100" dirty="0">
                <a:latin typeface="Calibri" pitchFamily="34" charset="0"/>
                <a:cs typeface="Arial" pitchFamily="34" charset="0"/>
              </a:rPr>
              <a:t>I redditi di lavoro dipendente o assimilati percepiti nell’anno precedente non devono superare 30.000 euro, salvo che il rapporto sia cessato</a:t>
            </a:r>
          </a:p>
          <a:p>
            <a:pPr>
              <a:defRPr/>
            </a:pPr>
            <a:r>
              <a:rPr lang="it-IT" sz="2100" dirty="0">
                <a:latin typeface="Calibri" pitchFamily="34" charset="0"/>
                <a:cs typeface="Arial" pitchFamily="34" charset="0"/>
              </a:rPr>
              <a:t>La </a:t>
            </a:r>
            <a:r>
              <a:rPr lang="it-IT" sz="2100" b="1" dirty="0">
                <a:latin typeface="Calibri" pitchFamily="34" charset="0"/>
                <a:cs typeface="Arial" pitchFamily="34" charset="0"/>
              </a:rPr>
              <a:t>cessazione</a:t>
            </a:r>
            <a:r>
              <a:rPr lang="it-IT" sz="2100" dirty="0">
                <a:latin typeface="Calibri" pitchFamily="34" charset="0"/>
                <a:cs typeface="Arial" pitchFamily="34" charset="0"/>
              </a:rPr>
              <a:t> del rapporto di lavoro </a:t>
            </a:r>
            <a:r>
              <a:rPr lang="it-IT" sz="2100" b="1" dirty="0">
                <a:latin typeface="Calibri" pitchFamily="34" charset="0"/>
                <a:cs typeface="Arial" pitchFamily="34" charset="0"/>
              </a:rPr>
              <a:t>è irrilevante </a:t>
            </a:r>
            <a:r>
              <a:rPr lang="it-IT" sz="2100" dirty="0">
                <a:latin typeface="Calibri" pitchFamily="34" charset="0"/>
                <a:cs typeface="Arial" pitchFamily="34" charset="0"/>
              </a:rPr>
              <a:t>se:</a:t>
            </a:r>
          </a:p>
          <a:p>
            <a:pPr marL="342900" indent="-342900">
              <a:buFont typeface="Wingdings" panose="05000000000000000000" pitchFamily="2" charset="2"/>
              <a:buChar char="Ø"/>
              <a:defRPr/>
            </a:pPr>
            <a:r>
              <a:rPr lang="it-IT" sz="2100" dirty="0">
                <a:latin typeface="Calibri" pitchFamily="34" charset="0"/>
                <a:cs typeface="Arial" pitchFamily="34" charset="0"/>
              </a:rPr>
              <a:t>Si va in pensione o si inizia altro lavoro</a:t>
            </a:r>
          </a:p>
          <a:p>
            <a:pPr marL="342900" indent="-342900">
              <a:buFont typeface="Wingdings" panose="05000000000000000000" pitchFamily="2" charset="2"/>
              <a:buChar char="Ø"/>
              <a:defRPr/>
            </a:pPr>
            <a:r>
              <a:rPr lang="it-IT" sz="2100" dirty="0">
                <a:latin typeface="Calibri" pitchFamily="34" charset="0"/>
                <a:cs typeface="Arial" pitchFamily="34" charset="0"/>
              </a:rPr>
              <a:t>interviene nell’anno di inizio dell’attività</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Immagine 1"/>
          <p:cNvPicPr>
            <a:picLocks noChangeAspect="1"/>
          </p:cNvPicPr>
          <p:nvPr/>
        </p:nvPicPr>
        <p:blipFill>
          <a:blip r:embed="rId3"/>
          <a:srcRect/>
          <a:stretch>
            <a:fillRect/>
          </a:stretch>
        </p:blipFill>
        <p:spPr bwMode="auto">
          <a:xfrm>
            <a:off x="576263" y="3490913"/>
            <a:ext cx="8089900" cy="946150"/>
          </a:xfrm>
          <a:prstGeom prst="rect">
            <a:avLst/>
          </a:prstGeom>
          <a:noFill/>
          <a:ln w="9525">
            <a:noFill/>
            <a:miter lim="800000"/>
            <a:headEnd/>
            <a:tailEnd/>
          </a:ln>
        </p:spPr>
      </p:pic>
      <p:sp>
        <p:nvSpPr>
          <p:cNvPr id="113666" name="Titolo 1"/>
          <p:cNvSpPr>
            <a:spLocks noGrp="1"/>
          </p:cNvSpPr>
          <p:nvPr>
            <p:ph type="ctrTitle"/>
          </p:nvPr>
        </p:nvSpPr>
        <p:spPr>
          <a:xfrm>
            <a:off x="250825" y="44450"/>
            <a:ext cx="8642350" cy="1008063"/>
          </a:xfrm>
        </p:spPr>
        <p:txBody>
          <a:bodyPr/>
          <a:lstStyle/>
          <a:p>
            <a:pPr eaLnBrk="1" hangingPunct="1"/>
            <a:r>
              <a:rPr lang="it-IT" sz="2400" smtClean="0">
                <a:solidFill>
                  <a:srgbClr val="000000"/>
                </a:solidFill>
              </a:rPr>
              <a:t>REGIME FORFETARIO</a:t>
            </a:r>
            <a:br>
              <a:rPr lang="it-IT" sz="2400" smtClean="0">
                <a:solidFill>
                  <a:srgbClr val="000000"/>
                </a:solidFill>
              </a:rPr>
            </a:br>
            <a:r>
              <a:rPr lang="it-IT" sz="2000" smtClean="0">
                <a:solidFill>
                  <a:srgbClr val="000000"/>
                </a:solidFill>
              </a:rPr>
              <a:t>(Legge di Stabilità 2016 – art. 1, commi da </a:t>
            </a:r>
            <a:r>
              <a:rPr lang="it-IT" sz="2000" b="1" smtClean="0">
                <a:solidFill>
                  <a:srgbClr val="000000"/>
                </a:solidFill>
              </a:rPr>
              <a:t> 111 a 113</a:t>
            </a:r>
            <a:r>
              <a:rPr lang="it-IT" sz="2000" smtClean="0">
                <a:solidFill>
                  <a:srgbClr val="000000"/>
                </a:solidFill>
              </a:rPr>
              <a:t>) </a:t>
            </a:r>
            <a:endParaRPr lang="it-IT" sz="2400" smtClean="0"/>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15856F99-0EBB-4C85-B537-8A1F9625478A}" type="slidenum">
              <a:rPr lang="it-IT" b="1">
                <a:solidFill>
                  <a:schemeClr val="tx1"/>
                </a:solidFill>
                <a:latin typeface="Futura Bk BT"/>
              </a:rPr>
              <a:pPr fontAlgn="base">
                <a:spcBef>
                  <a:spcPct val="0"/>
                </a:spcBef>
                <a:spcAft>
                  <a:spcPct val="0"/>
                </a:spcAft>
                <a:defRPr/>
              </a:pPr>
              <a:t>49</a:t>
            </a:fld>
            <a:endParaRPr lang="it-IT" b="1">
              <a:solidFill>
                <a:schemeClr val="tx1"/>
              </a:solidFill>
              <a:latin typeface="Futura Bk BT"/>
            </a:endParaRPr>
          </a:p>
        </p:txBody>
      </p:sp>
      <p:sp>
        <p:nvSpPr>
          <p:cNvPr id="10" name="CasellaDiTesto 17"/>
          <p:cNvSpPr txBox="1">
            <a:spLocks noChangeArrowheads="1"/>
          </p:cNvSpPr>
          <p:nvPr/>
        </p:nvSpPr>
        <p:spPr bwMode="auto">
          <a:xfrm>
            <a:off x="503238" y="121602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COMUNICAZIONE COMPORTAMENTI TENUTI NEL 2016</a:t>
            </a:r>
          </a:p>
        </p:txBody>
      </p:sp>
      <p:sp>
        <p:nvSpPr>
          <p:cNvPr id="113669" name="CasellaDiTesto 16"/>
          <p:cNvSpPr txBox="1">
            <a:spLocks noChangeArrowheads="1"/>
          </p:cNvSpPr>
          <p:nvPr/>
        </p:nvSpPr>
        <p:spPr bwMode="auto">
          <a:xfrm>
            <a:off x="5651500" y="2041525"/>
            <a:ext cx="2522538" cy="922338"/>
          </a:xfrm>
          <a:prstGeom prst="rect">
            <a:avLst/>
          </a:prstGeom>
          <a:solidFill>
            <a:srgbClr val="FFFF00"/>
          </a:solidFill>
          <a:ln w="9525">
            <a:noFill/>
            <a:miter lim="800000"/>
            <a:headEnd/>
            <a:tailEnd/>
          </a:ln>
        </p:spPr>
        <p:txBody>
          <a:bodyPr>
            <a:spAutoFit/>
          </a:bodyPr>
          <a:lstStyle/>
          <a:p>
            <a:pPr algn="ctr"/>
            <a:r>
              <a:rPr lang="it-IT" b="1">
                <a:latin typeface="Calibri" pitchFamily="34" charset="0"/>
              </a:rPr>
              <a:t>ATTESTAZIONE NON SUSSISTENZA DI CAUSE OSTATIVE</a:t>
            </a:r>
          </a:p>
        </p:txBody>
      </p:sp>
      <p:cxnSp>
        <p:nvCxnSpPr>
          <p:cNvPr id="7" name="Connettore a gomito 6"/>
          <p:cNvCxnSpPr>
            <a:cxnSpLocks/>
            <a:stCxn id="113669" idx="2"/>
            <a:endCxn id="113671" idx="3"/>
          </p:cNvCxnSpPr>
          <p:nvPr/>
        </p:nvCxnSpPr>
        <p:spPr>
          <a:xfrm rot="5400000">
            <a:off x="5888832" y="3209131"/>
            <a:ext cx="1270000" cy="779463"/>
          </a:xfrm>
          <a:prstGeom prst="bentConnector2">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13671" name="CasellaDiTesto 16"/>
          <p:cNvSpPr txBox="1">
            <a:spLocks noChangeArrowheads="1"/>
          </p:cNvSpPr>
          <p:nvPr/>
        </p:nvSpPr>
        <p:spPr bwMode="auto">
          <a:xfrm>
            <a:off x="5651500" y="4090988"/>
            <a:ext cx="482600" cy="284162"/>
          </a:xfrm>
          <a:prstGeom prst="rect">
            <a:avLst/>
          </a:prstGeom>
          <a:solidFill>
            <a:srgbClr val="FFFF00"/>
          </a:solidFill>
          <a:ln w="28575">
            <a:solidFill>
              <a:schemeClr val="tx1"/>
            </a:solidFill>
            <a:miter lim="800000"/>
            <a:headEnd/>
            <a:tailEnd/>
          </a:ln>
        </p:spPr>
        <p:txBody>
          <a:bodyPr>
            <a:spAutoFit/>
          </a:bodyPr>
          <a:lstStyle/>
          <a:p>
            <a:endParaRPr lang="it-IT" sz="2000" b="1">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olo 1"/>
          <p:cNvSpPr>
            <a:spLocks noGrp="1"/>
          </p:cNvSpPr>
          <p:nvPr>
            <p:ph type="ctrTitle"/>
          </p:nvPr>
        </p:nvSpPr>
        <p:spPr>
          <a:xfrm>
            <a:off x="250825" y="44450"/>
            <a:ext cx="8642350" cy="1008063"/>
          </a:xfrm>
        </p:spPr>
        <p:txBody>
          <a:bodyPr/>
          <a:lstStyle/>
          <a:p>
            <a:pPr eaLnBrk="1" hangingPunct="1"/>
            <a:r>
              <a:rPr lang="it-IT" sz="2400" smtClean="0"/>
              <a:t>DICHIARAZIONI INTEGRATIVE</a:t>
            </a:r>
            <a:br>
              <a:rPr lang="it-IT" sz="2400" smtClean="0"/>
            </a:br>
            <a:r>
              <a:rPr lang="it-IT" sz="2000" smtClean="0"/>
              <a:t>(Modifiche all’art. 2, commi 8 e 8-bis, D.P.R. 322/1998</a:t>
            </a:r>
            <a:r>
              <a:rPr lang="it-IT" sz="2400" smtClean="0"/>
              <a:t>) </a:t>
            </a:r>
          </a:p>
        </p:txBody>
      </p:sp>
      <p:sp>
        <p:nvSpPr>
          <p:cNvPr id="4099" name="CasellaDiTesto 16"/>
          <p:cNvSpPr txBox="1">
            <a:spLocks noChangeArrowheads="1"/>
          </p:cNvSpPr>
          <p:nvPr/>
        </p:nvSpPr>
        <p:spPr bwMode="auto">
          <a:xfrm>
            <a:off x="501650" y="1700213"/>
            <a:ext cx="8137525" cy="2308225"/>
          </a:xfrm>
          <a:prstGeom prst="rect">
            <a:avLst/>
          </a:prstGeom>
          <a:solidFill>
            <a:srgbClr val="FFFF00"/>
          </a:solidFill>
          <a:ln w="9525">
            <a:noFill/>
            <a:miter lim="800000"/>
            <a:headEnd/>
            <a:tailEnd/>
          </a:ln>
        </p:spPr>
        <p:txBody>
          <a:bodyPr>
            <a:spAutoFit/>
          </a:bodyPr>
          <a:lstStyle/>
          <a:p>
            <a:pPr>
              <a:defRPr/>
            </a:pPr>
            <a:r>
              <a:rPr lang="it-IT" sz="2400" b="1" dirty="0">
                <a:latin typeface="Calibri" pitchFamily="34" charset="0"/>
                <a:cs typeface="Arial" pitchFamily="34" charset="0"/>
              </a:rPr>
              <a:t>Art. 2, c. 8, D.P.R. 322/1998</a:t>
            </a:r>
          </a:p>
          <a:p>
            <a:pPr>
              <a:defRPr/>
            </a:pPr>
            <a:r>
              <a:rPr lang="it-IT" sz="2400" b="1" dirty="0">
                <a:latin typeface="Calibri" pitchFamily="34" charset="0"/>
                <a:cs typeface="Arial" pitchFamily="34" charset="0"/>
              </a:rPr>
              <a:t>ERRORI OD OMISSIONI, compresi quelli che abbiano determinato l'indicazione di un MAGGIORE o di un MINORE :</a:t>
            </a:r>
          </a:p>
          <a:p>
            <a:pPr marL="342900" indent="-342900">
              <a:buFont typeface="Wingdings" panose="05000000000000000000" pitchFamily="2" charset="2"/>
              <a:buChar char="Ø"/>
              <a:defRPr/>
            </a:pPr>
            <a:r>
              <a:rPr lang="it-IT" sz="2400" b="1" dirty="0">
                <a:latin typeface="Calibri" pitchFamily="34" charset="0"/>
                <a:cs typeface="Arial" pitchFamily="34" charset="0"/>
              </a:rPr>
              <a:t>IMPONIBILE</a:t>
            </a:r>
          </a:p>
          <a:p>
            <a:pPr marL="342900" indent="-342900">
              <a:buFont typeface="Wingdings" panose="05000000000000000000" pitchFamily="2" charset="2"/>
              <a:buChar char="Ø"/>
              <a:defRPr/>
            </a:pPr>
            <a:r>
              <a:rPr lang="it-IT" sz="2400" b="1" dirty="0">
                <a:latin typeface="Calibri" pitchFamily="34" charset="0"/>
                <a:cs typeface="Arial" pitchFamily="34" charset="0"/>
              </a:rPr>
              <a:t>DEBITO D'IMPOSTA</a:t>
            </a:r>
          </a:p>
          <a:p>
            <a:pPr marL="342900" indent="-342900">
              <a:buFont typeface="Wingdings" panose="05000000000000000000" pitchFamily="2" charset="2"/>
              <a:buChar char="Ø"/>
              <a:defRPr/>
            </a:pPr>
            <a:r>
              <a:rPr lang="it-IT" sz="2400" b="1" dirty="0">
                <a:latin typeface="Calibri" pitchFamily="34" charset="0"/>
                <a:cs typeface="Arial" pitchFamily="34" charset="0"/>
              </a:rPr>
              <a:t>CREDITO</a:t>
            </a:r>
          </a:p>
        </p:txBody>
      </p:sp>
      <p:sp>
        <p:nvSpPr>
          <p:cNvPr id="4100" name="CasellaDiTesto 17"/>
          <p:cNvSpPr txBox="1">
            <a:spLocks noChangeArrowheads="1"/>
          </p:cNvSpPr>
          <p:nvPr/>
        </p:nvSpPr>
        <p:spPr bwMode="auto">
          <a:xfrm>
            <a:off x="501650" y="119697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CORREZIONI AMMESSE</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C6D323DA-4A61-4B04-9F4F-E07D2312C451}" type="slidenum">
              <a:rPr lang="it-IT" b="1">
                <a:solidFill>
                  <a:schemeClr val="tx1"/>
                </a:solidFill>
                <a:latin typeface="Futura Bk BT"/>
              </a:rPr>
              <a:pPr fontAlgn="base">
                <a:spcBef>
                  <a:spcPct val="0"/>
                </a:spcBef>
                <a:spcAft>
                  <a:spcPct val="0"/>
                </a:spcAft>
                <a:defRPr/>
              </a:pPr>
              <a:t>5</a:t>
            </a:fld>
            <a:endParaRPr lang="it-IT" b="1">
              <a:solidFill>
                <a:schemeClr val="tx1"/>
              </a:solidFill>
              <a:latin typeface="Futura Bk BT"/>
            </a:endParaRPr>
          </a:p>
        </p:txBody>
      </p:sp>
      <p:sp>
        <p:nvSpPr>
          <p:cNvPr id="7" name="CasellaDiTesto 16"/>
          <p:cNvSpPr txBox="1">
            <a:spLocks noChangeArrowheads="1"/>
          </p:cNvSpPr>
          <p:nvPr/>
        </p:nvSpPr>
        <p:spPr bwMode="auto">
          <a:xfrm>
            <a:off x="501650" y="4292600"/>
            <a:ext cx="8137525" cy="1939925"/>
          </a:xfrm>
          <a:prstGeom prst="rect">
            <a:avLst/>
          </a:prstGeom>
          <a:solidFill>
            <a:schemeClr val="accent1">
              <a:lumMod val="20000"/>
              <a:lumOff val="80000"/>
            </a:schemeClr>
          </a:solidFill>
          <a:ln w="9525">
            <a:noFill/>
            <a:miter lim="800000"/>
            <a:headEnd/>
            <a:tailEnd/>
          </a:ln>
        </p:spPr>
        <p:txBody>
          <a:bodyPr>
            <a:spAutoFit/>
          </a:bodyPr>
          <a:lstStyle/>
          <a:p>
            <a:pPr>
              <a:defRPr/>
            </a:pPr>
            <a:r>
              <a:rPr lang="it-IT" sz="2400" b="1" dirty="0">
                <a:latin typeface="Calibri" pitchFamily="34" charset="0"/>
                <a:cs typeface="Arial" pitchFamily="34" charset="0"/>
              </a:rPr>
              <a:t>Art. 2, c. 8-bis , D.P.R. 322/1998</a:t>
            </a:r>
          </a:p>
          <a:p>
            <a:pPr>
              <a:defRPr/>
            </a:pPr>
            <a:r>
              <a:rPr lang="it-IT" sz="2400" b="1" dirty="0">
                <a:latin typeface="Calibri" pitchFamily="34" charset="0"/>
                <a:cs typeface="Arial" pitchFamily="34" charset="0"/>
              </a:rPr>
              <a:t>L'EVENTUALE CREDITO derivante dal minor debito o dal maggiore credito risultante dalle dichiarazioni integrative </a:t>
            </a:r>
          </a:p>
          <a:p>
            <a:pPr>
              <a:defRPr/>
            </a:pPr>
            <a:r>
              <a:rPr lang="it-IT" sz="2400" b="1" dirty="0">
                <a:latin typeface="Calibri" pitchFamily="34" charset="0"/>
                <a:cs typeface="Arial" pitchFamily="34" charset="0"/>
              </a:rPr>
              <a:t>PUÒ ESSERE UTILIZZATO IN COMPENSAZIONE ai sensi dell'articolo 17 </a:t>
            </a:r>
            <a:r>
              <a:rPr lang="it-IT" sz="2400" b="1" dirty="0" err="1">
                <a:latin typeface="Calibri" pitchFamily="34" charset="0"/>
                <a:cs typeface="Arial" pitchFamily="34" charset="0"/>
              </a:rPr>
              <a:t>D.Lgs.</a:t>
            </a:r>
            <a:r>
              <a:rPr lang="it-IT" sz="2400" b="1" dirty="0">
                <a:latin typeface="Calibri" pitchFamily="34" charset="0"/>
                <a:cs typeface="Arial" pitchFamily="34" charset="0"/>
              </a:rPr>
              <a:t> 241/97</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olo 1"/>
          <p:cNvSpPr>
            <a:spLocks noGrp="1"/>
          </p:cNvSpPr>
          <p:nvPr>
            <p:ph type="ctrTitle"/>
          </p:nvPr>
        </p:nvSpPr>
        <p:spPr>
          <a:xfrm>
            <a:off x="250825" y="44450"/>
            <a:ext cx="8642350" cy="1008063"/>
          </a:xfrm>
        </p:spPr>
        <p:txBody>
          <a:bodyPr/>
          <a:lstStyle/>
          <a:p>
            <a:pPr eaLnBrk="1" hangingPunct="1"/>
            <a:r>
              <a:rPr lang="it-IT" sz="2400" smtClean="0">
                <a:solidFill>
                  <a:srgbClr val="000000"/>
                </a:solidFill>
              </a:rPr>
              <a:t>REGIME FORFETARIO</a:t>
            </a:r>
            <a:br>
              <a:rPr lang="it-IT" sz="2400" smtClean="0">
                <a:solidFill>
                  <a:srgbClr val="000000"/>
                </a:solidFill>
              </a:rPr>
            </a:br>
            <a:r>
              <a:rPr lang="it-IT" sz="2000" smtClean="0">
                <a:solidFill>
                  <a:srgbClr val="000000"/>
                </a:solidFill>
              </a:rPr>
              <a:t>(Legge di Stabilità 2016 – art. 1, commi da </a:t>
            </a:r>
            <a:r>
              <a:rPr lang="it-IT" sz="2000" b="1" smtClean="0">
                <a:solidFill>
                  <a:srgbClr val="000000"/>
                </a:solidFill>
              </a:rPr>
              <a:t> 111 a 113</a:t>
            </a:r>
            <a:r>
              <a:rPr lang="it-IT" sz="2000" smtClean="0">
                <a:solidFill>
                  <a:srgbClr val="000000"/>
                </a:solidFill>
              </a:rPr>
              <a:t>) </a:t>
            </a:r>
            <a:endParaRPr lang="it-IT" sz="2400" smtClean="0"/>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3451E41C-C0FB-4955-9203-49AA1522734F}" type="slidenum">
              <a:rPr lang="it-IT" b="1">
                <a:solidFill>
                  <a:schemeClr val="tx1"/>
                </a:solidFill>
                <a:latin typeface="Futura Bk BT"/>
              </a:rPr>
              <a:pPr fontAlgn="base">
                <a:spcBef>
                  <a:spcPct val="0"/>
                </a:spcBef>
                <a:spcAft>
                  <a:spcPct val="0"/>
                </a:spcAft>
                <a:defRPr/>
              </a:pPr>
              <a:t>50</a:t>
            </a:fld>
            <a:endParaRPr lang="it-IT" b="1">
              <a:solidFill>
                <a:schemeClr val="tx1"/>
              </a:solidFill>
              <a:latin typeface="Futura Bk BT"/>
            </a:endParaRPr>
          </a:p>
        </p:txBody>
      </p:sp>
      <p:sp>
        <p:nvSpPr>
          <p:cNvPr id="10" name="CasellaDiTesto 17"/>
          <p:cNvSpPr txBox="1">
            <a:spLocks noChangeArrowheads="1"/>
          </p:cNvSpPr>
          <p:nvPr/>
        </p:nvSpPr>
        <p:spPr bwMode="auto">
          <a:xfrm>
            <a:off x="503238" y="121602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ACCESSO AL REGIME</a:t>
            </a:r>
          </a:p>
        </p:txBody>
      </p:sp>
      <p:sp>
        <p:nvSpPr>
          <p:cNvPr id="115716" name="CasellaDiTesto 16"/>
          <p:cNvSpPr txBox="1">
            <a:spLocks noChangeArrowheads="1"/>
          </p:cNvSpPr>
          <p:nvPr/>
        </p:nvSpPr>
        <p:spPr bwMode="auto">
          <a:xfrm>
            <a:off x="504825" y="1771650"/>
            <a:ext cx="8137525" cy="3416300"/>
          </a:xfrm>
          <a:prstGeom prst="rect">
            <a:avLst/>
          </a:prstGeom>
          <a:solidFill>
            <a:srgbClr val="FFFF00"/>
          </a:solidFill>
          <a:ln w="9525">
            <a:noFill/>
            <a:miter lim="800000"/>
            <a:headEnd/>
            <a:tailEnd/>
          </a:ln>
        </p:spPr>
        <p:txBody>
          <a:bodyPr>
            <a:spAutoFit/>
          </a:bodyPr>
          <a:lstStyle/>
          <a:p>
            <a:pPr marL="514350" indent="-514350">
              <a:buFont typeface="Calibri" pitchFamily="34" charset="0"/>
              <a:buAutoNum type="romanUcPeriod"/>
            </a:pPr>
            <a:r>
              <a:rPr lang="it-IT" sz="2400" b="1">
                <a:latin typeface="Calibri" pitchFamily="34" charset="0"/>
              </a:rPr>
              <a:t>Trattasi di regime naturale per cui chi ha i requisiti vi rientra senza particolari adempimenti</a:t>
            </a:r>
          </a:p>
          <a:p>
            <a:pPr marL="514350" indent="-514350">
              <a:buFont typeface="Calibri" pitchFamily="34" charset="0"/>
              <a:buAutoNum type="romanUcPeriod"/>
            </a:pPr>
            <a:r>
              <a:rPr lang="it-IT" sz="2400" b="1">
                <a:latin typeface="Calibri" pitchFamily="34" charset="0"/>
              </a:rPr>
              <a:t>in sede di apertura della P.IVA occorre comunicare nella dichiarazione di inizio attività che si presume di possedere i requisiti per l’accesso al regime </a:t>
            </a:r>
          </a:p>
          <a:p>
            <a:pPr marL="514350" indent="-514350">
              <a:buFont typeface="Calibri" pitchFamily="34" charset="0"/>
              <a:buAutoNum type="romanUcPeriod"/>
            </a:pPr>
            <a:r>
              <a:rPr lang="it-IT" sz="2400" b="1">
                <a:latin typeface="Calibri" pitchFamily="34" charset="0"/>
              </a:rPr>
              <a:t>è possibile optare per il regime ordinario, tale scelta</a:t>
            </a:r>
          </a:p>
          <a:p>
            <a:pPr marL="971550" lvl="1" indent="-514350">
              <a:buFont typeface="Calibri" pitchFamily="34" charset="0"/>
              <a:buAutoNum type="romanLcPeriod"/>
            </a:pPr>
            <a:r>
              <a:rPr lang="it-IT" sz="2400" b="1">
                <a:latin typeface="Calibri" pitchFamily="34" charset="0"/>
              </a:rPr>
              <a:t>resta valida fino a revoca</a:t>
            </a:r>
          </a:p>
          <a:p>
            <a:pPr marL="971550" lvl="1" indent="-514350">
              <a:buFont typeface="Calibri" pitchFamily="34" charset="0"/>
              <a:buAutoNum type="romanLcPeriod"/>
            </a:pPr>
            <a:r>
              <a:rPr lang="it-IT" sz="2400" b="1">
                <a:latin typeface="Calibri" pitchFamily="34" charset="0"/>
              </a:rPr>
              <a:t>si esercita nella prima dichiarazione presentata successivamente alla scelta</a:t>
            </a:r>
            <a:endParaRPr lang="it-IT" sz="2400">
              <a:latin typeface="Calibri"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olo 1"/>
          <p:cNvSpPr>
            <a:spLocks noGrp="1"/>
          </p:cNvSpPr>
          <p:nvPr>
            <p:ph type="ctrTitle"/>
          </p:nvPr>
        </p:nvSpPr>
        <p:spPr>
          <a:xfrm>
            <a:off x="250825" y="44450"/>
            <a:ext cx="8642350" cy="1008063"/>
          </a:xfrm>
        </p:spPr>
        <p:txBody>
          <a:bodyPr/>
          <a:lstStyle/>
          <a:p>
            <a:pPr eaLnBrk="1" hangingPunct="1"/>
            <a:r>
              <a:rPr lang="it-IT" sz="2400" smtClean="0">
                <a:solidFill>
                  <a:srgbClr val="000000"/>
                </a:solidFill>
              </a:rPr>
              <a:t>REGIME FORFETARIO</a:t>
            </a:r>
            <a:br>
              <a:rPr lang="it-IT" sz="2400" smtClean="0">
                <a:solidFill>
                  <a:srgbClr val="000000"/>
                </a:solidFill>
              </a:rPr>
            </a:br>
            <a:r>
              <a:rPr lang="it-IT" sz="2000" smtClean="0">
                <a:solidFill>
                  <a:srgbClr val="000000"/>
                </a:solidFill>
              </a:rPr>
              <a:t>(Legge di Stabilità 2016 – art. 1, commi da </a:t>
            </a:r>
            <a:r>
              <a:rPr lang="it-IT" sz="2000" b="1" smtClean="0">
                <a:solidFill>
                  <a:srgbClr val="000000"/>
                </a:solidFill>
              </a:rPr>
              <a:t> 111 a 113</a:t>
            </a:r>
            <a:r>
              <a:rPr lang="it-IT" sz="2000" smtClean="0">
                <a:solidFill>
                  <a:srgbClr val="000000"/>
                </a:solidFill>
              </a:rPr>
              <a:t>) </a:t>
            </a:r>
            <a:endParaRPr lang="it-IT" sz="2400" smtClean="0"/>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92420183-43A3-42F4-AE7A-AECBFE5CB1F5}" type="slidenum">
              <a:rPr lang="it-IT" b="1">
                <a:solidFill>
                  <a:schemeClr val="tx1"/>
                </a:solidFill>
                <a:latin typeface="Futura Bk BT"/>
              </a:rPr>
              <a:pPr fontAlgn="base">
                <a:spcBef>
                  <a:spcPct val="0"/>
                </a:spcBef>
                <a:spcAft>
                  <a:spcPct val="0"/>
                </a:spcAft>
                <a:defRPr/>
              </a:pPr>
              <a:t>51</a:t>
            </a:fld>
            <a:endParaRPr lang="it-IT" b="1">
              <a:solidFill>
                <a:schemeClr val="tx1"/>
              </a:solidFill>
              <a:latin typeface="Futura Bk BT"/>
            </a:endParaRPr>
          </a:p>
        </p:txBody>
      </p:sp>
      <p:sp>
        <p:nvSpPr>
          <p:cNvPr id="10" name="CasellaDiTesto 17"/>
          <p:cNvSpPr txBox="1">
            <a:spLocks noChangeArrowheads="1"/>
          </p:cNvSpPr>
          <p:nvPr/>
        </p:nvSpPr>
        <p:spPr bwMode="auto">
          <a:xfrm>
            <a:off x="503238" y="121602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COMUNICAZIONE COMPORTAMENTI TENUTI NEL 2016</a:t>
            </a:r>
          </a:p>
        </p:txBody>
      </p:sp>
      <p:pic>
        <p:nvPicPr>
          <p:cNvPr id="117764" name="Immagine 3"/>
          <p:cNvPicPr>
            <a:picLocks noChangeAspect="1"/>
          </p:cNvPicPr>
          <p:nvPr/>
        </p:nvPicPr>
        <p:blipFill>
          <a:blip r:embed="rId3"/>
          <a:srcRect/>
          <a:stretch>
            <a:fillRect/>
          </a:stretch>
        </p:blipFill>
        <p:spPr bwMode="auto">
          <a:xfrm>
            <a:off x="611188" y="2924175"/>
            <a:ext cx="8137525" cy="944563"/>
          </a:xfrm>
          <a:prstGeom prst="rect">
            <a:avLst/>
          </a:prstGeom>
          <a:noFill/>
          <a:ln w="9525">
            <a:noFill/>
            <a:miter lim="800000"/>
            <a:headEnd/>
            <a:tailEnd/>
          </a:ln>
        </p:spPr>
      </p:pic>
      <p:sp>
        <p:nvSpPr>
          <p:cNvPr id="117765" name="CasellaDiTesto 16"/>
          <p:cNvSpPr txBox="1">
            <a:spLocks noChangeArrowheads="1"/>
          </p:cNvSpPr>
          <p:nvPr/>
        </p:nvSpPr>
        <p:spPr bwMode="auto">
          <a:xfrm>
            <a:off x="576263" y="1644650"/>
            <a:ext cx="3492500" cy="923925"/>
          </a:xfrm>
          <a:prstGeom prst="rect">
            <a:avLst/>
          </a:prstGeom>
          <a:solidFill>
            <a:srgbClr val="FFFF00"/>
          </a:solidFill>
          <a:ln w="9525">
            <a:noFill/>
            <a:miter lim="800000"/>
            <a:headEnd/>
            <a:tailEnd/>
          </a:ln>
        </p:spPr>
        <p:txBody>
          <a:bodyPr>
            <a:spAutoFit/>
          </a:bodyPr>
          <a:lstStyle/>
          <a:p>
            <a:r>
              <a:rPr lang="it-IT" b="1">
                <a:latin typeface="Calibri" pitchFamily="34" charset="0"/>
              </a:rPr>
              <a:t>Potenziali FORFETARI che nel 2016 hanno optato per il regime ordinario IVA e IIDD</a:t>
            </a:r>
          </a:p>
        </p:txBody>
      </p:sp>
      <p:sp>
        <p:nvSpPr>
          <p:cNvPr id="117766" name="CasellaDiTesto 16"/>
          <p:cNvSpPr txBox="1">
            <a:spLocks noChangeArrowheads="1"/>
          </p:cNvSpPr>
          <p:nvPr/>
        </p:nvSpPr>
        <p:spPr bwMode="auto">
          <a:xfrm>
            <a:off x="4321175" y="1612900"/>
            <a:ext cx="3852863" cy="922338"/>
          </a:xfrm>
          <a:prstGeom prst="rect">
            <a:avLst/>
          </a:prstGeom>
          <a:solidFill>
            <a:srgbClr val="FFFF00"/>
          </a:solidFill>
          <a:ln w="9525">
            <a:noFill/>
            <a:miter lim="800000"/>
            <a:headEnd/>
            <a:tailEnd/>
          </a:ln>
        </p:spPr>
        <p:txBody>
          <a:bodyPr>
            <a:spAutoFit/>
          </a:bodyPr>
          <a:lstStyle/>
          <a:p>
            <a:r>
              <a:rPr lang="it-IT" b="1">
                <a:latin typeface="Calibri" pitchFamily="34" charset="0"/>
              </a:rPr>
              <a:t>Forfetari che avevano optato per il regime ordinario IVA e IIDD e vogliono revocare tale scelta</a:t>
            </a:r>
          </a:p>
        </p:txBody>
      </p:sp>
      <p:sp>
        <p:nvSpPr>
          <p:cNvPr id="12" name="CasellaDiTesto 16"/>
          <p:cNvSpPr txBox="1">
            <a:spLocks noChangeArrowheads="1"/>
          </p:cNvSpPr>
          <p:nvPr/>
        </p:nvSpPr>
        <p:spPr bwMode="auto">
          <a:xfrm>
            <a:off x="881063" y="4148138"/>
            <a:ext cx="2774950" cy="1200150"/>
          </a:xfrm>
          <a:prstGeom prst="rect">
            <a:avLst/>
          </a:prstGeom>
          <a:solidFill>
            <a:schemeClr val="accent1">
              <a:lumMod val="20000"/>
              <a:lumOff val="80000"/>
            </a:schemeClr>
          </a:solidFill>
          <a:ln w="9525">
            <a:noFill/>
            <a:miter lim="800000"/>
            <a:headEnd/>
            <a:tailEnd/>
          </a:ln>
        </p:spPr>
        <p:txBody>
          <a:bodyPr>
            <a:spAutoFit/>
          </a:bodyPr>
          <a:lstStyle/>
          <a:p>
            <a:pPr>
              <a:defRPr/>
            </a:pPr>
            <a:r>
              <a:rPr lang="it-IT" b="1" dirty="0">
                <a:latin typeface="Calibri" pitchFamily="34" charset="0"/>
                <a:cs typeface="Arial" pitchFamily="34" charset="0"/>
              </a:rPr>
              <a:t>Chi poteva aderire al REGIME DI VANTAGGIO ma ha optato per il regime ordinario IVA e </a:t>
            </a:r>
            <a:r>
              <a:rPr lang="it-IT" b="1" dirty="0" err="1">
                <a:latin typeface="Calibri" pitchFamily="34" charset="0"/>
                <a:cs typeface="Arial" pitchFamily="34" charset="0"/>
              </a:rPr>
              <a:t>IIDD</a:t>
            </a:r>
            <a:endParaRPr lang="it-IT" b="1" dirty="0">
              <a:latin typeface="Calibri" pitchFamily="34" charset="0"/>
              <a:cs typeface="Arial" pitchFamily="34" charset="0"/>
            </a:endParaRPr>
          </a:p>
        </p:txBody>
      </p:sp>
      <p:sp>
        <p:nvSpPr>
          <p:cNvPr id="14" name="CasellaDiTesto 16"/>
          <p:cNvSpPr txBox="1">
            <a:spLocks noChangeArrowheads="1"/>
          </p:cNvSpPr>
          <p:nvPr/>
        </p:nvSpPr>
        <p:spPr bwMode="auto">
          <a:xfrm>
            <a:off x="3851275" y="4170363"/>
            <a:ext cx="4090988" cy="1200150"/>
          </a:xfrm>
          <a:prstGeom prst="rect">
            <a:avLst/>
          </a:prstGeom>
          <a:solidFill>
            <a:schemeClr val="accent1">
              <a:lumMod val="20000"/>
              <a:lumOff val="80000"/>
            </a:schemeClr>
          </a:solidFill>
          <a:ln w="9525">
            <a:noFill/>
            <a:miter lim="800000"/>
            <a:headEnd/>
            <a:tailEnd/>
          </a:ln>
        </p:spPr>
        <p:txBody>
          <a:bodyPr>
            <a:spAutoFit/>
          </a:bodyPr>
          <a:lstStyle/>
          <a:p>
            <a:pPr>
              <a:defRPr/>
            </a:pPr>
            <a:r>
              <a:rPr lang="it-IT" b="1" dirty="0">
                <a:latin typeface="Calibri" pitchFamily="34" charset="0"/>
                <a:cs typeface="Arial" pitchFamily="34" charset="0"/>
              </a:rPr>
              <a:t>Chi poteva aderire REGIME DI VANTAGGIO ma aveva optato per il regime ordinario IVA e </a:t>
            </a:r>
            <a:r>
              <a:rPr lang="it-IT" b="1" dirty="0" err="1">
                <a:latin typeface="Calibri" pitchFamily="34" charset="0"/>
                <a:cs typeface="Arial" pitchFamily="34" charset="0"/>
              </a:rPr>
              <a:t>IIDD</a:t>
            </a:r>
            <a:r>
              <a:rPr lang="it-IT" b="1" dirty="0">
                <a:latin typeface="Calibri" pitchFamily="34" charset="0"/>
                <a:cs typeface="Arial" pitchFamily="34" charset="0"/>
              </a:rPr>
              <a:t> e vuole revocare tale scelta</a:t>
            </a:r>
          </a:p>
        </p:txBody>
      </p:sp>
      <p:sp>
        <p:nvSpPr>
          <p:cNvPr id="15" name="CasellaDiTesto 16"/>
          <p:cNvSpPr txBox="1">
            <a:spLocks noChangeArrowheads="1"/>
          </p:cNvSpPr>
          <p:nvPr/>
        </p:nvSpPr>
        <p:spPr bwMode="auto">
          <a:xfrm>
            <a:off x="881063" y="5562600"/>
            <a:ext cx="7061200" cy="923925"/>
          </a:xfrm>
          <a:prstGeom prst="rect">
            <a:avLst/>
          </a:prstGeom>
          <a:solidFill>
            <a:schemeClr val="accent1">
              <a:lumMod val="20000"/>
              <a:lumOff val="80000"/>
            </a:schemeClr>
          </a:solidFill>
          <a:ln w="9525">
            <a:noFill/>
            <a:miter lim="800000"/>
            <a:headEnd/>
            <a:tailEnd/>
          </a:ln>
        </p:spPr>
        <p:txBody>
          <a:bodyPr>
            <a:spAutoFit/>
          </a:bodyPr>
          <a:lstStyle/>
          <a:p>
            <a:pPr>
              <a:defRPr/>
            </a:pPr>
            <a:r>
              <a:rPr lang="it-IT" b="1" dirty="0">
                <a:latin typeface="Calibri" pitchFamily="34" charset="0"/>
                <a:cs typeface="Arial" pitchFamily="34" charset="0"/>
              </a:rPr>
              <a:t>Chi, nel 2016, era in REGIME DI VANTAGGIO e vuole optare per il FORFETARIO senza attendere il decorso dei termini di permanenza nel precedente regime</a:t>
            </a:r>
          </a:p>
        </p:txBody>
      </p:sp>
      <p:cxnSp>
        <p:nvCxnSpPr>
          <p:cNvPr id="7" name="Connettore a gomito 6"/>
          <p:cNvCxnSpPr>
            <a:cxnSpLocks/>
            <a:stCxn id="117766" idx="3"/>
            <a:endCxn id="117772" idx="0"/>
          </p:cNvCxnSpPr>
          <p:nvPr/>
        </p:nvCxnSpPr>
        <p:spPr>
          <a:xfrm>
            <a:off x="8174038" y="2074863"/>
            <a:ext cx="285750" cy="923925"/>
          </a:xfrm>
          <a:prstGeom prst="bentConnector2">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17771" name="CasellaDiTesto 16"/>
          <p:cNvSpPr txBox="1">
            <a:spLocks noChangeArrowheads="1"/>
          </p:cNvSpPr>
          <p:nvPr/>
        </p:nvSpPr>
        <p:spPr bwMode="auto">
          <a:xfrm>
            <a:off x="7354888" y="2998788"/>
            <a:ext cx="287337" cy="284162"/>
          </a:xfrm>
          <a:prstGeom prst="rect">
            <a:avLst/>
          </a:prstGeom>
          <a:solidFill>
            <a:srgbClr val="FFFF00"/>
          </a:solidFill>
          <a:ln w="28575">
            <a:solidFill>
              <a:schemeClr val="tx1"/>
            </a:solidFill>
            <a:miter lim="800000"/>
            <a:headEnd/>
            <a:tailEnd/>
          </a:ln>
        </p:spPr>
        <p:txBody>
          <a:bodyPr>
            <a:spAutoFit/>
          </a:bodyPr>
          <a:lstStyle/>
          <a:p>
            <a:endParaRPr lang="it-IT" sz="2000" b="1">
              <a:latin typeface="Calibri" pitchFamily="34" charset="0"/>
            </a:endParaRPr>
          </a:p>
        </p:txBody>
      </p:sp>
      <p:sp>
        <p:nvSpPr>
          <p:cNvPr id="117772" name="CasellaDiTesto 16"/>
          <p:cNvSpPr txBox="1">
            <a:spLocks noChangeArrowheads="1"/>
          </p:cNvSpPr>
          <p:nvPr/>
        </p:nvSpPr>
        <p:spPr bwMode="auto">
          <a:xfrm>
            <a:off x="8315325" y="2998788"/>
            <a:ext cx="288925" cy="284162"/>
          </a:xfrm>
          <a:prstGeom prst="rect">
            <a:avLst/>
          </a:prstGeom>
          <a:solidFill>
            <a:srgbClr val="FFFF00"/>
          </a:solidFill>
          <a:ln w="28575">
            <a:solidFill>
              <a:schemeClr val="tx1"/>
            </a:solidFill>
            <a:miter lim="800000"/>
            <a:headEnd/>
            <a:tailEnd/>
          </a:ln>
        </p:spPr>
        <p:txBody>
          <a:bodyPr>
            <a:spAutoFit/>
          </a:bodyPr>
          <a:lstStyle/>
          <a:p>
            <a:endParaRPr lang="it-IT" sz="2000" b="1">
              <a:latin typeface="Calibri" pitchFamily="34" charset="0"/>
            </a:endParaRPr>
          </a:p>
        </p:txBody>
      </p:sp>
      <p:sp>
        <p:nvSpPr>
          <p:cNvPr id="117773" name="CasellaDiTesto 16"/>
          <p:cNvSpPr txBox="1">
            <a:spLocks noChangeArrowheads="1"/>
          </p:cNvSpPr>
          <p:nvPr/>
        </p:nvSpPr>
        <p:spPr bwMode="auto">
          <a:xfrm>
            <a:off x="6300788" y="3465513"/>
            <a:ext cx="287337" cy="284162"/>
          </a:xfrm>
          <a:prstGeom prst="rect">
            <a:avLst/>
          </a:prstGeom>
          <a:solidFill>
            <a:srgbClr val="FFFF00"/>
          </a:solidFill>
          <a:ln w="28575">
            <a:solidFill>
              <a:schemeClr val="tx1"/>
            </a:solidFill>
            <a:miter lim="800000"/>
            <a:headEnd/>
            <a:tailEnd/>
          </a:ln>
        </p:spPr>
        <p:txBody>
          <a:bodyPr>
            <a:spAutoFit/>
          </a:bodyPr>
          <a:lstStyle/>
          <a:p>
            <a:endParaRPr lang="it-IT" sz="2000" b="1">
              <a:latin typeface="Calibri" pitchFamily="34" charset="0"/>
            </a:endParaRPr>
          </a:p>
        </p:txBody>
      </p:sp>
      <p:sp>
        <p:nvSpPr>
          <p:cNvPr id="117774" name="CasellaDiTesto 16"/>
          <p:cNvSpPr txBox="1">
            <a:spLocks noChangeArrowheads="1"/>
          </p:cNvSpPr>
          <p:nvPr/>
        </p:nvSpPr>
        <p:spPr bwMode="auto">
          <a:xfrm>
            <a:off x="7354888" y="3465513"/>
            <a:ext cx="287337" cy="284162"/>
          </a:xfrm>
          <a:prstGeom prst="rect">
            <a:avLst/>
          </a:prstGeom>
          <a:solidFill>
            <a:srgbClr val="FFFF00"/>
          </a:solidFill>
          <a:ln w="28575">
            <a:solidFill>
              <a:schemeClr val="tx1"/>
            </a:solidFill>
            <a:miter lim="800000"/>
            <a:headEnd/>
            <a:tailEnd/>
          </a:ln>
        </p:spPr>
        <p:txBody>
          <a:bodyPr>
            <a:spAutoFit/>
          </a:bodyPr>
          <a:lstStyle/>
          <a:p>
            <a:endParaRPr lang="it-IT" sz="2000" b="1">
              <a:latin typeface="Calibri" pitchFamily="34" charset="0"/>
            </a:endParaRPr>
          </a:p>
        </p:txBody>
      </p:sp>
      <p:sp>
        <p:nvSpPr>
          <p:cNvPr id="117775" name="CasellaDiTesto 19"/>
          <p:cNvSpPr txBox="1">
            <a:spLocks noChangeArrowheads="1"/>
          </p:cNvSpPr>
          <p:nvPr/>
        </p:nvSpPr>
        <p:spPr bwMode="auto">
          <a:xfrm>
            <a:off x="8315325" y="3465513"/>
            <a:ext cx="288925" cy="284162"/>
          </a:xfrm>
          <a:prstGeom prst="rect">
            <a:avLst/>
          </a:prstGeom>
          <a:solidFill>
            <a:srgbClr val="FFFF00"/>
          </a:solidFill>
          <a:ln w="28575">
            <a:solidFill>
              <a:schemeClr val="tx1"/>
            </a:solidFill>
            <a:miter lim="800000"/>
            <a:headEnd/>
            <a:tailEnd/>
          </a:ln>
        </p:spPr>
        <p:txBody>
          <a:bodyPr>
            <a:spAutoFit/>
          </a:bodyPr>
          <a:lstStyle/>
          <a:p>
            <a:endParaRPr lang="it-IT" sz="2000" b="1">
              <a:latin typeface="Calibri" pitchFamily="34" charset="0"/>
            </a:endParaRPr>
          </a:p>
        </p:txBody>
      </p:sp>
      <p:cxnSp>
        <p:nvCxnSpPr>
          <p:cNvPr id="23" name="Connettore a gomito 22"/>
          <p:cNvCxnSpPr>
            <a:cxnSpLocks/>
            <a:stCxn id="12" idx="0"/>
            <a:endCxn id="117773" idx="2"/>
          </p:cNvCxnSpPr>
          <p:nvPr/>
        </p:nvCxnSpPr>
        <p:spPr>
          <a:xfrm rot="5400000" flipH="1" flipV="1">
            <a:off x="4156869" y="1861344"/>
            <a:ext cx="398463" cy="4175125"/>
          </a:xfrm>
          <a:prstGeom prst="bentConnector3">
            <a:avLst>
              <a:gd name="adj1" fmla="val 50000"/>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2" name="Connettore a gomito 31"/>
          <p:cNvCxnSpPr>
            <a:cxnSpLocks/>
            <a:stCxn id="14" idx="0"/>
            <a:endCxn id="117774" idx="2"/>
          </p:cNvCxnSpPr>
          <p:nvPr/>
        </p:nvCxnSpPr>
        <p:spPr>
          <a:xfrm rot="5400000" flipH="1" flipV="1">
            <a:off x="6487319" y="3159919"/>
            <a:ext cx="420688" cy="1600200"/>
          </a:xfrm>
          <a:prstGeom prst="bentConnector3">
            <a:avLst>
              <a:gd name="adj1" fmla="val 50000"/>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5" name="Connettore a gomito 34"/>
          <p:cNvCxnSpPr>
            <a:cxnSpLocks/>
            <a:stCxn id="15" idx="3"/>
            <a:endCxn id="117775" idx="2"/>
          </p:cNvCxnSpPr>
          <p:nvPr/>
        </p:nvCxnSpPr>
        <p:spPr>
          <a:xfrm flipV="1">
            <a:off x="7942263" y="3749675"/>
            <a:ext cx="517525" cy="2274888"/>
          </a:xfrm>
          <a:prstGeom prst="bentConnector2">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2" name="Connettore a gomito 71"/>
          <p:cNvCxnSpPr>
            <a:cxnSpLocks/>
            <a:stCxn id="117765" idx="2"/>
            <a:endCxn id="117771" idx="0"/>
          </p:cNvCxnSpPr>
          <p:nvPr/>
        </p:nvCxnSpPr>
        <p:spPr>
          <a:xfrm rot="16200000" flipH="1">
            <a:off x="4695031" y="196057"/>
            <a:ext cx="430213" cy="5175250"/>
          </a:xfrm>
          <a:prstGeom prst="bentConnector3">
            <a:avLst>
              <a:gd name="adj1" fmla="val 50000"/>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olo 1"/>
          <p:cNvSpPr>
            <a:spLocks noGrp="1"/>
          </p:cNvSpPr>
          <p:nvPr>
            <p:ph type="ctrTitle"/>
          </p:nvPr>
        </p:nvSpPr>
        <p:spPr>
          <a:xfrm>
            <a:off x="250825" y="44450"/>
            <a:ext cx="8642350" cy="1008063"/>
          </a:xfrm>
        </p:spPr>
        <p:txBody>
          <a:bodyPr/>
          <a:lstStyle/>
          <a:p>
            <a:pPr eaLnBrk="1" hangingPunct="1"/>
            <a:r>
              <a:rPr lang="it-IT" sz="2400" smtClean="0">
                <a:solidFill>
                  <a:srgbClr val="000000"/>
                </a:solidFill>
              </a:rPr>
              <a:t>REGIME FORFETARIO</a:t>
            </a:r>
            <a:br>
              <a:rPr lang="it-IT" sz="2400" smtClean="0">
                <a:solidFill>
                  <a:srgbClr val="000000"/>
                </a:solidFill>
              </a:rPr>
            </a:br>
            <a:r>
              <a:rPr lang="it-IT" sz="2000" smtClean="0">
                <a:solidFill>
                  <a:srgbClr val="000000"/>
                </a:solidFill>
              </a:rPr>
              <a:t>(Legge di Stabilità 2016 – art. 1, commi da </a:t>
            </a:r>
            <a:r>
              <a:rPr lang="it-IT" sz="2000" b="1" smtClean="0">
                <a:solidFill>
                  <a:srgbClr val="000000"/>
                </a:solidFill>
              </a:rPr>
              <a:t> 111 a 113</a:t>
            </a:r>
            <a:r>
              <a:rPr lang="it-IT" sz="2000" smtClean="0">
                <a:solidFill>
                  <a:srgbClr val="000000"/>
                </a:solidFill>
              </a:rPr>
              <a:t>) </a:t>
            </a:r>
            <a:endParaRPr lang="it-IT" sz="2400" smtClean="0"/>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5DFD2032-A556-4E3D-89E8-105DE6BB891F}" type="slidenum">
              <a:rPr lang="it-IT" b="1">
                <a:solidFill>
                  <a:schemeClr val="tx1"/>
                </a:solidFill>
                <a:latin typeface="Futura Bk BT"/>
              </a:rPr>
              <a:pPr fontAlgn="base">
                <a:spcBef>
                  <a:spcPct val="0"/>
                </a:spcBef>
                <a:spcAft>
                  <a:spcPct val="0"/>
                </a:spcAft>
                <a:defRPr/>
              </a:pPr>
              <a:t>52</a:t>
            </a:fld>
            <a:endParaRPr lang="it-IT" b="1">
              <a:solidFill>
                <a:schemeClr val="tx1"/>
              </a:solidFill>
              <a:latin typeface="Futura Bk BT"/>
            </a:endParaRPr>
          </a:p>
        </p:txBody>
      </p:sp>
      <p:sp>
        <p:nvSpPr>
          <p:cNvPr id="10" name="CasellaDiTesto 17"/>
          <p:cNvSpPr txBox="1">
            <a:spLocks noChangeArrowheads="1"/>
          </p:cNvSpPr>
          <p:nvPr/>
        </p:nvSpPr>
        <p:spPr bwMode="auto">
          <a:xfrm>
            <a:off x="503238" y="121602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VANTAGGI sul versante IVA</a:t>
            </a:r>
          </a:p>
        </p:txBody>
      </p:sp>
      <p:sp>
        <p:nvSpPr>
          <p:cNvPr id="119812" name="CasellaDiTesto 16"/>
          <p:cNvSpPr txBox="1">
            <a:spLocks noChangeArrowheads="1"/>
          </p:cNvSpPr>
          <p:nvPr/>
        </p:nvSpPr>
        <p:spPr bwMode="auto">
          <a:xfrm>
            <a:off x="504825" y="1628775"/>
            <a:ext cx="8137525" cy="4800600"/>
          </a:xfrm>
          <a:prstGeom prst="rect">
            <a:avLst/>
          </a:prstGeom>
          <a:solidFill>
            <a:srgbClr val="FFFF00"/>
          </a:solidFill>
          <a:ln w="9525">
            <a:noFill/>
            <a:miter lim="800000"/>
            <a:headEnd/>
            <a:tailEnd/>
          </a:ln>
        </p:spPr>
        <p:txBody>
          <a:bodyPr>
            <a:spAutoFit/>
          </a:bodyPr>
          <a:lstStyle/>
          <a:p>
            <a:pPr marL="514350" indent="-514350">
              <a:buFont typeface="Calibri" pitchFamily="34" charset="0"/>
              <a:buAutoNum type="romanUcPeriod"/>
            </a:pPr>
            <a:r>
              <a:rPr lang="it-IT">
                <a:latin typeface="Calibri" pitchFamily="34" charset="0"/>
              </a:rPr>
              <a:t>Non si addebita l’IVA, e dunque non si detrae quella sugli acquisti</a:t>
            </a:r>
          </a:p>
          <a:p>
            <a:pPr marL="514350" indent="-514350">
              <a:buFont typeface="Calibri" pitchFamily="34" charset="0"/>
              <a:buAutoNum type="romanUcPeriod"/>
            </a:pPr>
            <a:r>
              <a:rPr lang="it-IT">
                <a:latin typeface="Calibri" pitchFamily="34" charset="0"/>
              </a:rPr>
              <a:t>La cessione intracomunitaria di beni è assimilata ad una cessione interna (non è una cessione intracomunitaria)</a:t>
            </a:r>
          </a:p>
          <a:p>
            <a:pPr marL="514350" indent="-514350">
              <a:buFont typeface="Calibri" pitchFamily="34" charset="0"/>
              <a:buAutoNum type="romanUcPeriod"/>
            </a:pPr>
            <a:r>
              <a:rPr lang="it-IT">
                <a:latin typeface="Calibri" pitchFamily="34" charset="0"/>
              </a:rPr>
              <a:t>Gli acquisti intracomunitari</a:t>
            </a:r>
          </a:p>
          <a:p>
            <a:pPr marL="971550" lvl="1" indent="-514350">
              <a:buFont typeface="Calibri" pitchFamily="34" charset="0"/>
              <a:buAutoNum type="alphaLcParenR"/>
            </a:pPr>
            <a:r>
              <a:rPr lang="it-IT">
                <a:latin typeface="Calibri" pitchFamily="34" charset="0"/>
              </a:rPr>
              <a:t>Fino alla soglia di 10.000 euro non sono tassati nel paese di destinazione, quindi viene applicata l’IVA del paese del fornitore</a:t>
            </a:r>
          </a:p>
          <a:p>
            <a:pPr marL="971550" lvl="1" indent="-514350">
              <a:buFont typeface="Calibri" pitchFamily="34" charset="0"/>
              <a:buAutoNum type="alphaLcParenR"/>
            </a:pPr>
            <a:r>
              <a:rPr lang="it-IT">
                <a:latin typeface="Calibri" pitchFamily="34" charset="0"/>
              </a:rPr>
              <a:t>Sopra i 10.000 euro sono cessioni intracomunitarie per cui la fattura va integrata dell’IVA e l’imposta versata entro il 16 del mese successivo all’acquisto e va presentato il modello INTR12</a:t>
            </a:r>
          </a:p>
          <a:p>
            <a:pPr marL="514350" indent="-514350">
              <a:buFont typeface="Calibri" pitchFamily="34" charset="0"/>
              <a:buAutoNum type="romanUcPeriod"/>
            </a:pPr>
            <a:r>
              <a:rPr lang="it-IT">
                <a:latin typeface="Calibri" pitchFamily="34" charset="0"/>
              </a:rPr>
              <a:t>Le prestazioni di servizi ricevute o rese da/a non residenti seguono le regole dell’art. 7-ter D.P.R. 633/72 e occorre l’iscrizione al VIES</a:t>
            </a:r>
          </a:p>
          <a:p>
            <a:pPr marL="514350" indent="-514350">
              <a:buFont typeface="Calibri" pitchFamily="34" charset="0"/>
              <a:buAutoNum type="romanUcPeriod"/>
            </a:pPr>
            <a:r>
              <a:rPr lang="it-IT">
                <a:latin typeface="Calibri" pitchFamily="34" charset="0"/>
              </a:rPr>
              <a:t>In caso di importazioni o esportazioni si seguono le regole ordinarie ma non è possibile qualificarsi come esportatore abituale</a:t>
            </a:r>
          </a:p>
          <a:p>
            <a:pPr marL="514350" indent="-514350">
              <a:buFont typeface="Calibri" pitchFamily="34" charset="0"/>
              <a:buAutoNum type="romanUcPeriod"/>
            </a:pPr>
            <a:r>
              <a:rPr lang="it-IT">
                <a:latin typeface="Calibri" pitchFamily="34" charset="0"/>
              </a:rPr>
              <a:t>Ricavi, compensi e corrispettivi vanno certificati con fattura, ricevuta o scontrino</a:t>
            </a:r>
          </a:p>
          <a:p>
            <a:pPr marL="514350" indent="-514350">
              <a:buFont typeface="Calibri" pitchFamily="34" charset="0"/>
              <a:buAutoNum type="romanUcPeriod"/>
            </a:pPr>
            <a:r>
              <a:rPr lang="it-IT">
                <a:latin typeface="Calibri" pitchFamily="34" charset="0"/>
              </a:rPr>
              <a:t>I documenti non si registrano ma vanno numerati progressivamente e conservati</a:t>
            </a:r>
          </a:p>
          <a:p>
            <a:pPr marL="514350" indent="-514350">
              <a:buFont typeface="Calibri" pitchFamily="34" charset="0"/>
              <a:buAutoNum type="romanUcPeriod"/>
            </a:pPr>
            <a:r>
              <a:rPr lang="it-IT">
                <a:latin typeface="Calibri" pitchFamily="34" charset="0"/>
              </a:rPr>
              <a:t>Non vi sono obblighi di liquidazione e dichiarazione iva</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olo 1"/>
          <p:cNvSpPr>
            <a:spLocks noGrp="1"/>
          </p:cNvSpPr>
          <p:nvPr>
            <p:ph type="ctrTitle"/>
          </p:nvPr>
        </p:nvSpPr>
        <p:spPr>
          <a:xfrm>
            <a:off x="250825" y="44450"/>
            <a:ext cx="8642350" cy="1008063"/>
          </a:xfrm>
        </p:spPr>
        <p:txBody>
          <a:bodyPr/>
          <a:lstStyle/>
          <a:p>
            <a:pPr eaLnBrk="1" hangingPunct="1"/>
            <a:r>
              <a:rPr lang="it-IT" sz="2400" smtClean="0">
                <a:solidFill>
                  <a:srgbClr val="000000"/>
                </a:solidFill>
              </a:rPr>
              <a:t>REGIME FORFETARIO</a:t>
            </a:r>
            <a:br>
              <a:rPr lang="it-IT" sz="2400" smtClean="0">
                <a:solidFill>
                  <a:srgbClr val="000000"/>
                </a:solidFill>
              </a:rPr>
            </a:br>
            <a:r>
              <a:rPr lang="it-IT" sz="2000" smtClean="0">
                <a:solidFill>
                  <a:srgbClr val="000000"/>
                </a:solidFill>
              </a:rPr>
              <a:t>(Legge di Stabilità 2016 – art. 1, commi da </a:t>
            </a:r>
            <a:r>
              <a:rPr lang="it-IT" sz="2000" b="1" smtClean="0">
                <a:solidFill>
                  <a:srgbClr val="000000"/>
                </a:solidFill>
              </a:rPr>
              <a:t> 111 a 113</a:t>
            </a:r>
            <a:r>
              <a:rPr lang="it-IT" sz="2000" smtClean="0">
                <a:solidFill>
                  <a:srgbClr val="000000"/>
                </a:solidFill>
              </a:rPr>
              <a:t>) </a:t>
            </a:r>
            <a:endParaRPr lang="it-IT" sz="2400" smtClean="0"/>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68BC38F2-B497-45F9-B447-561A4A652383}" type="slidenum">
              <a:rPr lang="it-IT" b="1">
                <a:solidFill>
                  <a:schemeClr val="tx1"/>
                </a:solidFill>
                <a:latin typeface="Futura Bk BT"/>
              </a:rPr>
              <a:pPr fontAlgn="base">
                <a:spcBef>
                  <a:spcPct val="0"/>
                </a:spcBef>
                <a:spcAft>
                  <a:spcPct val="0"/>
                </a:spcAft>
                <a:defRPr/>
              </a:pPr>
              <a:t>53</a:t>
            </a:fld>
            <a:endParaRPr lang="it-IT" b="1">
              <a:solidFill>
                <a:schemeClr val="tx1"/>
              </a:solidFill>
              <a:latin typeface="Futura Bk BT"/>
            </a:endParaRPr>
          </a:p>
        </p:txBody>
      </p:sp>
      <p:sp>
        <p:nvSpPr>
          <p:cNvPr id="10" name="CasellaDiTesto 17"/>
          <p:cNvSpPr txBox="1">
            <a:spLocks noChangeArrowheads="1"/>
          </p:cNvSpPr>
          <p:nvPr/>
        </p:nvSpPr>
        <p:spPr bwMode="auto">
          <a:xfrm>
            <a:off x="479425" y="121602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VANTAGGI sul versante IIDD</a:t>
            </a:r>
          </a:p>
        </p:txBody>
      </p:sp>
      <p:sp>
        <p:nvSpPr>
          <p:cNvPr id="121860" name="CasellaDiTesto 16"/>
          <p:cNvSpPr txBox="1">
            <a:spLocks noChangeArrowheads="1"/>
          </p:cNvSpPr>
          <p:nvPr/>
        </p:nvSpPr>
        <p:spPr bwMode="auto">
          <a:xfrm>
            <a:off x="479425" y="1708150"/>
            <a:ext cx="8137525" cy="2138363"/>
          </a:xfrm>
          <a:prstGeom prst="rect">
            <a:avLst/>
          </a:prstGeom>
          <a:solidFill>
            <a:srgbClr val="FFFF00"/>
          </a:solidFill>
          <a:ln w="9525">
            <a:noFill/>
            <a:miter lim="800000"/>
            <a:headEnd/>
            <a:tailEnd/>
          </a:ln>
        </p:spPr>
        <p:txBody>
          <a:bodyPr>
            <a:spAutoFit/>
          </a:bodyPr>
          <a:lstStyle/>
          <a:p>
            <a:pPr marL="514350" indent="-514350">
              <a:buFont typeface="Calibri" pitchFamily="34" charset="0"/>
              <a:buAutoNum type="romanUcPeriod"/>
            </a:pPr>
            <a:r>
              <a:rPr lang="it-IT" sz="1900">
                <a:latin typeface="Calibri" pitchFamily="34" charset="0"/>
              </a:rPr>
              <a:t>Tenuta delle scritture contabili </a:t>
            </a:r>
            <a:r>
              <a:rPr lang="it-IT" sz="1900">
                <a:latin typeface="Calibri" pitchFamily="34" charset="0"/>
                <a:sym typeface="Wingdings" pitchFamily="2" charset="2"/>
              </a:rPr>
              <a:t> </a:t>
            </a:r>
            <a:r>
              <a:rPr lang="it-IT" sz="1900" b="1">
                <a:latin typeface="Calibri" pitchFamily="34" charset="0"/>
                <a:sym typeface="Wingdings" pitchFamily="2" charset="2"/>
              </a:rPr>
              <a:t>NON RICHIESTA</a:t>
            </a:r>
          </a:p>
          <a:p>
            <a:pPr marL="514350" indent="-514350">
              <a:buFont typeface="Calibri" pitchFamily="34" charset="0"/>
              <a:buAutoNum type="romanUcPeriod"/>
            </a:pPr>
            <a:r>
              <a:rPr lang="it-IT" sz="1900">
                <a:latin typeface="Calibri" pitchFamily="34" charset="0"/>
                <a:sym typeface="Wingdings" pitchFamily="2" charset="2"/>
              </a:rPr>
              <a:t>IRAP  NON DOVUTA</a:t>
            </a:r>
          </a:p>
          <a:p>
            <a:pPr marL="514350" indent="-514350">
              <a:buFont typeface="Calibri" pitchFamily="34" charset="0"/>
              <a:buAutoNum type="romanUcPeriod"/>
            </a:pPr>
            <a:r>
              <a:rPr lang="it-IT" sz="1900">
                <a:latin typeface="Calibri" pitchFamily="34" charset="0"/>
                <a:sym typeface="Wingdings" pitchFamily="2" charset="2"/>
              </a:rPr>
              <a:t>Applicazione ritenute sui redditi di lavoro dipendente o professionale  NON RICHIESTA</a:t>
            </a:r>
          </a:p>
          <a:p>
            <a:pPr marL="514350" indent="-514350">
              <a:buFont typeface="Calibri" pitchFamily="34" charset="0"/>
              <a:buAutoNum type="romanUcPeriod"/>
            </a:pPr>
            <a:r>
              <a:rPr lang="it-IT" sz="1900">
                <a:latin typeface="Calibri" pitchFamily="34" charset="0"/>
                <a:sym typeface="Wingdings" pitchFamily="2" charset="2"/>
              </a:rPr>
              <a:t>Presentazione 770  NON RICHIESTA</a:t>
            </a:r>
          </a:p>
          <a:p>
            <a:pPr marL="514350" indent="-514350">
              <a:buFont typeface="Calibri" pitchFamily="34" charset="0"/>
              <a:buAutoNum type="romanUcPeriod"/>
            </a:pPr>
            <a:r>
              <a:rPr lang="it-IT" sz="1900">
                <a:latin typeface="Calibri" pitchFamily="34" charset="0"/>
                <a:sym typeface="Wingdings" pitchFamily="2" charset="2"/>
              </a:rPr>
              <a:t>Studi di settore o parametri   NON SOGGETTI</a:t>
            </a:r>
          </a:p>
          <a:p>
            <a:pPr marL="514350" indent="-514350">
              <a:buFont typeface="Calibri" pitchFamily="34" charset="0"/>
              <a:buAutoNum type="romanUcPeriod"/>
            </a:pPr>
            <a:r>
              <a:rPr lang="it-IT" sz="1900">
                <a:latin typeface="Calibri" pitchFamily="34" charset="0"/>
                <a:sym typeface="Wingdings" pitchFamily="2" charset="2"/>
              </a:rPr>
              <a:t>Ritenuta sulle fatture emesse  NON SOGGETTI</a:t>
            </a:r>
          </a:p>
        </p:txBody>
      </p:sp>
      <p:sp>
        <p:nvSpPr>
          <p:cNvPr id="7" name="CasellaDiTesto 16"/>
          <p:cNvSpPr txBox="1">
            <a:spLocks noChangeArrowheads="1"/>
          </p:cNvSpPr>
          <p:nvPr/>
        </p:nvSpPr>
        <p:spPr bwMode="auto">
          <a:xfrm>
            <a:off x="479425" y="3876675"/>
            <a:ext cx="8137525" cy="1754188"/>
          </a:xfrm>
          <a:prstGeom prst="rect">
            <a:avLst/>
          </a:prstGeom>
          <a:solidFill>
            <a:schemeClr val="accent1">
              <a:lumMod val="20000"/>
              <a:lumOff val="80000"/>
            </a:schemeClr>
          </a:solidFill>
          <a:ln w="9525">
            <a:noFill/>
            <a:miter lim="800000"/>
            <a:headEnd/>
            <a:tailEnd/>
          </a:ln>
        </p:spPr>
        <p:txBody>
          <a:bodyPr>
            <a:spAutoFit/>
          </a:bodyPr>
          <a:lstStyle/>
          <a:p>
            <a:pPr marL="11113" lvl="1">
              <a:defRPr/>
            </a:pPr>
            <a:r>
              <a:rPr lang="it-IT" b="1" dirty="0">
                <a:latin typeface="Calibri" pitchFamily="34" charset="0"/>
                <a:cs typeface="Arial" pitchFamily="34" charset="0"/>
                <a:sym typeface="Wingdings" panose="05000000000000000000" pitchFamily="2" charset="2"/>
              </a:rPr>
              <a:t>DETERMINAZIONE DEL REDDITO</a:t>
            </a:r>
          </a:p>
          <a:p>
            <a:pPr marL="11113" lvl="1" algn="ctr">
              <a:defRPr/>
            </a:pPr>
            <a:r>
              <a:rPr lang="it-IT" dirty="0">
                <a:latin typeface="Calibri" pitchFamily="34" charset="0"/>
                <a:cs typeface="Arial" pitchFamily="34" charset="0"/>
                <a:sym typeface="Wingdings" panose="05000000000000000000" pitchFamily="2" charset="2"/>
              </a:rPr>
              <a:t>RICAVI O COMPENSI x PERCENTUALE REDDITIVITÀ CONTENUTA NELL’ALLEGATO 4 </a:t>
            </a:r>
          </a:p>
          <a:p>
            <a:pPr marL="11113" lvl="1" algn="ctr">
              <a:defRPr/>
            </a:pPr>
            <a:r>
              <a:rPr lang="it-IT" dirty="0">
                <a:latin typeface="Calibri" pitchFamily="34" charset="0"/>
                <a:cs typeface="Arial" pitchFamily="34" charset="0"/>
                <a:sym typeface="Wingdings" panose="05000000000000000000" pitchFamily="2" charset="2"/>
              </a:rPr>
              <a:t>– CONTRIBUTI PREVIDENZIALI</a:t>
            </a:r>
          </a:p>
          <a:p>
            <a:pPr marL="11113" lvl="1">
              <a:defRPr/>
            </a:pPr>
            <a:r>
              <a:rPr lang="it-IT" dirty="0">
                <a:latin typeface="Calibri" pitchFamily="34" charset="0"/>
                <a:cs typeface="Arial" pitchFamily="34" charset="0"/>
                <a:sym typeface="Wingdings" panose="05000000000000000000" pitchFamily="2" charset="2"/>
              </a:rPr>
              <a:t>Nessun costo da dedurre </a:t>
            </a:r>
          </a:p>
          <a:p>
            <a:pPr marL="11113" lvl="1">
              <a:defRPr/>
            </a:pPr>
            <a:r>
              <a:rPr lang="it-IT" dirty="0">
                <a:latin typeface="Calibri" pitchFamily="34" charset="0"/>
                <a:cs typeface="Arial" pitchFamily="34" charset="0"/>
                <a:sym typeface="Wingdings" panose="05000000000000000000" pitchFamily="2" charset="2"/>
              </a:rPr>
              <a:t>L’EVENTUALE ECCEDENZA DI CONTRIBUTI PUÒ ESSERE DEDOTTA DAL REDDITO COMPLESSIVO (Se vi sono altri redditi)</a:t>
            </a:r>
          </a:p>
        </p:txBody>
      </p:sp>
      <p:sp>
        <p:nvSpPr>
          <p:cNvPr id="8" name="CasellaDiTesto 16"/>
          <p:cNvSpPr txBox="1">
            <a:spLocks noChangeArrowheads="1"/>
          </p:cNvSpPr>
          <p:nvPr/>
        </p:nvSpPr>
        <p:spPr bwMode="auto">
          <a:xfrm>
            <a:off x="479425" y="5661025"/>
            <a:ext cx="8137525" cy="646113"/>
          </a:xfrm>
          <a:prstGeom prst="rect">
            <a:avLst/>
          </a:prstGeom>
          <a:solidFill>
            <a:schemeClr val="accent1">
              <a:lumMod val="20000"/>
              <a:lumOff val="80000"/>
            </a:schemeClr>
          </a:solidFill>
          <a:ln w="9525">
            <a:noFill/>
            <a:miter lim="800000"/>
            <a:headEnd/>
            <a:tailEnd/>
          </a:ln>
        </p:spPr>
        <p:txBody>
          <a:bodyPr>
            <a:spAutoFit/>
          </a:bodyPr>
          <a:lstStyle/>
          <a:p>
            <a:pPr lvl="1">
              <a:defRPr/>
            </a:pPr>
            <a:r>
              <a:rPr lang="it-IT" b="1" dirty="0">
                <a:latin typeface="Calibri" pitchFamily="34" charset="0"/>
                <a:cs typeface="Arial" pitchFamily="34" charset="0"/>
                <a:sym typeface="Wingdings" panose="05000000000000000000" pitchFamily="2" charset="2"/>
              </a:rPr>
              <a:t>IMPOSTE DOVUTE</a:t>
            </a:r>
          </a:p>
          <a:p>
            <a:pPr lvl="1">
              <a:defRPr/>
            </a:pPr>
            <a:r>
              <a:rPr lang="it-IT" b="1" dirty="0">
                <a:latin typeface="Calibri" pitchFamily="34" charset="0"/>
                <a:cs typeface="Arial" pitchFamily="34" charset="0"/>
                <a:sym typeface="Wingdings" panose="05000000000000000000" pitchFamily="2" charset="2"/>
              </a:rPr>
              <a:t>Reddito x 15% = imposta sostitutiva da versare (5% per le start-up)</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5" name="Immagine 2"/>
          <p:cNvPicPr>
            <a:picLocks noChangeAspect="1"/>
          </p:cNvPicPr>
          <p:nvPr/>
        </p:nvPicPr>
        <p:blipFill>
          <a:blip r:embed="rId3"/>
          <a:srcRect/>
          <a:stretch>
            <a:fillRect/>
          </a:stretch>
        </p:blipFill>
        <p:spPr bwMode="auto">
          <a:xfrm>
            <a:off x="647700" y="2486025"/>
            <a:ext cx="7848600" cy="2405063"/>
          </a:xfrm>
          <a:prstGeom prst="rect">
            <a:avLst/>
          </a:prstGeom>
          <a:noFill/>
          <a:ln w="9525">
            <a:noFill/>
            <a:miter lim="800000"/>
            <a:headEnd/>
            <a:tailEnd/>
          </a:ln>
        </p:spPr>
      </p:pic>
      <p:sp>
        <p:nvSpPr>
          <p:cNvPr id="123906" name="Titolo 1"/>
          <p:cNvSpPr>
            <a:spLocks noGrp="1"/>
          </p:cNvSpPr>
          <p:nvPr>
            <p:ph type="ctrTitle"/>
          </p:nvPr>
        </p:nvSpPr>
        <p:spPr>
          <a:xfrm>
            <a:off x="250825" y="44450"/>
            <a:ext cx="8642350" cy="1008063"/>
          </a:xfrm>
        </p:spPr>
        <p:txBody>
          <a:bodyPr/>
          <a:lstStyle/>
          <a:p>
            <a:pPr eaLnBrk="1" hangingPunct="1"/>
            <a:r>
              <a:rPr lang="it-IT" sz="2400" smtClean="0">
                <a:solidFill>
                  <a:srgbClr val="000000"/>
                </a:solidFill>
              </a:rPr>
              <a:t>REGIME FORFETARIO</a:t>
            </a:r>
            <a:br>
              <a:rPr lang="it-IT" sz="2400" smtClean="0">
                <a:solidFill>
                  <a:srgbClr val="000000"/>
                </a:solidFill>
              </a:rPr>
            </a:br>
            <a:r>
              <a:rPr lang="it-IT" sz="2000" smtClean="0">
                <a:solidFill>
                  <a:srgbClr val="000000"/>
                </a:solidFill>
              </a:rPr>
              <a:t>(Legge di Stabilità 2016 – art. 1, commi da </a:t>
            </a:r>
            <a:r>
              <a:rPr lang="it-IT" sz="2000" b="1" smtClean="0">
                <a:solidFill>
                  <a:srgbClr val="000000"/>
                </a:solidFill>
              </a:rPr>
              <a:t> 111 a 113</a:t>
            </a:r>
            <a:r>
              <a:rPr lang="it-IT" sz="2000" smtClean="0">
                <a:solidFill>
                  <a:srgbClr val="000000"/>
                </a:solidFill>
              </a:rPr>
              <a:t>) </a:t>
            </a:r>
            <a:endParaRPr lang="it-IT" sz="2400" smtClean="0"/>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F7F9978A-C7C4-422C-86FD-230D52788D43}" type="slidenum">
              <a:rPr lang="it-IT" b="1">
                <a:solidFill>
                  <a:schemeClr val="tx1"/>
                </a:solidFill>
                <a:latin typeface="Futura Bk BT"/>
              </a:rPr>
              <a:pPr fontAlgn="base">
                <a:spcBef>
                  <a:spcPct val="0"/>
                </a:spcBef>
                <a:spcAft>
                  <a:spcPct val="0"/>
                </a:spcAft>
                <a:defRPr/>
              </a:pPr>
              <a:t>54</a:t>
            </a:fld>
            <a:endParaRPr lang="it-IT" b="1">
              <a:solidFill>
                <a:schemeClr val="tx1"/>
              </a:solidFill>
              <a:latin typeface="Futura Bk BT"/>
            </a:endParaRPr>
          </a:p>
        </p:txBody>
      </p:sp>
      <p:sp>
        <p:nvSpPr>
          <p:cNvPr id="10" name="CasellaDiTesto 17"/>
          <p:cNvSpPr txBox="1">
            <a:spLocks noChangeArrowheads="1"/>
          </p:cNvSpPr>
          <p:nvPr/>
        </p:nvSpPr>
        <p:spPr bwMode="auto">
          <a:xfrm>
            <a:off x="503238" y="121602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DETERMINAZIONE DEL REDDITO</a:t>
            </a:r>
          </a:p>
        </p:txBody>
      </p:sp>
      <p:sp>
        <p:nvSpPr>
          <p:cNvPr id="123909" name="CasellaDiTesto 16"/>
          <p:cNvSpPr txBox="1">
            <a:spLocks noChangeArrowheads="1"/>
          </p:cNvSpPr>
          <p:nvPr/>
        </p:nvSpPr>
        <p:spPr bwMode="auto">
          <a:xfrm>
            <a:off x="755650" y="1701800"/>
            <a:ext cx="4614863" cy="647700"/>
          </a:xfrm>
          <a:prstGeom prst="rect">
            <a:avLst/>
          </a:prstGeom>
          <a:solidFill>
            <a:srgbClr val="FFFF00"/>
          </a:solidFill>
          <a:ln w="9525">
            <a:noFill/>
            <a:miter lim="800000"/>
            <a:headEnd/>
            <a:tailEnd/>
          </a:ln>
        </p:spPr>
        <p:txBody>
          <a:bodyPr>
            <a:spAutoFit/>
          </a:bodyPr>
          <a:lstStyle/>
          <a:p>
            <a:pPr algn="ctr"/>
            <a:r>
              <a:rPr lang="it-IT" b="1">
                <a:latin typeface="Calibri" pitchFamily="34" charset="0"/>
              </a:rPr>
              <a:t>Si compilano più righi in caso di contemporaneo esercizio di più attività</a:t>
            </a:r>
          </a:p>
        </p:txBody>
      </p:sp>
      <p:sp>
        <p:nvSpPr>
          <p:cNvPr id="123910" name="CasellaDiTesto 16"/>
          <p:cNvSpPr txBox="1">
            <a:spLocks noChangeArrowheads="1"/>
          </p:cNvSpPr>
          <p:nvPr/>
        </p:nvSpPr>
        <p:spPr bwMode="auto">
          <a:xfrm>
            <a:off x="682625" y="5267325"/>
            <a:ext cx="2738438" cy="1201738"/>
          </a:xfrm>
          <a:prstGeom prst="rect">
            <a:avLst/>
          </a:prstGeom>
          <a:solidFill>
            <a:srgbClr val="FFFF00"/>
          </a:solidFill>
          <a:ln w="9525">
            <a:noFill/>
            <a:miter lim="800000"/>
            <a:headEnd/>
            <a:tailEnd/>
          </a:ln>
        </p:spPr>
        <p:txBody>
          <a:bodyPr>
            <a:spAutoFit/>
          </a:bodyPr>
          <a:lstStyle/>
          <a:p>
            <a:pPr algn="ctr"/>
            <a:r>
              <a:rPr lang="it-IT" b="1">
                <a:latin typeface="Calibri" pitchFamily="34" charset="0"/>
              </a:rPr>
              <a:t>In caso di PIÙ ATTIVITÀ si fa il totale dei ricavi e si confronta con l’attività che ha il limite più alto</a:t>
            </a:r>
          </a:p>
        </p:txBody>
      </p:sp>
      <p:sp>
        <p:nvSpPr>
          <p:cNvPr id="123911" name="CasellaDiTesto 16"/>
          <p:cNvSpPr txBox="1">
            <a:spLocks noChangeArrowheads="1"/>
          </p:cNvSpPr>
          <p:nvPr/>
        </p:nvSpPr>
        <p:spPr bwMode="auto">
          <a:xfrm>
            <a:off x="3708400" y="5267325"/>
            <a:ext cx="4464050" cy="1201738"/>
          </a:xfrm>
          <a:prstGeom prst="rect">
            <a:avLst/>
          </a:prstGeom>
          <a:solidFill>
            <a:srgbClr val="92D050"/>
          </a:solidFill>
          <a:ln w="9525">
            <a:noFill/>
            <a:miter lim="800000"/>
            <a:headEnd/>
            <a:tailEnd/>
          </a:ln>
        </p:spPr>
        <p:txBody>
          <a:bodyPr>
            <a:spAutoFit/>
          </a:bodyPr>
          <a:lstStyle/>
          <a:p>
            <a:pPr algn="ctr"/>
            <a:r>
              <a:rPr lang="it-IT" b="1">
                <a:latin typeface="Calibri" pitchFamily="34" charset="0"/>
              </a:rPr>
              <a:t>Non si includono tra i ricavi le PLUSVALENZE, anche se relative a beni acquistati in anni precedenti l’adozione del regime forfetario </a:t>
            </a:r>
          </a:p>
          <a:p>
            <a:pPr algn="ctr"/>
            <a:r>
              <a:rPr lang="it-IT" b="1">
                <a:latin typeface="Calibri" pitchFamily="34" charset="0"/>
              </a:rPr>
              <a:t>Circ 10/2016, par. 4.3.1</a:t>
            </a:r>
          </a:p>
        </p:txBody>
      </p:sp>
      <p:cxnSp>
        <p:nvCxnSpPr>
          <p:cNvPr id="7" name="Connettore a gomito 6"/>
          <p:cNvCxnSpPr>
            <a:cxnSpLocks/>
            <a:stCxn id="123910" idx="0"/>
            <a:endCxn id="24" idx="2"/>
          </p:cNvCxnSpPr>
          <p:nvPr/>
        </p:nvCxnSpPr>
        <p:spPr>
          <a:xfrm rot="5400000" flipH="1" flipV="1">
            <a:off x="3963194" y="2978944"/>
            <a:ext cx="376237" cy="4200525"/>
          </a:xfrm>
          <a:prstGeom prst="bentConnector3">
            <a:avLst>
              <a:gd name="adj1" fmla="val 50000"/>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23913" name="CasellaDiTesto 16"/>
          <p:cNvSpPr txBox="1">
            <a:spLocks noChangeArrowheads="1"/>
          </p:cNvSpPr>
          <p:nvPr/>
        </p:nvSpPr>
        <p:spPr bwMode="auto">
          <a:xfrm>
            <a:off x="1116013" y="2671763"/>
            <a:ext cx="7380287" cy="284162"/>
          </a:xfrm>
          <a:prstGeom prst="rect">
            <a:avLst/>
          </a:prstGeom>
          <a:solidFill>
            <a:srgbClr val="FFFF00"/>
          </a:solidFill>
          <a:ln w="28575">
            <a:solidFill>
              <a:schemeClr val="tx1"/>
            </a:solidFill>
            <a:miter lim="800000"/>
            <a:headEnd/>
            <a:tailEnd/>
          </a:ln>
        </p:spPr>
        <p:txBody>
          <a:bodyPr>
            <a:spAutoFit/>
          </a:bodyPr>
          <a:lstStyle/>
          <a:p>
            <a:endParaRPr lang="it-IT" sz="2000" b="1">
              <a:latin typeface="Calibri" pitchFamily="34" charset="0"/>
            </a:endParaRPr>
          </a:p>
        </p:txBody>
      </p:sp>
      <p:cxnSp>
        <p:nvCxnSpPr>
          <p:cNvPr id="32" name="Connettore a gomito 31"/>
          <p:cNvCxnSpPr>
            <a:cxnSpLocks/>
            <a:stCxn id="123911" idx="0"/>
            <a:endCxn id="24" idx="2"/>
          </p:cNvCxnSpPr>
          <p:nvPr/>
        </p:nvCxnSpPr>
        <p:spPr>
          <a:xfrm rot="5400000" flipH="1" flipV="1">
            <a:off x="5907881" y="4923632"/>
            <a:ext cx="376237" cy="311150"/>
          </a:xfrm>
          <a:prstGeom prst="bentConnector3">
            <a:avLst>
              <a:gd name="adj1" fmla="val 50000"/>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2" name="Connettore a gomito 71"/>
          <p:cNvCxnSpPr>
            <a:cxnSpLocks/>
            <a:stCxn id="123909" idx="1"/>
            <a:endCxn id="123913" idx="1"/>
          </p:cNvCxnSpPr>
          <p:nvPr/>
        </p:nvCxnSpPr>
        <p:spPr>
          <a:xfrm rot="10800000" flipH="1" flipV="1">
            <a:off x="755650" y="2025650"/>
            <a:ext cx="360363" cy="787400"/>
          </a:xfrm>
          <a:prstGeom prst="bentConnector3">
            <a:avLst>
              <a:gd name="adj1" fmla="val -63493"/>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23916" name="CasellaDiTesto 16"/>
          <p:cNvSpPr txBox="1">
            <a:spLocks noChangeArrowheads="1"/>
          </p:cNvSpPr>
          <p:nvPr/>
        </p:nvSpPr>
        <p:spPr bwMode="auto">
          <a:xfrm>
            <a:off x="1116013" y="2947988"/>
            <a:ext cx="7380287" cy="284162"/>
          </a:xfrm>
          <a:prstGeom prst="rect">
            <a:avLst/>
          </a:prstGeom>
          <a:solidFill>
            <a:srgbClr val="92D050"/>
          </a:solidFill>
          <a:ln w="28575">
            <a:solidFill>
              <a:schemeClr val="tx1"/>
            </a:solidFill>
            <a:miter lim="800000"/>
            <a:headEnd/>
            <a:tailEnd/>
          </a:ln>
        </p:spPr>
        <p:txBody>
          <a:bodyPr>
            <a:spAutoFit/>
          </a:bodyPr>
          <a:lstStyle/>
          <a:p>
            <a:endParaRPr lang="it-IT" sz="2000" b="1">
              <a:latin typeface="Calibri" pitchFamily="34" charset="0"/>
            </a:endParaRPr>
          </a:p>
        </p:txBody>
      </p:sp>
      <p:cxnSp>
        <p:nvCxnSpPr>
          <p:cNvPr id="27" name="Connettore a gomito 26"/>
          <p:cNvCxnSpPr>
            <a:cxnSpLocks/>
            <a:stCxn id="123909" idx="1"/>
            <a:endCxn id="123916" idx="1"/>
          </p:cNvCxnSpPr>
          <p:nvPr/>
        </p:nvCxnSpPr>
        <p:spPr>
          <a:xfrm rot="10800000" flipH="1" flipV="1">
            <a:off x="755650" y="2025650"/>
            <a:ext cx="360363" cy="1065213"/>
          </a:xfrm>
          <a:prstGeom prst="bentConnector3">
            <a:avLst>
              <a:gd name="adj1" fmla="val -63493"/>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4" name="CasellaDiTesto 16"/>
          <p:cNvSpPr txBox="1">
            <a:spLocks noChangeArrowheads="1"/>
          </p:cNvSpPr>
          <p:nvPr/>
        </p:nvSpPr>
        <p:spPr bwMode="auto">
          <a:xfrm>
            <a:off x="5651500" y="2671763"/>
            <a:ext cx="1200150" cy="2219325"/>
          </a:xfrm>
          <a:prstGeom prst="rect">
            <a:avLst/>
          </a:prstGeom>
          <a:solidFill>
            <a:schemeClr val="accent1">
              <a:lumMod val="20000"/>
              <a:lumOff val="80000"/>
            </a:schemeClr>
          </a:solidFill>
          <a:ln w="28575">
            <a:solidFill>
              <a:schemeClr val="tx1"/>
            </a:solidFill>
            <a:miter lim="800000"/>
            <a:headEnd/>
            <a:tailEnd/>
          </a:ln>
        </p:spPr>
        <p:txBody>
          <a:bodyPr anchor="ctr" anchorCtr="1"/>
          <a:lstStyle/>
          <a:p>
            <a:pPr algn="ctr">
              <a:defRPr/>
            </a:pPr>
            <a:r>
              <a:rPr lang="it-IT" b="1" dirty="0">
                <a:latin typeface="Calibri" pitchFamily="34" charset="0"/>
                <a:cs typeface="Arial" pitchFamily="34" charset="0"/>
              </a:rPr>
              <a:t>sommare i ricavi e compensi percepiti e l’importo di colonna 3</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olo 1"/>
          <p:cNvSpPr>
            <a:spLocks noGrp="1"/>
          </p:cNvSpPr>
          <p:nvPr>
            <p:ph type="ctrTitle"/>
          </p:nvPr>
        </p:nvSpPr>
        <p:spPr>
          <a:xfrm>
            <a:off x="250825" y="44450"/>
            <a:ext cx="8642350" cy="1008063"/>
          </a:xfrm>
        </p:spPr>
        <p:txBody>
          <a:bodyPr/>
          <a:lstStyle/>
          <a:p>
            <a:pPr eaLnBrk="1" hangingPunct="1"/>
            <a:r>
              <a:rPr lang="it-IT" sz="2400" smtClean="0">
                <a:solidFill>
                  <a:srgbClr val="000000"/>
                </a:solidFill>
              </a:rPr>
              <a:t>REGIME FORFETARIO</a:t>
            </a:r>
            <a:br>
              <a:rPr lang="it-IT" sz="2400" smtClean="0">
                <a:solidFill>
                  <a:srgbClr val="000000"/>
                </a:solidFill>
              </a:rPr>
            </a:br>
            <a:r>
              <a:rPr lang="it-IT" sz="2000" smtClean="0">
                <a:solidFill>
                  <a:srgbClr val="000000"/>
                </a:solidFill>
              </a:rPr>
              <a:t>(Legge di Stabilità 2016 – art. 1, commi da </a:t>
            </a:r>
            <a:r>
              <a:rPr lang="it-IT" sz="2000" b="1" smtClean="0">
                <a:solidFill>
                  <a:srgbClr val="000000"/>
                </a:solidFill>
              </a:rPr>
              <a:t> 111 a 113</a:t>
            </a:r>
            <a:r>
              <a:rPr lang="it-IT" sz="2000" smtClean="0">
                <a:solidFill>
                  <a:srgbClr val="000000"/>
                </a:solidFill>
              </a:rPr>
              <a:t>) </a:t>
            </a:r>
            <a:endParaRPr lang="it-IT" sz="2400" smtClean="0"/>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F8333940-6247-4ABC-900E-22C8414B1D87}" type="slidenum">
              <a:rPr lang="it-IT" b="1">
                <a:solidFill>
                  <a:schemeClr val="tx1"/>
                </a:solidFill>
                <a:latin typeface="Futura Bk BT"/>
              </a:rPr>
              <a:pPr fontAlgn="base">
                <a:spcBef>
                  <a:spcPct val="0"/>
                </a:spcBef>
                <a:spcAft>
                  <a:spcPct val="0"/>
                </a:spcAft>
                <a:defRPr/>
              </a:pPr>
              <a:t>55</a:t>
            </a:fld>
            <a:endParaRPr lang="it-IT" b="1">
              <a:solidFill>
                <a:schemeClr val="tx1"/>
              </a:solidFill>
              <a:latin typeface="Futura Bk BT"/>
            </a:endParaRPr>
          </a:p>
        </p:txBody>
      </p:sp>
      <p:sp>
        <p:nvSpPr>
          <p:cNvPr id="10" name="CasellaDiTesto 17"/>
          <p:cNvSpPr txBox="1">
            <a:spLocks noChangeArrowheads="1"/>
          </p:cNvSpPr>
          <p:nvPr/>
        </p:nvSpPr>
        <p:spPr bwMode="auto">
          <a:xfrm>
            <a:off x="503238" y="121602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REGIME CONTRIBUTIVO</a:t>
            </a:r>
          </a:p>
        </p:txBody>
      </p:sp>
      <p:sp>
        <p:nvSpPr>
          <p:cNvPr id="13" name="CasellaDiTesto 16"/>
          <p:cNvSpPr txBox="1">
            <a:spLocks noChangeArrowheads="1"/>
          </p:cNvSpPr>
          <p:nvPr/>
        </p:nvSpPr>
        <p:spPr bwMode="auto">
          <a:xfrm>
            <a:off x="504825" y="1743075"/>
            <a:ext cx="8137525" cy="2309813"/>
          </a:xfrm>
          <a:prstGeom prst="rect">
            <a:avLst/>
          </a:prstGeom>
          <a:solidFill>
            <a:srgbClr val="FFFF00"/>
          </a:solidFill>
          <a:ln w="9525">
            <a:noFill/>
            <a:miter lim="800000"/>
            <a:headEnd/>
            <a:tailEnd/>
          </a:ln>
        </p:spPr>
        <p:txBody>
          <a:bodyPr>
            <a:spAutoFit/>
          </a:bodyPr>
          <a:lstStyle/>
          <a:p>
            <a:pPr>
              <a:defRPr/>
            </a:pPr>
            <a:r>
              <a:rPr lang="it-IT" sz="2400" dirty="0">
                <a:latin typeface="Calibri" pitchFamily="34" charset="0"/>
                <a:cs typeface="Arial" pitchFamily="34" charset="0"/>
              </a:rPr>
              <a:t>Occorre distinguere</a:t>
            </a:r>
          </a:p>
          <a:p>
            <a:pPr marL="400050" indent="-400050">
              <a:buFont typeface="+mj-lt"/>
              <a:buAutoNum type="romanUcPeriod"/>
              <a:defRPr/>
            </a:pPr>
            <a:r>
              <a:rPr lang="it-IT" sz="2400" b="1" dirty="0">
                <a:latin typeface="Calibri" pitchFamily="34" charset="0"/>
                <a:cs typeface="Arial" pitchFamily="34" charset="0"/>
                <a:sym typeface="Wingdings" panose="05000000000000000000" pitchFamily="2" charset="2"/>
              </a:rPr>
              <a:t>Artigiani e commercianti </a:t>
            </a:r>
            <a:r>
              <a:rPr lang="it-IT" sz="2400" dirty="0">
                <a:latin typeface="Calibri" pitchFamily="34" charset="0"/>
                <a:cs typeface="Arial" pitchFamily="34" charset="0"/>
                <a:sym typeface="Wingdings" panose="05000000000000000000" pitchFamily="2" charset="2"/>
              </a:rPr>
              <a:t> il reddito forfetariamente determinato costituisce base imponibile per la </a:t>
            </a:r>
            <a:r>
              <a:rPr lang="it-IT" sz="2400" b="1" dirty="0">
                <a:latin typeface="Calibri" pitchFamily="34" charset="0"/>
                <a:cs typeface="Arial" pitchFamily="34" charset="0"/>
                <a:sym typeface="Wingdings" panose="05000000000000000000" pitchFamily="2" charset="2"/>
              </a:rPr>
              <a:t>contribuzione previdenziale</a:t>
            </a:r>
            <a:r>
              <a:rPr lang="it-IT" sz="2400" dirty="0">
                <a:latin typeface="Calibri" pitchFamily="34" charset="0"/>
                <a:cs typeface="Arial" pitchFamily="34" charset="0"/>
                <a:sym typeface="Wingdings" panose="05000000000000000000" pitchFamily="2" charset="2"/>
              </a:rPr>
              <a:t> che però è </a:t>
            </a:r>
            <a:r>
              <a:rPr lang="it-IT" sz="2400" b="1" dirty="0">
                <a:latin typeface="Calibri" pitchFamily="34" charset="0"/>
                <a:cs typeface="Arial" pitchFamily="34" charset="0"/>
                <a:sym typeface="Wingdings" panose="05000000000000000000" pitchFamily="2" charset="2"/>
              </a:rPr>
              <a:t>ridotta </a:t>
            </a:r>
            <a:r>
              <a:rPr lang="it-IT" sz="2400" b="1" u="sng" dirty="0">
                <a:latin typeface="Calibri" pitchFamily="34" charset="0"/>
                <a:cs typeface="Arial" pitchFamily="34" charset="0"/>
                <a:sym typeface="Wingdings" panose="05000000000000000000" pitchFamily="2" charset="2"/>
              </a:rPr>
              <a:t>del</a:t>
            </a:r>
            <a:r>
              <a:rPr lang="it-IT" sz="2400" b="1" dirty="0">
                <a:latin typeface="Calibri" pitchFamily="34" charset="0"/>
                <a:cs typeface="Arial" pitchFamily="34" charset="0"/>
                <a:sym typeface="Wingdings" panose="05000000000000000000" pitchFamily="2" charset="2"/>
              </a:rPr>
              <a:t> 35%</a:t>
            </a:r>
          </a:p>
          <a:p>
            <a:pPr marL="400050" indent="-400050">
              <a:buFont typeface="+mj-lt"/>
              <a:buAutoNum type="romanUcPeriod"/>
              <a:defRPr/>
            </a:pPr>
            <a:r>
              <a:rPr lang="it-IT" sz="2400" b="1" dirty="0">
                <a:latin typeface="Calibri" pitchFamily="34" charset="0"/>
                <a:cs typeface="Arial" pitchFamily="34" charset="0"/>
                <a:sym typeface="Wingdings" panose="05000000000000000000" pitchFamily="2" charset="2"/>
              </a:rPr>
              <a:t>Professionisti</a:t>
            </a:r>
            <a:r>
              <a:rPr lang="it-IT" sz="2400" dirty="0">
                <a:latin typeface="Calibri" pitchFamily="34" charset="0"/>
                <a:cs typeface="Arial" pitchFamily="34" charset="0"/>
                <a:sym typeface="Wingdings" panose="05000000000000000000" pitchFamily="2" charset="2"/>
              </a:rPr>
              <a:t> con e senza cassa di previdenza  </a:t>
            </a:r>
            <a:r>
              <a:rPr lang="it-IT" sz="2400" b="1" dirty="0">
                <a:latin typeface="Calibri" pitchFamily="34" charset="0"/>
                <a:cs typeface="Arial" pitchFamily="34" charset="0"/>
                <a:sym typeface="Wingdings" panose="05000000000000000000" pitchFamily="2" charset="2"/>
              </a:rPr>
              <a:t>nessuna agevolazione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1" name="Immagine 36"/>
          <p:cNvPicPr>
            <a:picLocks noChangeAspect="1"/>
          </p:cNvPicPr>
          <p:nvPr/>
        </p:nvPicPr>
        <p:blipFill>
          <a:blip r:embed="rId3"/>
          <a:srcRect/>
          <a:stretch>
            <a:fillRect/>
          </a:stretch>
        </p:blipFill>
        <p:spPr bwMode="auto">
          <a:xfrm>
            <a:off x="514350" y="4956175"/>
            <a:ext cx="7513638" cy="255588"/>
          </a:xfrm>
          <a:prstGeom prst="rect">
            <a:avLst/>
          </a:prstGeom>
          <a:noFill/>
          <a:ln w="9525">
            <a:noFill/>
            <a:miter lim="800000"/>
            <a:headEnd/>
            <a:tailEnd/>
          </a:ln>
        </p:spPr>
      </p:pic>
      <p:sp>
        <p:nvSpPr>
          <p:cNvPr id="128002" name="Titolo 1"/>
          <p:cNvSpPr>
            <a:spLocks noGrp="1"/>
          </p:cNvSpPr>
          <p:nvPr>
            <p:ph type="ctrTitle"/>
          </p:nvPr>
        </p:nvSpPr>
        <p:spPr>
          <a:xfrm>
            <a:off x="250825" y="44450"/>
            <a:ext cx="8642350" cy="1008063"/>
          </a:xfrm>
        </p:spPr>
        <p:txBody>
          <a:bodyPr/>
          <a:lstStyle/>
          <a:p>
            <a:pPr eaLnBrk="1" hangingPunct="1"/>
            <a:r>
              <a:rPr lang="it-IT" sz="2400" smtClean="0">
                <a:solidFill>
                  <a:srgbClr val="000000"/>
                </a:solidFill>
              </a:rPr>
              <a:t>REGIME FORFETARIO</a:t>
            </a:r>
            <a:br>
              <a:rPr lang="it-IT" sz="2400" smtClean="0">
                <a:solidFill>
                  <a:srgbClr val="000000"/>
                </a:solidFill>
              </a:rPr>
            </a:br>
            <a:r>
              <a:rPr lang="it-IT" sz="2000" smtClean="0">
                <a:solidFill>
                  <a:srgbClr val="000000"/>
                </a:solidFill>
              </a:rPr>
              <a:t>(Legge di Stabilità 2016 – art. 1, commi da </a:t>
            </a:r>
            <a:r>
              <a:rPr lang="it-IT" sz="2000" b="1" smtClean="0">
                <a:solidFill>
                  <a:srgbClr val="000000"/>
                </a:solidFill>
              </a:rPr>
              <a:t> 111 a 113</a:t>
            </a:r>
            <a:r>
              <a:rPr lang="it-IT" sz="2000" smtClean="0">
                <a:solidFill>
                  <a:srgbClr val="000000"/>
                </a:solidFill>
              </a:rPr>
              <a:t>) </a:t>
            </a:r>
            <a:endParaRPr lang="it-IT" sz="2400" smtClean="0"/>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F4F8F80E-28BF-40D3-9DA5-6E038DF223DA}" type="slidenum">
              <a:rPr lang="it-IT" b="1">
                <a:solidFill>
                  <a:schemeClr val="tx1"/>
                </a:solidFill>
                <a:latin typeface="Futura Bk BT"/>
              </a:rPr>
              <a:pPr fontAlgn="base">
                <a:spcBef>
                  <a:spcPct val="0"/>
                </a:spcBef>
                <a:spcAft>
                  <a:spcPct val="0"/>
                </a:spcAft>
                <a:defRPr/>
              </a:pPr>
              <a:t>56</a:t>
            </a:fld>
            <a:endParaRPr lang="it-IT" b="1">
              <a:solidFill>
                <a:schemeClr val="tx1"/>
              </a:solidFill>
              <a:latin typeface="Futura Bk BT"/>
            </a:endParaRPr>
          </a:p>
        </p:txBody>
      </p:sp>
      <p:sp>
        <p:nvSpPr>
          <p:cNvPr id="10" name="CasellaDiTesto 17"/>
          <p:cNvSpPr txBox="1">
            <a:spLocks noChangeArrowheads="1"/>
          </p:cNvSpPr>
          <p:nvPr/>
        </p:nvSpPr>
        <p:spPr bwMode="auto">
          <a:xfrm>
            <a:off x="503238" y="121602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DETERMINAZIONE DEL REDDITO</a:t>
            </a:r>
          </a:p>
        </p:txBody>
      </p:sp>
      <p:sp>
        <p:nvSpPr>
          <p:cNvPr id="128005" name="CasellaDiTesto 16"/>
          <p:cNvSpPr txBox="1">
            <a:spLocks noChangeArrowheads="1"/>
          </p:cNvSpPr>
          <p:nvPr/>
        </p:nvSpPr>
        <p:spPr bwMode="auto">
          <a:xfrm>
            <a:off x="539750" y="1701800"/>
            <a:ext cx="5400675" cy="647700"/>
          </a:xfrm>
          <a:prstGeom prst="rect">
            <a:avLst/>
          </a:prstGeom>
          <a:solidFill>
            <a:srgbClr val="FFFF00"/>
          </a:solidFill>
          <a:ln w="9525">
            <a:noFill/>
            <a:miter lim="800000"/>
            <a:headEnd/>
            <a:tailEnd/>
          </a:ln>
        </p:spPr>
        <p:txBody>
          <a:bodyPr>
            <a:spAutoFit/>
          </a:bodyPr>
          <a:lstStyle/>
          <a:p>
            <a:pPr algn="ctr"/>
            <a:r>
              <a:rPr lang="it-IT" b="1">
                <a:latin typeface="Calibri" pitchFamily="34" charset="0"/>
              </a:rPr>
              <a:t>Indicazione quota parte derivante da attività artigianali e commerciali (per riduzione 35% ai fini INPS)</a:t>
            </a:r>
          </a:p>
        </p:txBody>
      </p:sp>
      <p:sp>
        <p:nvSpPr>
          <p:cNvPr id="128006" name="CasellaDiTesto 16"/>
          <p:cNvSpPr txBox="1">
            <a:spLocks noChangeArrowheads="1"/>
          </p:cNvSpPr>
          <p:nvPr/>
        </p:nvSpPr>
        <p:spPr bwMode="auto">
          <a:xfrm>
            <a:off x="3275013" y="5375275"/>
            <a:ext cx="2592387" cy="922338"/>
          </a:xfrm>
          <a:prstGeom prst="rect">
            <a:avLst/>
          </a:prstGeom>
          <a:solidFill>
            <a:srgbClr val="FFFF00"/>
          </a:solidFill>
          <a:ln w="9525">
            <a:noFill/>
            <a:miter lim="800000"/>
            <a:headEnd/>
            <a:tailEnd/>
          </a:ln>
        </p:spPr>
        <p:txBody>
          <a:bodyPr>
            <a:spAutoFit/>
          </a:bodyPr>
          <a:lstStyle/>
          <a:p>
            <a:pPr algn="ctr"/>
            <a:r>
              <a:rPr lang="it-IT" b="1">
                <a:latin typeface="Calibri" pitchFamily="34" charset="0"/>
              </a:rPr>
              <a:t>Contributi pagati nel 2016 e scomputabili fino a concorrenza del reddito</a:t>
            </a:r>
          </a:p>
        </p:txBody>
      </p:sp>
      <p:sp>
        <p:nvSpPr>
          <p:cNvPr id="128007" name="CasellaDiTesto 16"/>
          <p:cNvSpPr txBox="1">
            <a:spLocks noChangeArrowheads="1"/>
          </p:cNvSpPr>
          <p:nvPr/>
        </p:nvSpPr>
        <p:spPr bwMode="auto">
          <a:xfrm>
            <a:off x="6408738" y="981075"/>
            <a:ext cx="2051050" cy="1476375"/>
          </a:xfrm>
          <a:prstGeom prst="rect">
            <a:avLst/>
          </a:prstGeom>
          <a:solidFill>
            <a:srgbClr val="92D050"/>
          </a:solidFill>
          <a:ln w="9525">
            <a:noFill/>
            <a:miter lim="800000"/>
            <a:headEnd/>
            <a:tailEnd/>
          </a:ln>
        </p:spPr>
        <p:txBody>
          <a:bodyPr>
            <a:spAutoFit/>
          </a:bodyPr>
          <a:lstStyle/>
          <a:p>
            <a:pPr algn="ctr"/>
            <a:r>
              <a:rPr lang="it-IT" b="1">
                <a:latin typeface="Calibri" pitchFamily="34" charset="0"/>
              </a:rPr>
              <a:t>15% (5% per le start-up) del reddito forfetario al netto di contributi e perdite pregresse </a:t>
            </a:r>
          </a:p>
        </p:txBody>
      </p:sp>
      <p:pic>
        <p:nvPicPr>
          <p:cNvPr id="128008" name="Immagine 11"/>
          <p:cNvPicPr>
            <a:picLocks noChangeAspect="1"/>
          </p:cNvPicPr>
          <p:nvPr/>
        </p:nvPicPr>
        <p:blipFill>
          <a:blip r:embed="rId4"/>
          <a:srcRect/>
          <a:stretch>
            <a:fillRect/>
          </a:stretch>
        </p:blipFill>
        <p:spPr bwMode="auto">
          <a:xfrm>
            <a:off x="503238" y="2492375"/>
            <a:ext cx="7524750" cy="1901825"/>
          </a:xfrm>
          <a:prstGeom prst="rect">
            <a:avLst/>
          </a:prstGeom>
          <a:noFill/>
          <a:ln w="9525">
            <a:noFill/>
            <a:miter lim="800000"/>
            <a:headEnd/>
            <a:tailEnd/>
          </a:ln>
        </p:spPr>
      </p:pic>
      <p:sp>
        <p:nvSpPr>
          <p:cNvPr id="128009" name="CasellaDiTesto 16"/>
          <p:cNvSpPr txBox="1">
            <a:spLocks noChangeArrowheads="1"/>
          </p:cNvSpPr>
          <p:nvPr/>
        </p:nvSpPr>
        <p:spPr bwMode="auto">
          <a:xfrm>
            <a:off x="3421063" y="2697163"/>
            <a:ext cx="1366837" cy="284162"/>
          </a:xfrm>
          <a:prstGeom prst="rect">
            <a:avLst/>
          </a:prstGeom>
          <a:solidFill>
            <a:srgbClr val="FFFF00"/>
          </a:solidFill>
          <a:ln w="28575">
            <a:solidFill>
              <a:schemeClr val="tx1"/>
            </a:solidFill>
            <a:miter lim="800000"/>
            <a:headEnd/>
            <a:tailEnd/>
          </a:ln>
        </p:spPr>
        <p:txBody>
          <a:bodyPr/>
          <a:lstStyle/>
          <a:p>
            <a:endParaRPr lang="it-IT" sz="2000" b="1">
              <a:latin typeface="Calibri" pitchFamily="34" charset="0"/>
            </a:endParaRPr>
          </a:p>
        </p:txBody>
      </p:sp>
      <p:cxnSp>
        <p:nvCxnSpPr>
          <p:cNvPr id="27" name="Connettore a gomito 26"/>
          <p:cNvCxnSpPr>
            <a:cxnSpLocks/>
            <a:stCxn id="128005" idx="1"/>
            <a:endCxn id="128009" idx="1"/>
          </p:cNvCxnSpPr>
          <p:nvPr/>
        </p:nvCxnSpPr>
        <p:spPr>
          <a:xfrm rot="10800000" flipH="1" flipV="1">
            <a:off x="539750" y="2025650"/>
            <a:ext cx="2881313" cy="814388"/>
          </a:xfrm>
          <a:prstGeom prst="bentConnector3">
            <a:avLst>
              <a:gd name="adj1" fmla="val -7935"/>
            </a:avLst>
          </a:prstGeom>
          <a:ln w="28575">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28011" name="CasellaDiTesto 16"/>
          <p:cNvSpPr txBox="1">
            <a:spLocks noChangeArrowheads="1"/>
          </p:cNvSpPr>
          <p:nvPr/>
        </p:nvSpPr>
        <p:spPr bwMode="auto">
          <a:xfrm>
            <a:off x="6661150" y="2947988"/>
            <a:ext cx="1366838" cy="284162"/>
          </a:xfrm>
          <a:prstGeom prst="rect">
            <a:avLst/>
          </a:prstGeom>
          <a:solidFill>
            <a:srgbClr val="FFFF00"/>
          </a:solidFill>
          <a:ln w="28575">
            <a:solidFill>
              <a:schemeClr val="tx1"/>
            </a:solidFill>
            <a:miter lim="800000"/>
            <a:headEnd/>
            <a:tailEnd/>
          </a:ln>
        </p:spPr>
        <p:txBody>
          <a:bodyPr/>
          <a:lstStyle/>
          <a:p>
            <a:endParaRPr lang="it-IT" sz="2000" b="1">
              <a:latin typeface="Calibri" pitchFamily="34" charset="0"/>
            </a:endParaRPr>
          </a:p>
        </p:txBody>
      </p:sp>
      <p:cxnSp>
        <p:nvCxnSpPr>
          <p:cNvPr id="32" name="Connettore a gomito 31"/>
          <p:cNvCxnSpPr>
            <a:cxnSpLocks/>
            <a:stCxn id="128014" idx="0"/>
            <a:endCxn id="128013" idx="2"/>
          </p:cNvCxnSpPr>
          <p:nvPr/>
        </p:nvCxnSpPr>
        <p:spPr>
          <a:xfrm flipH="1" flipV="1">
            <a:off x="7353300" y="5226050"/>
            <a:ext cx="0" cy="287338"/>
          </a:xfrm>
          <a:prstGeom prst="straightConnector1">
            <a:avLst/>
          </a:prstGeom>
          <a:ln w="28575">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28013" name="CasellaDiTesto 16"/>
          <p:cNvSpPr txBox="1">
            <a:spLocks noChangeArrowheads="1"/>
          </p:cNvSpPr>
          <p:nvPr/>
        </p:nvSpPr>
        <p:spPr bwMode="auto">
          <a:xfrm>
            <a:off x="6669088" y="4941888"/>
            <a:ext cx="1368425" cy="284162"/>
          </a:xfrm>
          <a:prstGeom prst="rect">
            <a:avLst/>
          </a:prstGeom>
          <a:solidFill>
            <a:srgbClr val="FFFF00"/>
          </a:solidFill>
          <a:ln w="28575">
            <a:solidFill>
              <a:schemeClr val="tx1"/>
            </a:solidFill>
            <a:miter lim="800000"/>
            <a:headEnd/>
            <a:tailEnd/>
          </a:ln>
        </p:spPr>
        <p:txBody>
          <a:bodyPr/>
          <a:lstStyle/>
          <a:p>
            <a:endParaRPr lang="it-IT" sz="2000" b="1">
              <a:latin typeface="Calibri" pitchFamily="34" charset="0"/>
            </a:endParaRPr>
          </a:p>
        </p:txBody>
      </p:sp>
      <p:sp>
        <p:nvSpPr>
          <p:cNvPr id="128014" name="CasellaDiTesto 16"/>
          <p:cNvSpPr txBox="1">
            <a:spLocks noChangeArrowheads="1"/>
          </p:cNvSpPr>
          <p:nvPr/>
        </p:nvSpPr>
        <p:spPr bwMode="auto">
          <a:xfrm>
            <a:off x="6254750" y="5513388"/>
            <a:ext cx="2197100" cy="646112"/>
          </a:xfrm>
          <a:prstGeom prst="rect">
            <a:avLst/>
          </a:prstGeom>
          <a:solidFill>
            <a:srgbClr val="FFFF00"/>
          </a:solidFill>
          <a:ln w="9525">
            <a:noFill/>
            <a:miter lim="800000"/>
            <a:headEnd/>
            <a:tailEnd/>
          </a:ln>
        </p:spPr>
        <p:txBody>
          <a:bodyPr>
            <a:spAutoFit/>
          </a:bodyPr>
          <a:lstStyle/>
          <a:p>
            <a:pPr algn="ctr"/>
            <a:r>
              <a:rPr lang="it-IT" b="1">
                <a:latin typeface="Calibri" pitchFamily="34" charset="0"/>
              </a:rPr>
              <a:t>Contributi eccedenti il reddito forfetario</a:t>
            </a:r>
          </a:p>
        </p:txBody>
      </p:sp>
      <p:sp>
        <p:nvSpPr>
          <p:cNvPr id="128015" name="CasellaDiTesto 16"/>
          <p:cNvSpPr txBox="1">
            <a:spLocks noChangeArrowheads="1"/>
          </p:cNvSpPr>
          <p:nvPr/>
        </p:nvSpPr>
        <p:spPr bwMode="auto">
          <a:xfrm>
            <a:off x="6661150" y="4110038"/>
            <a:ext cx="1366838" cy="284162"/>
          </a:xfrm>
          <a:prstGeom prst="rect">
            <a:avLst/>
          </a:prstGeom>
          <a:solidFill>
            <a:srgbClr val="92D050"/>
          </a:solidFill>
          <a:ln w="28575">
            <a:solidFill>
              <a:schemeClr val="tx1"/>
            </a:solidFill>
            <a:miter lim="800000"/>
            <a:headEnd/>
            <a:tailEnd/>
          </a:ln>
        </p:spPr>
        <p:txBody>
          <a:bodyPr/>
          <a:lstStyle/>
          <a:p>
            <a:endParaRPr lang="it-IT" sz="2000" b="1">
              <a:latin typeface="Calibri" pitchFamily="34" charset="0"/>
            </a:endParaRPr>
          </a:p>
        </p:txBody>
      </p:sp>
      <p:cxnSp>
        <p:nvCxnSpPr>
          <p:cNvPr id="54" name="Connettore a gomito 53"/>
          <p:cNvCxnSpPr>
            <a:cxnSpLocks/>
            <a:stCxn id="128007" idx="3"/>
            <a:endCxn id="128015" idx="3"/>
          </p:cNvCxnSpPr>
          <p:nvPr/>
        </p:nvCxnSpPr>
        <p:spPr>
          <a:xfrm flipH="1">
            <a:off x="8027988" y="1719263"/>
            <a:ext cx="431800" cy="2533650"/>
          </a:xfrm>
          <a:prstGeom prst="bentConnector3">
            <a:avLst>
              <a:gd name="adj1" fmla="val -52911"/>
            </a:avLst>
          </a:prstGeom>
          <a:ln w="28575">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3" name="Connettore a gomito 62"/>
          <p:cNvCxnSpPr>
            <a:cxnSpLocks/>
            <a:stCxn id="128006" idx="3"/>
            <a:endCxn id="128014" idx="1"/>
          </p:cNvCxnSpPr>
          <p:nvPr/>
        </p:nvCxnSpPr>
        <p:spPr>
          <a:xfrm>
            <a:off x="5867400" y="5835650"/>
            <a:ext cx="387350" cy="0"/>
          </a:xfrm>
          <a:prstGeom prst="bentConnector3">
            <a:avLst>
              <a:gd name="adj1" fmla="val 50000"/>
            </a:avLst>
          </a:prstGeom>
          <a:ln w="28575">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pic>
        <p:nvPicPr>
          <p:cNvPr id="128018" name="Immagine 4096"/>
          <p:cNvPicPr>
            <a:picLocks noChangeAspect="1"/>
          </p:cNvPicPr>
          <p:nvPr/>
        </p:nvPicPr>
        <p:blipFill>
          <a:blip r:embed="rId5"/>
          <a:srcRect/>
          <a:stretch>
            <a:fillRect/>
          </a:stretch>
        </p:blipFill>
        <p:spPr bwMode="auto">
          <a:xfrm>
            <a:off x="503238" y="4538663"/>
            <a:ext cx="7524750" cy="261937"/>
          </a:xfrm>
          <a:prstGeom prst="rect">
            <a:avLst/>
          </a:prstGeom>
          <a:noFill/>
          <a:ln w="9525">
            <a:noFill/>
            <a:miter lim="800000"/>
            <a:headEnd/>
            <a:tailEnd/>
          </a:ln>
        </p:spPr>
      </p:pic>
      <p:cxnSp>
        <p:nvCxnSpPr>
          <p:cNvPr id="7" name="Connettore a gomito 6"/>
          <p:cNvCxnSpPr>
            <a:cxnSpLocks/>
            <a:stCxn id="128006" idx="0"/>
            <a:endCxn id="128011" idx="1"/>
          </p:cNvCxnSpPr>
          <p:nvPr/>
        </p:nvCxnSpPr>
        <p:spPr>
          <a:xfrm rot="5400000" flipH="1" flipV="1">
            <a:off x="4474369" y="3188494"/>
            <a:ext cx="2284412" cy="2089150"/>
          </a:xfrm>
          <a:prstGeom prst="bentConnector2">
            <a:avLst/>
          </a:prstGeom>
          <a:ln w="28575">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73" name="CasellaDiTesto 16"/>
          <p:cNvSpPr txBox="1">
            <a:spLocks noChangeArrowheads="1"/>
          </p:cNvSpPr>
          <p:nvPr/>
        </p:nvSpPr>
        <p:spPr bwMode="auto">
          <a:xfrm>
            <a:off x="466725" y="5229225"/>
            <a:ext cx="2592388" cy="1570038"/>
          </a:xfrm>
          <a:prstGeom prst="rect">
            <a:avLst/>
          </a:prstGeom>
          <a:solidFill>
            <a:srgbClr val="92D050"/>
          </a:solidFill>
          <a:ln w="9525">
            <a:noFill/>
            <a:miter lim="800000"/>
            <a:headEnd/>
            <a:tailEnd/>
          </a:ln>
        </p:spPr>
        <p:txBody>
          <a:bodyPr>
            <a:spAutoFit/>
          </a:bodyPr>
          <a:lstStyle/>
          <a:p>
            <a:pPr algn="ctr">
              <a:defRPr/>
            </a:pPr>
            <a:r>
              <a:rPr lang="it-IT" sz="1600" b="1" dirty="0">
                <a:latin typeface="Calibri" pitchFamily="34" charset="0"/>
                <a:cs typeface="Arial" pitchFamily="34" charset="0"/>
              </a:rPr>
              <a:t>Ritenute operate da</a:t>
            </a:r>
          </a:p>
          <a:p>
            <a:pPr marL="285750" indent="-285750">
              <a:buFont typeface="Wingdings" panose="05000000000000000000" pitchFamily="2" charset="2"/>
              <a:buChar char="Ø"/>
              <a:defRPr/>
            </a:pPr>
            <a:r>
              <a:rPr lang="it-IT" sz="1600" b="1" dirty="0">
                <a:latin typeface="Calibri" pitchFamily="34" charset="0"/>
                <a:cs typeface="Arial" pitchFamily="34" charset="0"/>
              </a:rPr>
              <a:t>Istituti di credito (recupero edilizio)</a:t>
            </a:r>
          </a:p>
          <a:p>
            <a:pPr marL="285750" indent="-285750">
              <a:buFont typeface="Wingdings" panose="05000000000000000000" pitchFamily="2" charset="2"/>
              <a:buChar char="Ø"/>
              <a:defRPr/>
            </a:pPr>
            <a:r>
              <a:rPr lang="it-IT" sz="1600" b="1" dirty="0">
                <a:latin typeface="Calibri" pitchFamily="34" charset="0"/>
                <a:cs typeface="Arial" pitchFamily="34" charset="0"/>
              </a:rPr>
              <a:t>Enti previdenziali (su indennità di maternità)</a:t>
            </a:r>
          </a:p>
          <a:p>
            <a:pPr marL="285750" indent="-285750">
              <a:buFont typeface="Wingdings" panose="05000000000000000000" pitchFamily="2" charset="2"/>
              <a:buChar char="Ø"/>
              <a:defRPr/>
            </a:pPr>
            <a:r>
              <a:rPr lang="it-IT" sz="1600" b="1" dirty="0">
                <a:latin typeface="Calibri" pitchFamily="34" charset="0"/>
                <a:cs typeface="Arial" pitchFamily="34" charset="0"/>
              </a:rPr>
              <a:t>O per errore</a:t>
            </a:r>
          </a:p>
        </p:txBody>
      </p:sp>
      <p:cxnSp>
        <p:nvCxnSpPr>
          <p:cNvPr id="74" name="Connettore a gomito 73"/>
          <p:cNvCxnSpPr>
            <a:cxnSpLocks/>
            <a:stCxn id="73" idx="1"/>
            <a:endCxn id="128022" idx="1"/>
          </p:cNvCxnSpPr>
          <p:nvPr/>
        </p:nvCxnSpPr>
        <p:spPr>
          <a:xfrm rot="10800000" flipH="1">
            <a:off x="466725" y="4651375"/>
            <a:ext cx="6194425" cy="1362075"/>
          </a:xfrm>
          <a:prstGeom prst="bentConnector3">
            <a:avLst>
              <a:gd name="adj1" fmla="val -3690"/>
            </a:avLst>
          </a:prstGeom>
          <a:ln w="28575">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28022" name="CasellaDiTesto 16"/>
          <p:cNvSpPr txBox="1">
            <a:spLocks noChangeArrowheads="1"/>
          </p:cNvSpPr>
          <p:nvPr/>
        </p:nvSpPr>
        <p:spPr bwMode="auto">
          <a:xfrm>
            <a:off x="6661150" y="4508500"/>
            <a:ext cx="1366838" cy="284163"/>
          </a:xfrm>
          <a:prstGeom prst="rect">
            <a:avLst/>
          </a:prstGeom>
          <a:solidFill>
            <a:srgbClr val="92D050"/>
          </a:solidFill>
          <a:ln w="28575">
            <a:solidFill>
              <a:schemeClr val="tx1"/>
            </a:solidFill>
            <a:miter lim="800000"/>
            <a:headEnd/>
            <a:tailEnd/>
          </a:ln>
        </p:spPr>
        <p:txBody>
          <a:bodyPr/>
          <a:lstStyle/>
          <a:p>
            <a:endParaRPr lang="it-IT" sz="2000" b="1">
              <a:latin typeface="Calibri"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olo 1"/>
          <p:cNvSpPr>
            <a:spLocks noGrp="1"/>
          </p:cNvSpPr>
          <p:nvPr>
            <p:ph type="ctrTitle"/>
          </p:nvPr>
        </p:nvSpPr>
        <p:spPr>
          <a:xfrm>
            <a:off x="250825" y="44450"/>
            <a:ext cx="8642350" cy="1008063"/>
          </a:xfrm>
        </p:spPr>
        <p:txBody>
          <a:bodyPr/>
          <a:lstStyle/>
          <a:p>
            <a:pPr eaLnBrk="1" hangingPunct="1"/>
            <a:r>
              <a:rPr lang="it-IT" sz="2400" smtClean="0">
                <a:solidFill>
                  <a:srgbClr val="000000"/>
                </a:solidFill>
              </a:rPr>
              <a:t>REGIME FORFETARIO</a:t>
            </a:r>
            <a:br>
              <a:rPr lang="it-IT" sz="2400" smtClean="0">
                <a:solidFill>
                  <a:srgbClr val="000000"/>
                </a:solidFill>
              </a:rPr>
            </a:br>
            <a:r>
              <a:rPr lang="it-IT" sz="2000" smtClean="0">
                <a:solidFill>
                  <a:srgbClr val="000000"/>
                </a:solidFill>
              </a:rPr>
              <a:t>(Legge di Stabilità 2016 – art. 1, commi da </a:t>
            </a:r>
            <a:r>
              <a:rPr lang="it-IT" sz="2000" b="1" smtClean="0">
                <a:solidFill>
                  <a:srgbClr val="000000"/>
                </a:solidFill>
              </a:rPr>
              <a:t> 111 a 113</a:t>
            </a:r>
            <a:r>
              <a:rPr lang="it-IT" sz="2000" smtClean="0">
                <a:solidFill>
                  <a:srgbClr val="000000"/>
                </a:solidFill>
              </a:rPr>
              <a:t>) </a:t>
            </a:r>
            <a:endParaRPr lang="it-IT" sz="2400" smtClean="0"/>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F31E6EB-5B71-4B67-982D-3D3BCA317CF5}" type="slidenum">
              <a:rPr lang="it-IT" b="1">
                <a:solidFill>
                  <a:schemeClr val="tx1"/>
                </a:solidFill>
                <a:latin typeface="Futura Bk BT"/>
              </a:rPr>
              <a:pPr fontAlgn="base">
                <a:spcBef>
                  <a:spcPct val="0"/>
                </a:spcBef>
                <a:spcAft>
                  <a:spcPct val="0"/>
                </a:spcAft>
                <a:defRPr/>
              </a:pPr>
              <a:t>57</a:t>
            </a:fld>
            <a:endParaRPr lang="it-IT" b="1">
              <a:solidFill>
                <a:schemeClr val="tx1"/>
              </a:solidFill>
              <a:latin typeface="Futura Bk BT"/>
            </a:endParaRPr>
          </a:p>
        </p:txBody>
      </p:sp>
      <p:sp>
        <p:nvSpPr>
          <p:cNvPr id="10" name="CasellaDiTesto 17"/>
          <p:cNvSpPr txBox="1">
            <a:spLocks noChangeArrowheads="1"/>
          </p:cNvSpPr>
          <p:nvPr/>
        </p:nvSpPr>
        <p:spPr bwMode="auto">
          <a:xfrm>
            <a:off x="503238" y="121602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Agevolazioni per start-up</a:t>
            </a:r>
          </a:p>
        </p:txBody>
      </p:sp>
      <p:sp>
        <p:nvSpPr>
          <p:cNvPr id="13" name="CasellaDiTesto 16"/>
          <p:cNvSpPr txBox="1">
            <a:spLocks noChangeArrowheads="1"/>
          </p:cNvSpPr>
          <p:nvPr/>
        </p:nvSpPr>
        <p:spPr bwMode="auto">
          <a:xfrm>
            <a:off x="504825" y="1700213"/>
            <a:ext cx="8137525" cy="4710112"/>
          </a:xfrm>
          <a:prstGeom prst="rect">
            <a:avLst/>
          </a:prstGeom>
          <a:solidFill>
            <a:srgbClr val="FFFF00"/>
          </a:solidFill>
          <a:ln w="9525">
            <a:noFill/>
            <a:miter lim="800000"/>
            <a:headEnd/>
            <a:tailEnd/>
          </a:ln>
        </p:spPr>
        <p:txBody>
          <a:bodyPr>
            <a:spAutoFit/>
          </a:bodyPr>
          <a:lstStyle/>
          <a:p>
            <a:pPr>
              <a:defRPr/>
            </a:pPr>
            <a:r>
              <a:rPr lang="it-IT" sz="2000" b="1" dirty="0">
                <a:latin typeface="Calibri" pitchFamily="34" charset="0"/>
                <a:cs typeface="Arial" pitchFamily="34" charset="0"/>
              </a:rPr>
              <a:t>Nel periodo di imposta di avvio e nei 4 successivi l’aliquota dell’imposta sostitutiva è ridotta al 5% a condizione</a:t>
            </a:r>
            <a:r>
              <a:rPr lang="it-IT" sz="2000" dirty="0">
                <a:latin typeface="Calibri" pitchFamily="34" charset="0"/>
                <a:cs typeface="Arial" pitchFamily="34" charset="0"/>
              </a:rPr>
              <a:t>:</a:t>
            </a:r>
          </a:p>
          <a:p>
            <a:pPr marL="400050" indent="-400050">
              <a:buFont typeface="+mj-lt"/>
              <a:buAutoNum type="romanUcPeriod"/>
              <a:defRPr/>
            </a:pPr>
            <a:r>
              <a:rPr lang="it-IT" sz="2000" dirty="0">
                <a:latin typeface="Calibri" pitchFamily="34" charset="0"/>
                <a:cs typeface="Arial" pitchFamily="34" charset="0"/>
                <a:sym typeface="Wingdings" panose="05000000000000000000" pitchFamily="2" charset="2"/>
              </a:rPr>
              <a:t>Che il contribuente non abbia esercitato nei 3 anni precedenti alcuna attività artistica, professionale o di impresa in forma associata o familiare</a:t>
            </a:r>
          </a:p>
          <a:p>
            <a:pPr marL="400050" indent="-400050">
              <a:buFont typeface="+mj-lt"/>
              <a:buAutoNum type="romanUcPeriod"/>
              <a:defRPr/>
            </a:pPr>
            <a:r>
              <a:rPr lang="it-IT" sz="2000" dirty="0">
                <a:latin typeface="Calibri" pitchFamily="34" charset="0"/>
                <a:cs typeface="Arial" pitchFamily="34" charset="0"/>
                <a:sym typeface="Wingdings" panose="05000000000000000000" pitchFamily="2" charset="2"/>
              </a:rPr>
              <a:t>L’attività intrapresa non costituisca, in alcun modo, mera prosecuzione di un’attività precedentemente svolta come lavoratore dipendente o autonomo (è escluso il periodo di praticantato obbligatorio per l’accesso ad arti o professioni)</a:t>
            </a:r>
          </a:p>
          <a:p>
            <a:pPr marL="400050" indent="-400050">
              <a:buFont typeface="+mj-lt"/>
              <a:buAutoNum type="romanUcPeriod"/>
              <a:defRPr/>
            </a:pPr>
            <a:r>
              <a:rPr lang="it-IT" sz="2000" dirty="0">
                <a:latin typeface="Calibri" pitchFamily="34" charset="0"/>
                <a:cs typeface="Arial" pitchFamily="34" charset="0"/>
                <a:sym typeface="Wingdings" panose="05000000000000000000" pitchFamily="2" charset="2"/>
              </a:rPr>
              <a:t>In caso di proseguimento di attività in precedenza svolta da altro soggetto, l’ammontare dei ricavi o compensi realizzati nel periodo d’imposta precedente quello di riconoscimento del beneficio, non sia superiore a quello previsto dall’Allegato 4 per l’accesso al regime</a:t>
            </a:r>
          </a:p>
          <a:p>
            <a:pPr>
              <a:defRPr/>
            </a:pPr>
            <a:r>
              <a:rPr lang="it-IT" sz="2000" b="1" dirty="0">
                <a:latin typeface="Calibri" pitchFamily="34" charset="0"/>
                <a:cs typeface="Arial" pitchFamily="34" charset="0"/>
                <a:sym typeface="Wingdings" panose="05000000000000000000" pitchFamily="2" charset="2"/>
              </a:rPr>
              <a:t>Per i soggetti che hanno iniziato una nuova attività nel 2015 con il vecchio regime forfetario, l’agevolazione si applica per gli anni 2016, 2017, 2018 e 2019</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7" name="Immagine 1"/>
          <p:cNvPicPr>
            <a:picLocks noChangeAspect="1"/>
          </p:cNvPicPr>
          <p:nvPr/>
        </p:nvPicPr>
        <p:blipFill>
          <a:blip r:embed="rId3"/>
          <a:srcRect/>
          <a:stretch>
            <a:fillRect/>
          </a:stretch>
        </p:blipFill>
        <p:spPr bwMode="auto">
          <a:xfrm>
            <a:off x="576263" y="3490913"/>
            <a:ext cx="8089900" cy="946150"/>
          </a:xfrm>
          <a:prstGeom prst="rect">
            <a:avLst/>
          </a:prstGeom>
          <a:noFill/>
          <a:ln w="9525">
            <a:noFill/>
            <a:miter lim="800000"/>
            <a:headEnd/>
            <a:tailEnd/>
          </a:ln>
        </p:spPr>
      </p:pic>
      <p:sp>
        <p:nvSpPr>
          <p:cNvPr id="132098" name="Titolo 1"/>
          <p:cNvSpPr>
            <a:spLocks noGrp="1"/>
          </p:cNvSpPr>
          <p:nvPr>
            <p:ph type="ctrTitle"/>
          </p:nvPr>
        </p:nvSpPr>
        <p:spPr>
          <a:xfrm>
            <a:off x="250825" y="44450"/>
            <a:ext cx="8642350" cy="1008063"/>
          </a:xfrm>
        </p:spPr>
        <p:txBody>
          <a:bodyPr/>
          <a:lstStyle/>
          <a:p>
            <a:pPr eaLnBrk="1" hangingPunct="1"/>
            <a:r>
              <a:rPr lang="it-IT" sz="2400" smtClean="0">
                <a:solidFill>
                  <a:srgbClr val="000000"/>
                </a:solidFill>
              </a:rPr>
              <a:t>REGIME FORFETARIO</a:t>
            </a:r>
            <a:br>
              <a:rPr lang="it-IT" sz="2400" smtClean="0">
                <a:solidFill>
                  <a:srgbClr val="000000"/>
                </a:solidFill>
              </a:rPr>
            </a:br>
            <a:r>
              <a:rPr lang="it-IT" sz="2000" smtClean="0">
                <a:solidFill>
                  <a:srgbClr val="000000"/>
                </a:solidFill>
              </a:rPr>
              <a:t>(Legge di Stabilità 2016 – art. 1, commi da </a:t>
            </a:r>
            <a:r>
              <a:rPr lang="it-IT" sz="2000" b="1" smtClean="0">
                <a:solidFill>
                  <a:srgbClr val="000000"/>
                </a:solidFill>
              </a:rPr>
              <a:t> 111 a 113</a:t>
            </a:r>
            <a:r>
              <a:rPr lang="it-IT" sz="2000" smtClean="0">
                <a:solidFill>
                  <a:srgbClr val="000000"/>
                </a:solidFill>
              </a:rPr>
              <a:t>) </a:t>
            </a:r>
            <a:endParaRPr lang="it-IT" sz="2400" smtClean="0"/>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1333B264-D242-41C1-9CAE-33461262696F}" type="slidenum">
              <a:rPr lang="it-IT" b="1">
                <a:solidFill>
                  <a:schemeClr val="tx1"/>
                </a:solidFill>
                <a:latin typeface="Futura Bk BT"/>
              </a:rPr>
              <a:pPr fontAlgn="base">
                <a:spcBef>
                  <a:spcPct val="0"/>
                </a:spcBef>
                <a:spcAft>
                  <a:spcPct val="0"/>
                </a:spcAft>
                <a:defRPr/>
              </a:pPr>
              <a:t>58</a:t>
            </a:fld>
            <a:endParaRPr lang="it-IT" b="1">
              <a:solidFill>
                <a:schemeClr val="tx1"/>
              </a:solidFill>
              <a:latin typeface="Futura Bk BT"/>
            </a:endParaRPr>
          </a:p>
        </p:txBody>
      </p:sp>
      <p:sp>
        <p:nvSpPr>
          <p:cNvPr id="10" name="CasellaDiTesto 17"/>
          <p:cNvSpPr txBox="1">
            <a:spLocks noChangeArrowheads="1"/>
          </p:cNvSpPr>
          <p:nvPr/>
        </p:nvSpPr>
        <p:spPr bwMode="auto">
          <a:xfrm>
            <a:off x="503238" y="121602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COMUNICAZIONE COMPORTAMENTI TENUTI NEL 2016</a:t>
            </a:r>
          </a:p>
        </p:txBody>
      </p:sp>
      <p:sp>
        <p:nvSpPr>
          <p:cNvPr id="132101" name="CasellaDiTesto 16"/>
          <p:cNvSpPr txBox="1">
            <a:spLocks noChangeArrowheads="1"/>
          </p:cNvSpPr>
          <p:nvPr/>
        </p:nvSpPr>
        <p:spPr bwMode="auto">
          <a:xfrm>
            <a:off x="3635375" y="4975225"/>
            <a:ext cx="3744913" cy="646113"/>
          </a:xfrm>
          <a:prstGeom prst="rect">
            <a:avLst/>
          </a:prstGeom>
          <a:solidFill>
            <a:srgbClr val="FFFF00"/>
          </a:solidFill>
          <a:ln w="9525">
            <a:noFill/>
            <a:miter lim="800000"/>
            <a:headEnd/>
            <a:tailEnd/>
          </a:ln>
        </p:spPr>
        <p:txBody>
          <a:bodyPr>
            <a:spAutoFit/>
          </a:bodyPr>
          <a:lstStyle/>
          <a:p>
            <a:pPr algn="ctr"/>
            <a:r>
              <a:rPr lang="it-IT" b="1">
                <a:latin typeface="Calibri" pitchFamily="34" charset="0"/>
              </a:rPr>
              <a:t>CONDIZIONE DI START-UP </a:t>
            </a:r>
            <a:r>
              <a:rPr lang="it-IT" b="1">
                <a:latin typeface="Calibri" pitchFamily="34" charset="0"/>
                <a:sym typeface="Wingdings" pitchFamily="2" charset="2"/>
              </a:rPr>
              <a:t> PER FRUIRE DELL’ALIQUOTA DEL 5%</a:t>
            </a:r>
            <a:endParaRPr lang="it-IT" b="1">
              <a:latin typeface="Calibri" pitchFamily="34" charset="0"/>
            </a:endParaRPr>
          </a:p>
        </p:txBody>
      </p:sp>
      <p:cxnSp>
        <p:nvCxnSpPr>
          <p:cNvPr id="32" name="Connettore a gomito 31"/>
          <p:cNvCxnSpPr>
            <a:cxnSpLocks/>
            <a:stCxn id="132101" idx="3"/>
            <a:endCxn id="132103" idx="2"/>
          </p:cNvCxnSpPr>
          <p:nvPr/>
        </p:nvCxnSpPr>
        <p:spPr>
          <a:xfrm flipV="1">
            <a:off x="7380288" y="4375150"/>
            <a:ext cx="693737" cy="922338"/>
          </a:xfrm>
          <a:prstGeom prst="bentConnector2">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32103" name="CasellaDiTesto 16"/>
          <p:cNvSpPr txBox="1">
            <a:spLocks noChangeArrowheads="1"/>
          </p:cNvSpPr>
          <p:nvPr/>
        </p:nvSpPr>
        <p:spPr bwMode="auto">
          <a:xfrm>
            <a:off x="7832725" y="4090988"/>
            <a:ext cx="482600" cy="284162"/>
          </a:xfrm>
          <a:prstGeom prst="rect">
            <a:avLst/>
          </a:prstGeom>
          <a:solidFill>
            <a:srgbClr val="FFFF00"/>
          </a:solidFill>
          <a:ln w="28575">
            <a:solidFill>
              <a:schemeClr val="tx1"/>
            </a:solidFill>
            <a:miter lim="800000"/>
            <a:headEnd/>
            <a:tailEnd/>
          </a:ln>
        </p:spPr>
        <p:txBody>
          <a:bodyPr>
            <a:spAutoFit/>
          </a:bodyPr>
          <a:lstStyle/>
          <a:p>
            <a:endParaRPr lang="it-IT" sz="2000" b="1">
              <a:latin typeface="Calibri" pitchFamily="34" charset="0"/>
            </a:endParaRPr>
          </a:p>
        </p:txBody>
      </p:sp>
      <p:cxnSp>
        <p:nvCxnSpPr>
          <p:cNvPr id="15" name="Connettore a gomito 31"/>
          <p:cNvCxnSpPr>
            <a:cxnSpLocks/>
          </p:cNvCxnSpPr>
          <p:nvPr/>
        </p:nvCxnSpPr>
        <p:spPr>
          <a:xfrm flipV="1">
            <a:off x="7380288" y="4365625"/>
            <a:ext cx="693737" cy="922338"/>
          </a:xfrm>
          <a:prstGeom prst="bentConnector2">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olo 1"/>
          <p:cNvSpPr>
            <a:spLocks noGrp="1"/>
          </p:cNvSpPr>
          <p:nvPr>
            <p:ph type="ctrTitle"/>
          </p:nvPr>
        </p:nvSpPr>
        <p:spPr>
          <a:xfrm>
            <a:off x="250825" y="44450"/>
            <a:ext cx="8642350" cy="1008063"/>
          </a:xfrm>
        </p:spPr>
        <p:txBody>
          <a:bodyPr/>
          <a:lstStyle/>
          <a:p>
            <a:pPr eaLnBrk="1" hangingPunct="1"/>
            <a:r>
              <a:rPr lang="it-IT" sz="2400" smtClean="0">
                <a:solidFill>
                  <a:srgbClr val="000000"/>
                </a:solidFill>
              </a:rPr>
              <a:t>REGIME FORFETARIO</a:t>
            </a:r>
            <a:br>
              <a:rPr lang="it-IT" sz="2400" smtClean="0">
                <a:solidFill>
                  <a:srgbClr val="000000"/>
                </a:solidFill>
              </a:rPr>
            </a:br>
            <a:r>
              <a:rPr lang="it-IT" sz="2000" smtClean="0">
                <a:solidFill>
                  <a:srgbClr val="000000"/>
                </a:solidFill>
              </a:rPr>
              <a:t>(Legge di Stabilità 2016 – art. 1, commi da </a:t>
            </a:r>
            <a:r>
              <a:rPr lang="it-IT" sz="2000" b="1" smtClean="0">
                <a:solidFill>
                  <a:srgbClr val="000000"/>
                </a:solidFill>
              </a:rPr>
              <a:t> 111 a 113</a:t>
            </a:r>
            <a:r>
              <a:rPr lang="it-IT" sz="2000" smtClean="0">
                <a:solidFill>
                  <a:srgbClr val="000000"/>
                </a:solidFill>
              </a:rPr>
              <a:t>) </a:t>
            </a:r>
            <a:endParaRPr lang="it-IT" sz="2400" smtClean="0"/>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30DCDBE9-CBA3-45A5-8537-768148299FCA}" type="slidenum">
              <a:rPr lang="it-IT" b="1">
                <a:solidFill>
                  <a:schemeClr val="tx1"/>
                </a:solidFill>
                <a:latin typeface="Futura Bk BT"/>
              </a:rPr>
              <a:pPr fontAlgn="base">
                <a:spcBef>
                  <a:spcPct val="0"/>
                </a:spcBef>
                <a:spcAft>
                  <a:spcPct val="0"/>
                </a:spcAft>
                <a:defRPr/>
              </a:pPr>
              <a:t>59</a:t>
            </a:fld>
            <a:endParaRPr lang="it-IT" b="1">
              <a:solidFill>
                <a:schemeClr val="tx1"/>
              </a:solidFill>
              <a:latin typeface="Futura Bk BT"/>
            </a:endParaRPr>
          </a:p>
        </p:txBody>
      </p:sp>
      <p:sp>
        <p:nvSpPr>
          <p:cNvPr id="10" name="CasellaDiTesto 17"/>
          <p:cNvSpPr txBox="1">
            <a:spLocks noChangeArrowheads="1"/>
          </p:cNvSpPr>
          <p:nvPr/>
        </p:nvSpPr>
        <p:spPr bwMode="auto">
          <a:xfrm>
            <a:off x="503238" y="121602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OBBLIGHI INFORMATIVI</a:t>
            </a:r>
          </a:p>
        </p:txBody>
      </p:sp>
      <p:pic>
        <p:nvPicPr>
          <p:cNvPr id="134148" name="Immagine 1"/>
          <p:cNvPicPr>
            <a:picLocks noChangeAspect="1"/>
          </p:cNvPicPr>
          <p:nvPr/>
        </p:nvPicPr>
        <p:blipFill>
          <a:blip r:embed="rId3"/>
          <a:srcRect/>
          <a:stretch>
            <a:fillRect/>
          </a:stretch>
        </p:blipFill>
        <p:spPr bwMode="auto">
          <a:xfrm>
            <a:off x="611188" y="1938338"/>
            <a:ext cx="8029575" cy="2857500"/>
          </a:xfrm>
          <a:prstGeom prst="rect">
            <a:avLst/>
          </a:prstGeom>
          <a:noFill/>
          <a:ln w="9525">
            <a:noFill/>
            <a:miter lim="800000"/>
            <a:headEnd/>
            <a:tailEnd/>
          </a:ln>
        </p:spPr>
      </p:pic>
      <p:sp>
        <p:nvSpPr>
          <p:cNvPr id="134149" name="CasellaDiTesto 16"/>
          <p:cNvSpPr txBox="1">
            <a:spLocks noChangeArrowheads="1"/>
          </p:cNvSpPr>
          <p:nvPr/>
        </p:nvSpPr>
        <p:spPr bwMode="auto">
          <a:xfrm>
            <a:off x="4356100" y="1268413"/>
            <a:ext cx="4284663" cy="646112"/>
          </a:xfrm>
          <a:prstGeom prst="rect">
            <a:avLst/>
          </a:prstGeom>
          <a:solidFill>
            <a:srgbClr val="FFFF00"/>
          </a:solidFill>
          <a:ln w="9525">
            <a:noFill/>
            <a:miter lim="800000"/>
            <a:headEnd/>
            <a:tailEnd/>
          </a:ln>
        </p:spPr>
        <p:txBody>
          <a:bodyPr>
            <a:spAutoFit/>
          </a:bodyPr>
          <a:lstStyle/>
          <a:p>
            <a:pPr algn="ctr"/>
            <a:r>
              <a:rPr lang="it-IT" b="1">
                <a:latin typeface="Calibri" pitchFamily="34" charset="0"/>
              </a:rPr>
              <a:t>SOGGETTI CUI IL FORFETARIO HA EROGATO REDDITI SENZA OPERARE LA RITENUTA</a:t>
            </a:r>
          </a:p>
        </p:txBody>
      </p:sp>
      <p:sp>
        <p:nvSpPr>
          <p:cNvPr id="134150" name="CasellaDiTesto 16"/>
          <p:cNvSpPr txBox="1">
            <a:spLocks noChangeArrowheads="1"/>
          </p:cNvSpPr>
          <p:nvPr/>
        </p:nvSpPr>
        <p:spPr bwMode="auto">
          <a:xfrm>
            <a:off x="2268538" y="2120900"/>
            <a:ext cx="4319587" cy="215900"/>
          </a:xfrm>
          <a:prstGeom prst="rect">
            <a:avLst/>
          </a:prstGeom>
          <a:solidFill>
            <a:srgbClr val="FFFF00"/>
          </a:solidFill>
          <a:ln w="28575">
            <a:solidFill>
              <a:schemeClr val="tx1"/>
            </a:solidFill>
            <a:miter lim="800000"/>
            <a:headEnd/>
            <a:tailEnd/>
          </a:ln>
        </p:spPr>
        <p:txBody>
          <a:bodyPr/>
          <a:lstStyle/>
          <a:p>
            <a:endParaRPr lang="it-IT" sz="2000" b="1">
              <a:latin typeface="Calibri" pitchFamily="34" charset="0"/>
            </a:endParaRPr>
          </a:p>
        </p:txBody>
      </p:sp>
      <p:cxnSp>
        <p:nvCxnSpPr>
          <p:cNvPr id="25" name="Connettore a gomito 24"/>
          <p:cNvCxnSpPr>
            <a:cxnSpLocks/>
            <a:stCxn id="134149" idx="3"/>
            <a:endCxn id="134150" idx="3"/>
          </p:cNvCxnSpPr>
          <p:nvPr/>
        </p:nvCxnSpPr>
        <p:spPr>
          <a:xfrm flipH="1">
            <a:off x="6588125" y="1592263"/>
            <a:ext cx="2052638" cy="636587"/>
          </a:xfrm>
          <a:prstGeom prst="bentConnector3">
            <a:avLst>
              <a:gd name="adj1" fmla="val -11142"/>
            </a:avLst>
          </a:prstGeom>
          <a:ln w="28575">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34152" name="CasellaDiTesto 16"/>
          <p:cNvSpPr txBox="1">
            <a:spLocks noChangeArrowheads="1"/>
          </p:cNvSpPr>
          <p:nvPr/>
        </p:nvSpPr>
        <p:spPr bwMode="auto">
          <a:xfrm>
            <a:off x="3132138" y="5394325"/>
            <a:ext cx="3455987" cy="646113"/>
          </a:xfrm>
          <a:prstGeom prst="rect">
            <a:avLst/>
          </a:prstGeom>
          <a:solidFill>
            <a:srgbClr val="92D050"/>
          </a:solidFill>
          <a:ln w="9525">
            <a:noFill/>
            <a:miter lim="800000"/>
            <a:headEnd/>
            <a:tailEnd/>
          </a:ln>
        </p:spPr>
        <p:txBody>
          <a:bodyPr>
            <a:spAutoFit/>
          </a:bodyPr>
          <a:lstStyle/>
          <a:p>
            <a:pPr algn="ctr"/>
            <a:r>
              <a:rPr lang="it-IT" b="1">
                <a:latin typeface="Calibri" pitchFamily="34" charset="0"/>
              </a:rPr>
              <a:t>INFORMAZIONI SOSTITUTIVE DEGLI STUDI DI SETTORE …</a:t>
            </a:r>
          </a:p>
        </p:txBody>
      </p:sp>
      <p:sp>
        <p:nvSpPr>
          <p:cNvPr id="134153" name="CasellaDiTesto 16"/>
          <p:cNvSpPr txBox="1">
            <a:spLocks noChangeArrowheads="1"/>
          </p:cNvSpPr>
          <p:nvPr/>
        </p:nvSpPr>
        <p:spPr bwMode="auto">
          <a:xfrm>
            <a:off x="8172450" y="2946400"/>
            <a:ext cx="468313" cy="395288"/>
          </a:xfrm>
          <a:prstGeom prst="rect">
            <a:avLst/>
          </a:prstGeom>
          <a:solidFill>
            <a:srgbClr val="92D050"/>
          </a:solidFill>
          <a:ln w="28575">
            <a:solidFill>
              <a:schemeClr val="tx1"/>
            </a:solidFill>
            <a:miter lim="800000"/>
            <a:headEnd/>
            <a:tailEnd/>
          </a:ln>
        </p:spPr>
        <p:txBody>
          <a:bodyPr/>
          <a:lstStyle/>
          <a:p>
            <a:endParaRPr lang="it-IT" sz="2000" b="1">
              <a:latin typeface="Calibri" pitchFamily="34" charset="0"/>
            </a:endParaRPr>
          </a:p>
        </p:txBody>
      </p:sp>
      <p:sp>
        <p:nvSpPr>
          <p:cNvPr id="134154" name="CasellaDiTesto 16"/>
          <p:cNvSpPr txBox="1">
            <a:spLocks noChangeArrowheads="1"/>
          </p:cNvSpPr>
          <p:nvPr/>
        </p:nvSpPr>
        <p:spPr bwMode="auto">
          <a:xfrm>
            <a:off x="7658100" y="3343275"/>
            <a:ext cx="982663" cy="636588"/>
          </a:xfrm>
          <a:prstGeom prst="rect">
            <a:avLst/>
          </a:prstGeom>
          <a:solidFill>
            <a:srgbClr val="92D050"/>
          </a:solidFill>
          <a:ln w="28575">
            <a:solidFill>
              <a:schemeClr val="tx1"/>
            </a:solidFill>
            <a:miter lim="800000"/>
            <a:headEnd/>
            <a:tailEnd/>
          </a:ln>
        </p:spPr>
        <p:txBody>
          <a:bodyPr/>
          <a:lstStyle/>
          <a:p>
            <a:endParaRPr lang="it-IT" sz="2000" b="1">
              <a:latin typeface="Calibri" pitchFamily="34" charset="0"/>
            </a:endParaRPr>
          </a:p>
        </p:txBody>
      </p:sp>
      <p:sp>
        <p:nvSpPr>
          <p:cNvPr id="134155" name="CasellaDiTesto 16"/>
          <p:cNvSpPr txBox="1">
            <a:spLocks noChangeArrowheads="1"/>
          </p:cNvSpPr>
          <p:nvPr/>
        </p:nvSpPr>
        <p:spPr bwMode="auto">
          <a:xfrm>
            <a:off x="7658100" y="4378325"/>
            <a:ext cx="982663" cy="423863"/>
          </a:xfrm>
          <a:prstGeom prst="rect">
            <a:avLst/>
          </a:prstGeom>
          <a:solidFill>
            <a:srgbClr val="92D050"/>
          </a:solidFill>
          <a:ln w="28575">
            <a:solidFill>
              <a:schemeClr val="tx1"/>
            </a:solidFill>
            <a:miter lim="800000"/>
            <a:headEnd/>
            <a:tailEnd/>
          </a:ln>
        </p:spPr>
        <p:txBody>
          <a:bodyPr/>
          <a:lstStyle/>
          <a:p>
            <a:endParaRPr lang="it-IT" sz="2000" b="1">
              <a:latin typeface="Calibri" pitchFamily="34" charset="0"/>
            </a:endParaRPr>
          </a:p>
        </p:txBody>
      </p:sp>
      <p:sp>
        <p:nvSpPr>
          <p:cNvPr id="134156" name="CasellaDiTesto 16"/>
          <p:cNvSpPr txBox="1">
            <a:spLocks noChangeArrowheads="1"/>
          </p:cNvSpPr>
          <p:nvPr/>
        </p:nvSpPr>
        <p:spPr bwMode="auto">
          <a:xfrm>
            <a:off x="8148638" y="4170363"/>
            <a:ext cx="492125" cy="207962"/>
          </a:xfrm>
          <a:prstGeom prst="rect">
            <a:avLst/>
          </a:prstGeom>
          <a:solidFill>
            <a:srgbClr val="92D050"/>
          </a:solidFill>
          <a:ln w="28575">
            <a:solidFill>
              <a:schemeClr val="tx1"/>
            </a:solidFill>
            <a:miter lim="800000"/>
            <a:headEnd/>
            <a:tailEnd/>
          </a:ln>
        </p:spPr>
        <p:txBody>
          <a:bodyPr/>
          <a:lstStyle/>
          <a:p>
            <a:endParaRPr lang="it-IT" sz="2000" b="1">
              <a:latin typeface="Calibri" pitchFamily="34" charset="0"/>
            </a:endParaRPr>
          </a:p>
        </p:txBody>
      </p:sp>
      <p:cxnSp>
        <p:nvCxnSpPr>
          <p:cNvPr id="37" name="Connettore a gomito 36"/>
          <p:cNvCxnSpPr>
            <a:cxnSpLocks/>
            <a:stCxn id="134152" idx="3"/>
            <a:endCxn id="134153" idx="3"/>
          </p:cNvCxnSpPr>
          <p:nvPr/>
        </p:nvCxnSpPr>
        <p:spPr>
          <a:xfrm flipV="1">
            <a:off x="6588125" y="3144838"/>
            <a:ext cx="2052638" cy="2573337"/>
          </a:xfrm>
          <a:prstGeom prst="bentConnector3">
            <a:avLst>
              <a:gd name="adj1" fmla="val 111142"/>
            </a:avLst>
          </a:prstGeom>
          <a:ln w="28575">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8" name="Connettore a gomito 37"/>
          <p:cNvCxnSpPr>
            <a:cxnSpLocks/>
            <a:stCxn id="134152" idx="3"/>
            <a:endCxn id="134154" idx="3"/>
          </p:cNvCxnSpPr>
          <p:nvPr/>
        </p:nvCxnSpPr>
        <p:spPr>
          <a:xfrm flipV="1">
            <a:off x="6588125" y="3662363"/>
            <a:ext cx="2052638" cy="2055812"/>
          </a:xfrm>
          <a:prstGeom prst="bentConnector3">
            <a:avLst>
              <a:gd name="adj1" fmla="val 111142"/>
            </a:avLst>
          </a:prstGeom>
          <a:ln w="28575">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2" name="Connettore a gomito 41"/>
          <p:cNvCxnSpPr>
            <a:cxnSpLocks/>
            <a:stCxn id="134152" idx="3"/>
            <a:endCxn id="134156" idx="3"/>
          </p:cNvCxnSpPr>
          <p:nvPr/>
        </p:nvCxnSpPr>
        <p:spPr>
          <a:xfrm flipV="1">
            <a:off x="6588125" y="4273550"/>
            <a:ext cx="2052638" cy="1444625"/>
          </a:xfrm>
          <a:prstGeom prst="bentConnector3">
            <a:avLst>
              <a:gd name="adj1" fmla="val 111142"/>
            </a:avLst>
          </a:prstGeom>
          <a:ln w="28575">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5" name="Connettore a gomito 44"/>
          <p:cNvCxnSpPr>
            <a:cxnSpLocks/>
            <a:stCxn id="134152" idx="3"/>
            <a:endCxn id="134155" idx="3"/>
          </p:cNvCxnSpPr>
          <p:nvPr/>
        </p:nvCxnSpPr>
        <p:spPr>
          <a:xfrm flipV="1">
            <a:off x="6588125" y="4589463"/>
            <a:ext cx="2052638" cy="1128712"/>
          </a:xfrm>
          <a:prstGeom prst="bentConnector3">
            <a:avLst>
              <a:gd name="adj1" fmla="val 111142"/>
            </a:avLst>
          </a:prstGeom>
          <a:ln w="28575">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olo 1"/>
          <p:cNvSpPr>
            <a:spLocks noGrp="1"/>
          </p:cNvSpPr>
          <p:nvPr>
            <p:ph type="ctrTitle"/>
          </p:nvPr>
        </p:nvSpPr>
        <p:spPr>
          <a:xfrm>
            <a:off x="250825" y="44450"/>
            <a:ext cx="8642350" cy="1008063"/>
          </a:xfrm>
        </p:spPr>
        <p:txBody>
          <a:bodyPr/>
          <a:lstStyle/>
          <a:p>
            <a:pPr eaLnBrk="1" hangingPunct="1"/>
            <a:r>
              <a:rPr lang="it-IT" sz="2400" smtClean="0"/>
              <a:t>DICHIARAZIONI INTEGRATIVE</a:t>
            </a:r>
            <a:br>
              <a:rPr lang="it-IT" sz="2400" smtClean="0"/>
            </a:br>
            <a:r>
              <a:rPr lang="it-IT" sz="2000" smtClean="0"/>
              <a:t>(Modifiche all’art. 2, commi 8 e 8-bis, D.P.R. 322/1998</a:t>
            </a:r>
            <a:r>
              <a:rPr lang="it-IT" sz="2400" smtClean="0"/>
              <a:t>) </a:t>
            </a:r>
          </a:p>
        </p:txBody>
      </p:sp>
      <p:sp>
        <p:nvSpPr>
          <p:cNvPr id="4100" name="CasellaDiTesto 17"/>
          <p:cNvSpPr txBox="1">
            <a:spLocks noChangeArrowheads="1"/>
          </p:cNvSpPr>
          <p:nvPr/>
        </p:nvSpPr>
        <p:spPr bwMode="auto">
          <a:xfrm>
            <a:off x="501650" y="119697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INTEGRATIVE A FAVORE – EFFETTI</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1190861-67CE-48D2-B201-A897C4F0E203}" type="slidenum">
              <a:rPr lang="it-IT" b="1">
                <a:solidFill>
                  <a:schemeClr val="tx1"/>
                </a:solidFill>
                <a:latin typeface="Futura Bk BT"/>
              </a:rPr>
              <a:pPr fontAlgn="base">
                <a:spcBef>
                  <a:spcPct val="0"/>
                </a:spcBef>
                <a:spcAft>
                  <a:spcPct val="0"/>
                </a:spcAft>
                <a:defRPr/>
              </a:pPr>
              <a:t>6</a:t>
            </a:fld>
            <a:endParaRPr lang="it-IT" b="1">
              <a:solidFill>
                <a:schemeClr val="tx1"/>
              </a:solidFill>
              <a:latin typeface="Futura Bk BT"/>
            </a:endParaRPr>
          </a:p>
        </p:txBody>
      </p:sp>
      <p:graphicFrame>
        <p:nvGraphicFramePr>
          <p:cNvPr id="2" name="Tabella 1"/>
          <p:cNvGraphicFramePr>
            <a:graphicFrameLocks noGrp="1"/>
          </p:cNvGraphicFramePr>
          <p:nvPr/>
        </p:nvGraphicFramePr>
        <p:xfrm>
          <a:off x="611188" y="1700213"/>
          <a:ext cx="7956398" cy="4718031"/>
        </p:xfrm>
        <a:graphic>
          <a:graphicData uri="http://schemas.openxmlformats.org/drawingml/2006/table">
            <a:tbl>
              <a:tblPr/>
              <a:tblGrid>
                <a:gridCol w="2352864">
                  <a:extLst>
                    <a:ext uri="{9D8B030D-6E8A-4147-A177-3AD203B41FA5}"/>
                  </a:extLst>
                </a:gridCol>
                <a:gridCol w="2801767">
                  <a:extLst>
                    <a:ext uri="{9D8B030D-6E8A-4147-A177-3AD203B41FA5}"/>
                  </a:extLst>
                </a:gridCol>
                <a:gridCol w="2801767">
                  <a:extLst>
                    <a:ext uri="{9D8B030D-6E8A-4147-A177-3AD203B41FA5}"/>
                  </a:extLst>
                </a:gridCol>
              </a:tblGrid>
              <a:tr h="890857">
                <a:tc>
                  <a:txBody>
                    <a:bodyPr/>
                    <a:lstStyle/>
                    <a:p>
                      <a:pPr algn="ctr" fontAlgn="ctr"/>
                      <a:r>
                        <a:rPr lang="it-IT" sz="2000" b="1" i="0" u="none" strike="noStrike" dirty="0">
                          <a:solidFill>
                            <a:srgbClr val="000000"/>
                          </a:solidFill>
                          <a:effectLst/>
                          <a:latin typeface="Calibri" panose="020F0502020204030204" pitchFamily="34" charset="0"/>
                        </a:rPr>
                        <a:t>DICHIARAZIONE INTEGRATIVA PRESENTATA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t-IT" sz="2000" b="1" i="0" u="none" strike="noStrike">
                          <a:solidFill>
                            <a:srgbClr val="000000"/>
                          </a:solidFill>
                          <a:effectLst/>
                          <a:latin typeface="Calibri" panose="020F0502020204030204" pitchFamily="34" charset="0"/>
                        </a:rPr>
                        <a:t>CREDITO DERIVANTE DALLA CORREZIONE DI ERRORI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it-IT" sz="2000" b="1" i="0" u="none" strike="noStrike">
                          <a:solidFill>
                            <a:srgbClr val="000000"/>
                          </a:solidFill>
                          <a:effectLst/>
                          <a:latin typeface="Calibri" panose="020F0502020204030204" pitchFamily="34" charset="0"/>
                        </a:rPr>
                        <a:t>CREDITO UTILIZZABILE IN COMPENSAZIONE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extLst>
              </a:tr>
              <a:tr h="1641456">
                <a:tc>
                  <a:txBody>
                    <a:bodyPr/>
                    <a:lstStyle/>
                    <a:p>
                      <a:pPr algn="ctr" fontAlgn="ctr"/>
                      <a:r>
                        <a:rPr lang="it-IT" sz="2000" b="1" i="0" u="none" strike="noStrike" dirty="0">
                          <a:solidFill>
                            <a:srgbClr val="000000"/>
                          </a:solidFill>
                          <a:effectLst/>
                          <a:latin typeface="Calibri" panose="020F0502020204030204" pitchFamily="34" charset="0"/>
                        </a:rPr>
                        <a:t>ENTRO</a:t>
                      </a:r>
                      <a:r>
                        <a:rPr lang="it-IT" sz="2000" b="0" i="0" u="none" strike="noStrike" dirty="0">
                          <a:solidFill>
                            <a:srgbClr val="000000"/>
                          </a:solidFill>
                          <a:effectLst/>
                          <a:latin typeface="Calibri" panose="020F0502020204030204" pitchFamily="34" charset="0"/>
                        </a:rPr>
                        <a:t> il termine di presentazione della dichiarazione relativa al </a:t>
                      </a:r>
                      <a:r>
                        <a:rPr lang="it-IT" sz="2000" b="1" i="0" u="none" strike="noStrike" dirty="0">
                          <a:solidFill>
                            <a:srgbClr val="000000"/>
                          </a:solidFill>
                          <a:effectLst/>
                          <a:latin typeface="Calibri" panose="020F0502020204030204" pitchFamily="34" charset="0"/>
                        </a:rPr>
                        <a:t>periodo di imposta successivo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t-IT" sz="2000" b="0" i="0" u="none" strike="noStrike" dirty="0">
                          <a:solidFill>
                            <a:srgbClr val="000000"/>
                          </a:solidFill>
                          <a:effectLst/>
                          <a:latin typeface="Calibri" panose="020F0502020204030204" pitchFamily="34" charset="0"/>
                        </a:rPr>
                        <a:t>di Qualsiasi Tipo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rowSpan="2">
                  <a:txBody>
                    <a:bodyPr/>
                    <a:lstStyle/>
                    <a:p>
                      <a:pPr algn="ctr" fontAlgn="ctr"/>
                      <a:r>
                        <a:rPr lang="it-IT" sz="2000" b="1" i="0" u="none" strike="noStrike" dirty="0">
                          <a:solidFill>
                            <a:srgbClr val="000000"/>
                          </a:solidFill>
                          <a:effectLst/>
                          <a:latin typeface="Calibri" panose="020F0502020204030204" pitchFamily="34" charset="0"/>
                        </a:rPr>
                        <a:t>Dalla data di presentazione della dichiarazione integrativa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extLst>
              </a:tr>
              <a:tr h="596966">
                <a:tc rowSpan="2">
                  <a:txBody>
                    <a:bodyPr/>
                    <a:lstStyle/>
                    <a:p>
                      <a:pPr algn="ctr" fontAlgn="ctr"/>
                      <a:r>
                        <a:rPr lang="it-IT" sz="2000" b="1" i="0" u="none" strike="noStrike" dirty="0">
                          <a:solidFill>
                            <a:srgbClr val="000000"/>
                          </a:solidFill>
                          <a:effectLst/>
                          <a:latin typeface="Calibri" panose="020F0502020204030204" pitchFamily="34" charset="0"/>
                        </a:rPr>
                        <a:t>OLTRE</a:t>
                      </a:r>
                      <a:r>
                        <a:rPr lang="it-IT" sz="2000" b="0" i="0" u="none" strike="noStrike" dirty="0">
                          <a:solidFill>
                            <a:srgbClr val="000000"/>
                          </a:solidFill>
                          <a:effectLst/>
                          <a:latin typeface="Calibri" panose="020F0502020204030204" pitchFamily="34" charset="0"/>
                        </a:rPr>
                        <a:t> il termine di presentazione della dichiarazione relativa al </a:t>
                      </a:r>
                      <a:r>
                        <a:rPr lang="it-IT" sz="2000" b="1" i="0" u="none" strike="noStrike" dirty="0">
                          <a:solidFill>
                            <a:srgbClr val="000000"/>
                          </a:solidFill>
                          <a:effectLst/>
                          <a:latin typeface="Calibri" panose="020F0502020204030204" pitchFamily="34" charset="0"/>
                        </a:rPr>
                        <a:t>periodo di imposta successivo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t-IT" sz="2000" b="1" i="0" u="none" strike="noStrike" dirty="0">
                          <a:solidFill>
                            <a:srgbClr val="000000"/>
                          </a:solidFill>
                          <a:effectLst/>
                          <a:latin typeface="Calibri" panose="020F0502020204030204" pitchFamily="34" charset="0"/>
                        </a:rPr>
                        <a:t>Contabili di competenza temporale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vMerge="1">
                  <a:txBody>
                    <a:bodyPr/>
                    <a:lstStyle/>
                    <a:p>
                      <a:endParaRPr lang="it-IT"/>
                    </a:p>
                  </a:txBody>
                  <a:tcPr/>
                </a:tc>
                <a:extLst>
                  <a:ext uri="{0D108BD9-81ED-4DB2-BD59-A6C34878D82A}"/>
                </a:extLst>
              </a:tr>
              <a:tr h="1478638">
                <a:tc vMerge="1">
                  <a:txBody>
                    <a:bodyPr/>
                    <a:lstStyle/>
                    <a:p>
                      <a:endParaRPr lang="it-IT"/>
                    </a:p>
                  </a:txBody>
                  <a:tcPr/>
                </a:tc>
                <a:tc>
                  <a:txBody>
                    <a:bodyPr/>
                    <a:lstStyle/>
                    <a:p>
                      <a:pPr algn="ctr" fontAlgn="ctr"/>
                      <a:r>
                        <a:rPr lang="it-IT" sz="2000" b="0" i="0" u="none" strike="noStrike" dirty="0">
                          <a:solidFill>
                            <a:srgbClr val="000000"/>
                          </a:solidFill>
                          <a:effectLst/>
                          <a:latin typeface="Calibri" panose="020F0502020204030204" pitchFamily="34" charset="0"/>
                        </a:rPr>
                        <a:t>di Altro Genere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it-IT" sz="2000" b="0" i="0" u="none" strike="noStrike" dirty="0">
                          <a:solidFill>
                            <a:srgbClr val="000000"/>
                          </a:solidFill>
                          <a:effectLst/>
                          <a:latin typeface="Calibri" panose="020F0502020204030204" pitchFamily="34" charset="0"/>
                        </a:rPr>
                        <a:t>Per pagare debiti </a:t>
                      </a:r>
                      <a:r>
                        <a:rPr lang="it-IT" sz="2000" b="1" i="0" u="none" strike="noStrike" dirty="0">
                          <a:solidFill>
                            <a:srgbClr val="000000"/>
                          </a:solidFill>
                          <a:effectLst/>
                          <a:latin typeface="Calibri" panose="020F0502020204030204" pitchFamily="34" charset="0"/>
                        </a:rPr>
                        <a:t>maturati</a:t>
                      </a:r>
                      <a:r>
                        <a:rPr lang="it-IT" sz="2000" b="0" i="0" u="none" strike="noStrike" dirty="0">
                          <a:solidFill>
                            <a:srgbClr val="000000"/>
                          </a:solidFill>
                          <a:effectLst/>
                          <a:latin typeface="Calibri" panose="020F0502020204030204" pitchFamily="34" charset="0"/>
                        </a:rPr>
                        <a:t> dal periodo di imposta </a:t>
                      </a:r>
                      <a:r>
                        <a:rPr lang="it-IT" sz="2000" b="1" i="0" u="none" strike="noStrike" dirty="0">
                          <a:solidFill>
                            <a:srgbClr val="000000"/>
                          </a:solidFill>
                          <a:effectLst/>
                          <a:latin typeface="Calibri" panose="020F0502020204030204" pitchFamily="34" charset="0"/>
                        </a:rPr>
                        <a:t>SUCCESSIVO A QUELLO </a:t>
                      </a:r>
                      <a:r>
                        <a:rPr lang="it-IT" sz="2000" b="0" i="0" u="none" strike="noStrike" dirty="0">
                          <a:solidFill>
                            <a:srgbClr val="000000"/>
                          </a:solidFill>
                          <a:effectLst/>
                          <a:latin typeface="Calibri" panose="020F0502020204030204" pitchFamily="34" charset="0"/>
                        </a:rPr>
                        <a:t>di presentazione della dichiarazione integrativa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olo 1"/>
          <p:cNvSpPr>
            <a:spLocks noGrp="1"/>
          </p:cNvSpPr>
          <p:nvPr>
            <p:ph type="ctrTitle"/>
          </p:nvPr>
        </p:nvSpPr>
        <p:spPr>
          <a:xfrm>
            <a:off x="250825" y="44450"/>
            <a:ext cx="8642350" cy="1008063"/>
          </a:xfrm>
        </p:spPr>
        <p:txBody>
          <a:bodyPr/>
          <a:lstStyle/>
          <a:p>
            <a:pPr eaLnBrk="1" hangingPunct="1"/>
            <a:r>
              <a:rPr lang="it-IT" sz="2400" smtClean="0">
                <a:solidFill>
                  <a:srgbClr val="000000"/>
                </a:solidFill>
              </a:rPr>
              <a:t>REGIME FORFETARIO</a:t>
            </a:r>
            <a:br>
              <a:rPr lang="it-IT" sz="2400" smtClean="0">
                <a:solidFill>
                  <a:srgbClr val="000000"/>
                </a:solidFill>
              </a:rPr>
            </a:br>
            <a:r>
              <a:rPr lang="it-IT" sz="2000" smtClean="0">
                <a:solidFill>
                  <a:srgbClr val="000000"/>
                </a:solidFill>
              </a:rPr>
              <a:t>(Legge di Stabilità 2016 – art. 1, commi da </a:t>
            </a:r>
            <a:r>
              <a:rPr lang="it-IT" sz="2000" b="1" smtClean="0">
                <a:solidFill>
                  <a:srgbClr val="000000"/>
                </a:solidFill>
              </a:rPr>
              <a:t> 111 a 113</a:t>
            </a:r>
            <a:r>
              <a:rPr lang="it-IT" sz="2000" smtClean="0">
                <a:solidFill>
                  <a:srgbClr val="000000"/>
                </a:solidFill>
              </a:rPr>
              <a:t>) </a:t>
            </a:r>
            <a:endParaRPr lang="it-IT" sz="2400" smtClean="0"/>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1EDFBC96-51D0-41B3-B570-6B2BE1BFC352}" type="slidenum">
              <a:rPr lang="it-IT" b="1">
                <a:solidFill>
                  <a:schemeClr val="tx1"/>
                </a:solidFill>
                <a:latin typeface="Futura Bk BT"/>
              </a:rPr>
              <a:pPr fontAlgn="base">
                <a:spcBef>
                  <a:spcPct val="0"/>
                </a:spcBef>
                <a:spcAft>
                  <a:spcPct val="0"/>
                </a:spcAft>
                <a:defRPr/>
              </a:pPr>
              <a:t>60</a:t>
            </a:fld>
            <a:endParaRPr lang="it-IT" b="1">
              <a:solidFill>
                <a:schemeClr val="tx1"/>
              </a:solidFill>
              <a:latin typeface="Futura Bk BT"/>
            </a:endParaRPr>
          </a:p>
        </p:txBody>
      </p:sp>
      <p:sp>
        <p:nvSpPr>
          <p:cNvPr id="10" name="CasellaDiTesto 17"/>
          <p:cNvSpPr txBox="1">
            <a:spLocks noChangeArrowheads="1"/>
          </p:cNvSpPr>
          <p:nvPr/>
        </p:nvSpPr>
        <p:spPr bwMode="auto">
          <a:xfrm>
            <a:off x="503238" y="121602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USCITA DAL REGIME</a:t>
            </a:r>
          </a:p>
        </p:txBody>
      </p:sp>
      <p:sp>
        <p:nvSpPr>
          <p:cNvPr id="13" name="CasellaDiTesto 16"/>
          <p:cNvSpPr txBox="1">
            <a:spLocks noChangeArrowheads="1"/>
          </p:cNvSpPr>
          <p:nvPr/>
        </p:nvSpPr>
        <p:spPr bwMode="auto">
          <a:xfrm>
            <a:off x="504825" y="1743075"/>
            <a:ext cx="8137525" cy="2678113"/>
          </a:xfrm>
          <a:prstGeom prst="rect">
            <a:avLst/>
          </a:prstGeom>
          <a:solidFill>
            <a:srgbClr val="FFFF00"/>
          </a:solidFill>
          <a:ln w="9525">
            <a:noFill/>
            <a:miter lim="800000"/>
            <a:headEnd/>
            <a:tailEnd/>
          </a:ln>
        </p:spPr>
        <p:txBody>
          <a:bodyPr>
            <a:spAutoFit/>
          </a:bodyPr>
          <a:lstStyle/>
          <a:p>
            <a:pPr>
              <a:defRPr/>
            </a:pPr>
            <a:r>
              <a:rPr lang="it-IT" sz="2400" b="1" dirty="0">
                <a:latin typeface="Calibri" pitchFamily="34" charset="0"/>
                <a:cs typeface="Arial" pitchFamily="34" charset="0"/>
              </a:rPr>
              <a:t>LA FUORIUSCITA AVVIENE A PARTIRE DAL PERIODO DI IMPOSTA SUCCESSIVO A QUELLO IN CUI:</a:t>
            </a:r>
          </a:p>
          <a:p>
            <a:pPr marL="400050" indent="-400050">
              <a:buFont typeface="+mj-lt"/>
              <a:buAutoNum type="romanUcPeriod"/>
              <a:defRPr/>
            </a:pPr>
            <a:r>
              <a:rPr lang="it-IT" sz="2400" dirty="0">
                <a:latin typeface="Calibri" pitchFamily="34" charset="0"/>
                <a:cs typeface="Arial" pitchFamily="34" charset="0"/>
                <a:sym typeface="Wingdings" panose="05000000000000000000" pitchFamily="2" charset="2"/>
              </a:rPr>
              <a:t>Viene meno uno dei requisiti di ammissione;</a:t>
            </a:r>
          </a:p>
          <a:p>
            <a:pPr marL="400050" indent="-400050">
              <a:buFont typeface="+mj-lt"/>
              <a:buAutoNum type="romanUcPeriod"/>
              <a:defRPr/>
            </a:pPr>
            <a:r>
              <a:rPr lang="it-IT" sz="2400" dirty="0">
                <a:latin typeface="Calibri" pitchFamily="34" charset="0"/>
                <a:cs typeface="Arial" pitchFamily="34" charset="0"/>
                <a:sym typeface="Wingdings" panose="05000000000000000000" pitchFamily="2" charset="2"/>
              </a:rPr>
              <a:t>Si verifica una delle fattispecie di esclusione</a:t>
            </a:r>
          </a:p>
          <a:p>
            <a:pPr marL="400050" indent="-400050">
              <a:buFont typeface="+mj-lt"/>
              <a:buAutoNum type="romanUcPeriod"/>
              <a:defRPr/>
            </a:pPr>
            <a:r>
              <a:rPr lang="it-IT" sz="2400" dirty="0">
                <a:latin typeface="Calibri" pitchFamily="34" charset="0"/>
                <a:cs typeface="Arial" pitchFamily="34" charset="0"/>
                <a:sym typeface="Wingdings" panose="05000000000000000000" pitchFamily="2" charset="2"/>
              </a:rPr>
              <a:t>Diviene definitivo un accertamento con il quale viene riscontrato il venir meno di una delle condizioni di accesso al regime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olo 1"/>
          <p:cNvSpPr>
            <a:spLocks noGrp="1"/>
          </p:cNvSpPr>
          <p:nvPr>
            <p:ph type="ctrTitle"/>
          </p:nvPr>
        </p:nvSpPr>
        <p:spPr>
          <a:xfrm>
            <a:off x="250825" y="44450"/>
            <a:ext cx="8642350" cy="1008063"/>
          </a:xfrm>
        </p:spPr>
        <p:txBody>
          <a:bodyPr/>
          <a:lstStyle/>
          <a:p>
            <a:pPr eaLnBrk="1" hangingPunct="1"/>
            <a:r>
              <a:rPr lang="it-IT" sz="2400" smtClean="0">
                <a:solidFill>
                  <a:srgbClr val="000000"/>
                </a:solidFill>
              </a:rPr>
              <a:t>REGIME FORFETARIO</a:t>
            </a:r>
            <a:br>
              <a:rPr lang="it-IT" sz="2400" smtClean="0">
                <a:solidFill>
                  <a:srgbClr val="000000"/>
                </a:solidFill>
              </a:rPr>
            </a:br>
            <a:r>
              <a:rPr lang="it-IT" sz="2000" smtClean="0">
                <a:solidFill>
                  <a:srgbClr val="000000"/>
                </a:solidFill>
              </a:rPr>
              <a:t>(Legge di Stabilità 2016 – art. 1, commi da </a:t>
            </a:r>
            <a:r>
              <a:rPr lang="it-IT" sz="2000" b="1" smtClean="0">
                <a:solidFill>
                  <a:srgbClr val="000000"/>
                </a:solidFill>
              </a:rPr>
              <a:t> 111 a 113</a:t>
            </a:r>
            <a:r>
              <a:rPr lang="it-IT" sz="2000" smtClean="0">
                <a:solidFill>
                  <a:srgbClr val="000000"/>
                </a:solidFill>
              </a:rPr>
              <a:t>) </a:t>
            </a:r>
            <a:endParaRPr lang="it-IT" sz="2400" smtClean="0"/>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A3FE5BA4-0D45-4D84-AB84-2425C0C5B1FE}" type="slidenum">
              <a:rPr lang="it-IT" b="1">
                <a:solidFill>
                  <a:schemeClr val="tx1"/>
                </a:solidFill>
                <a:latin typeface="Futura Bk BT"/>
              </a:rPr>
              <a:pPr fontAlgn="base">
                <a:spcBef>
                  <a:spcPct val="0"/>
                </a:spcBef>
                <a:spcAft>
                  <a:spcPct val="0"/>
                </a:spcAft>
                <a:defRPr/>
              </a:pPr>
              <a:t>61</a:t>
            </a:fld>
            <a:endParaRPr lang="it-IT" b="1">
              <a:solidFill>
                <a:schemeClr val="tx1"/>
              </a:solidFill>
              <a:latin typeface="Futura Bk BT"/>
            </a:endParaRPr>
          </a:p>
        </p:txBody>
      </p:sp>
      <p:sp>
        <p:nvSpPr>
          <p:cNvPr id="10" name="CasellaDiTesto 17"/>
          <p:cNvSpPr txBox="1">
            <a:spLocks noChangeArrowheads="1"/>
          </p:cNvSpPr>
          <p:nvPr/>
        </p:nvSpPr>
        <p:spPr bwMode="auto">
          <a:xfrm>
            <a:off x="503238" y="121602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EFFETTI DELLA FUORIUSCITA</a:t>
            </a:r>
          </a:p>
        </p:txBody>
      </p:sp>
      <p:sp>
        <p:nvSpPr>
          <p:cNvPr id="13" name="CasellaDiTesto 16"/>
          <p:cNvSpPr txBox="1">
            <a:spLocks noChangeArrowheads="1"/>
          </p:cNvSpPr>
          <p:nvPr/>
        </p:nvSpPr>
        <p:spPr bwMode="auto">
          <a:xfrm>
            <a:off x="504825" y="1628775"/>
            <a:ext cx="8137525" cy="4154488"/>
          </a:xfrm>
          <a:prstGeom prst="rect">
            <a:avLst/>
          </a:prstGeom>
          <a:solidFill>
            <a:schemeClr val="accent1">
              <a:lumMod val="20000"/>
              <a:lumOff val="80000"/>
            </a:schemeClr>
          </a:solidFill>
          <a:ln w="9525">
            <a:noFill/>
            <a:miter lim="800000"/>
            <a:headEnd/>
            <a:tailEnd/>
          </a:ln>
        </p:spPr>
        <p:txBody>
          <a:bodyPr>
            <a:spAutoFit/>
          </a:bodyPr>
          <a:lstStyle/>
          <a:p>
            <a:pPr>
              <a:defRPr/>
            </a:pPr>
            <a:r>
              <a:rPr lang="it-IT" sz="1650" dirty="0">
                <a:latin typeface="Calibri" pitchFamily="34" charset="0"/>
                <a:cs typeface="Arial" pitchFamily="34" charset="0"/>
                <a:sym typeface="Wingdings" panose="05000000000000000000" pitchFamily="2" charset="2"/>
              </a:rPr>
              <a:t>CONSIDERATO CHE IL REGIME SI BASA SUL PRINCIPIO DELLA CASSA, </a:t>
            </a:r>
            <a:r>
              <a:rPr lang="it-IT" sz="1650" b="1" dirty="0">
                <a:latin typeface="Calibri" pitchFamily="34" charset="0"/>
                <a:cs typeface="Arial" pitchFamily="34" charset="0"/>
                <a:sym typeface="Wingdings" panose="05000000000000000000" pitchFamily="2" charset="2"/>
              </a:rPr>
              <a:t>IN CASO DI FUORIUSCITA</a:t>
            </a:r>
          </a:p>
          <a:p>
            <a:pPr marL="400050" indent="-400050">
              <a:buFont typeface="+mj-lt"/>
              <a:buAutoNum type="romanUcPeriod"/>
              <a:defRPr/>
            </a:pPr>
            <a:r>
              <a:rPr lang="it-IT" sz="1650" dirty="0">
                <a:latin typeface="Calibri" pitchFamily="34" charset="0"/>
                <a:cs typeface="Arial" pitchFamily="34" charset="0"/>
                <a:sym typeface="Wingdings" panose="05000000000000000000" pitchFamily="2" charset="2"/>
              </a:rPr>
              <a:t>I ricavi o compensi che hanno già concorso alla formazione del reddito durante il periodo di applicazione del regime, NON ASSUMONO RILEVANZA nei periodi di imposta successivi</a:t>
            </a:r>
          </a:p>
          <a:p>
            <a:pPr marL="400050" indent="-400050">
              <a:buFont typeface="+mj-lt"/>
              <a:buAutoNum type="romanUcPeriod"/>
              <a:defRPr/>
            </a:pPr>
            <a:r>
              <a:rPr lang="it-IT" sz="1650" dirty="0">
                <a:latin typeface="Calibri" pitchFamily="34" charset="0"/>
                <a:cs typeface="Arial" pitchFamily="34" charset="0"/>
                <a:sym typeface="Wingdings" panose="05000000000000000000" pitchFamily="2" charset="2"/>
              </a:rPr>
              <a:t>I componenti di reddito che, pur di competenza del periodo di applicazione del regime, non hanno concorso alla formazione del relativo reddito rilevano nel regime successivo (es costo di competenza del periodo da forfetario fatturato in quello di fuoriuscita)</a:t>
            </a:r>
          </a:p>
          <a:p>
            <a:pPr marL="400050" indent="-400050">
              <a:buFont typeface="+mj-lt"/>
              <a:buAutoNum type="romanUcPeriod"/>
              <a:defRPr/>
            </a:pPr>
            <a:r>
              <a:rPr lang="it-IT" sz="1650" dirty="0">
                <a:latin typeface="Calibri" pitchFamily="34" charset="0"/>
                <a:cs typeface="Arial" pitchFamily="34" charset="0"/>
                <a:sym typeface="Wingdings" panose="05000000000000000000" pitchFamily="2" charset="2"/>
              </a:rPr>
              <a:t>Le spese sostenute durante il regime forfetario non sono deducibili negli anni successivi</a:t>
            </a:r>
          </a:p>
          <a:p>
            <a:pPr>
              <a:defRPr/>
            </a:pPr>
            <a:r>
              <a:rPr lang="it-IT" sz="1650" b="1" dirty="0">
                <a:latin typeface="Calibri" pitchFamily="34" charset="0"/>
                <a:cs typeface="Arial" pitchFamily="34" charset="0"/>
                <a:sym typeface="Wingdings" panose="05000000000000000000" pitchFamily="2" charset="2"/>
              </a:rPr>
              <a:t>AI FINI IVA</a:t>
            </a:r>
          </a:p>
          <a:p>
            <a:pPr marL="400050" indent="-400050">
              <a:buFont typeface="+mj-lt"/>
              <a:buAutoNum type="romanUcPeriod"/>
              <a:defRPr/>
            </a:pPr>
            <a:r>
              <a:rPr lang="it-IT" sz="1650" dirty="0">
                <a:latin typeface="Calibri" pitchFamily="34" charset="0"/>
                <a:cs typeface="Arial" pitchFamily="34" charset="0"/>
                <a:sym typeface="Wingdings" panose="05000000000000000000" pitchFamily="2" charset="2"/>
              </a:rPr>
              <a:t>In caso di passaggio da regime ordinario a quello forfetario occorre rettificare l’IVA detratta sugli acquisti (art. 19-bis2, D.P.R. 633/72) e liquidare l’eventuale IVA sospesa per effetto del regime dell’IVA per cassa</a:t>
            </a:r>
          </a:p>
          <a:p>
            <a:pPr marL="400050" indent="-400050">
              <a:buFont typeface="+mj-lt"/>
              <a:buAutoNum type="romanUcPeriod"/>
              <a:defRPr/>
            </a:pPr>
            <a:r>
              <a:rPr lang="it-IT" sz="1650" dirty="0">
                <a:latin typeface="Calibri" pitchFamily="34" charset="0"/>
                <a:cs typeface="Arial" pitchFamily="34" charset="0"/>
                <a:sym typeface="Wingdings" panose="05000000000000000000" pitchFamily="2" charset="2"/>
              </a:rPr>
              <a:t>Tale IVA va versata con l’ultima dichiarazione relativa al regime ordinario in un’unica soluzione</a:t>
            </a:r>
          </a:p>
          <a:p>
            <a:pPr marL="400050" indent="-400050">
              <a:buFont typeface="+mj-lt"/>
              <a:buAutoNum type="romanUcPeriod"/>
              <a:defRPr/>
            </a:pPr>
            <a:r>
              <a:rPr lang="it-IT" sz="1650" dirty="0">
                <a:latin typeface="Calibri" pitchFamily="34" charset="0"/>
                <a:cs typeface="Arial" pitchFamily="34" charset="0"/>
                <a:sym typeface="Wingdings" panose="05000000000000000000" pitchFamily="2" charset="2"/>
              </a:rPr>
              <a:t>In caso di ritorno al regime forfetario, l’IVA a credito derivante dalla rettifica della detrazione verrà detratta nella prima dichiarazione IVA del regime ordinario</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 name="Titolo 1"/>
          <p:cNvSpPr txBox="1">
            <a:spLocks/>
          </p:cNvSpPr>
          <p:nvPr/>
        </p:nvSpPr>
        <p:spPr>
          <a:xfrm>
            <a:off x="250825" y="169863"/>
            <a:ext cx="8642350" cy="5780087"/>
          </a:xfrm>
          <a:prstGeom prst="rect">
            <a:avLst/>
          </a:prstGeom>
        </p:spPr>
        <p:txBody>
          <a:bodyPr anchor="ctr"/>
          <a:lstStyle/>
          <a:p>
            <a:pPr algn="ctr" fontAlgn="auto">
              <a:spcAft>
                <a:spcPts val="0"/>
              </a:spcAft>
              <a:defRPr/>
            </a:pPr>
            <a:r>
              <a:rPr lang="it-IT" sz="4400" dirty="0">
                <a:latin typeface="+mj-lt"/>
                <a:ea typeface="+mj-ea"/>
                <a:cs typeface="+mj-cs"/>
              </a:rPr>
              <a:t>INTERESSI PASSIVI, NOVITÀ NEL CALCOLO DEL </a:t>
            </a:r>
            <a:r>
              <a:rPr lang="it-IT" sz="4400" dirty="0" err="1">
                <a:latin typeface="+mj-lt"/>
                <a:ea typeface="+mj-ea"/>
                <a:cs typeface="+mj-cs"/>
              </a:rPr>
              <a:t>ROL</a:t>
            </a:r>
            <a:r>
              <a:rPr lang="it-IT" sz="4400" dirty="0">
                <a:latin typeface="+mj-lt"/>
                <a:ea typeface="+mj-ea"/>
                <a:cs typeface="+mj-cs"/>
              </a:rPr>
              <a:t> E PER LE IMMOBILIARI DI GESTIONE</a:t>
            </a:r>
          </a:p>
        </p:txBody>
      </p:sp>
      <p:sp>
        <p:nvSpPr>
          <p:cNvPr id="3075"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E038C3AA-B300-4C33-B4E9-A3C94C1BF6CD}" type="slidenum">
              <a:rPr lang="it-IT" b="1">
                <a:solidFill>
                  <a:schemeClr val="tx1"/>
                </a:solidFill>
                <a:latin typeface="Futura Bk BT"/>
              </a:rPr>
              <a:pPr fontAlgn="base">
                <a:spcBef>
                  <a:spcPct val="0"/>
                </a:spcBef>
                <a:spcAft>
                  <a:spcPct val="0"/>
                </a:spcAft>
                <a:defRPr/>
              </a:pPr>
              <a:t>62</a:t>
            </a:fld>
            <a:endParaRPr lang="it-IT" b="1">
              <a:solidFill>
                <a:schemeClr val="tx1"/>
              </a:solidFill>
              <a:latin typeface="Futura Bk BT"/>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olo 1"/>
          <p:cNvSpPr>
            <a:spLocks noGrp="1"/>
          </p:cNvSpPr>
          <p:nvPr>
            <p:ph type="ctrTitle"/>
          </p:nvPr>
        </p:nvSpPr>
        <p:spPr>
          <a:xfrm>
            <a:off x="250825" y="44450"/>
            <a:ext cx="8642350" cy="1008063"/>
          </a:xfrm>
        </p:spPr>
        <p:txBody>
          <a:bodyPr/>
          <a:lstStyle/>
          <a:p>
            <a:pPr eaLnBrk="1" hangingPunct="1"/>
            <a:r>
              <a:rPr lang="it-IT" sz="2400" smtClean="0"/>
              <a:t>INTERESSI PASSIVI E IMMOBILIARI DI GESTIONE</a:t>
            </a:r>
          </a:p>
        </p:txBody>
      </p:sp>
      <p:sp>
        <p:nvSpPr>
          <p:cNvPr id="4099" name="CasellaDiTesto 16"/>
          <p:cNvSpPr txBox="1">
            <a:spLocks noChangeArrowheads="1"/>
          </p:cNvSpPr>
          <p:nvPr/>
        </p:nvSpPr>
        <p:spPr bwMode="auto">
          <a:xfrm>
            <a:off x="501650" y="4083050"/>
            <a:ext cx="8137525" cy="1938338"/>
          </a:xfrm>
          <a:prstGeom prst="rect">
            <a:avLst/>
          </a:prstGeom>
          <a:solidFill>
            <a:schemeClr val="accent1">
              <a:lumMod val="20000"/>
              <a:lumOff val="80000"/>
            </a:schemeClr>
          </a:solidFill>
          <a:ln w="9525">
            <a:noFill/>
            <a:miter lim="800000"/>
            <a:headEnd/>
            <a:tailEnd/>
          </a:ln>
        </p:spPr>
        <p:txBody>
          <a:bodyPr>
            <a:spAutoFit/>
          </a:bodyPr>
          <a:lstStyle/>
          <a:p>
            <a:pPr>
              <a:defRPr/>
            </a:pPr>
            <a:r>
              <a:rPr lang="it-IT" sz="2000" b="1" dirty="0">
                <a:latin typeface="Calibri" pitchFamily="34" charset="0"/>
                <a:cs typeface="Arial" pitchFamily="34" charset="0"/>
              </a:rPr>
              <a:t>A tal fine, queste società devono avere</a:t>
            </a:r>
          </a:p>
          <a:p>
            <a:pPr marL="457200" indent="-457200">
              <a:buFont typeface="+mj-lt"/>
              <a:buAutoNum type="arabicParenR"/>
              <a:defRPr/>
            </a:pPr>
            <a:r>
              <a:rPr lang="it-IT" sz="2000" b="1" dirty="0">
                <a:latin typeface="Calibri" pitchFamily="34" charset="0"/>
                <a:cs typeface="Arial" pitchFamily="34" charset="0"/>
              </a:rPr>
              <a:t>Un totale dell'attivo patrimoniale è costituito per la maggior parte dal valore normale degli immobili destinati alla locazione</a:t>
            </a:r>
          </a:p>
          <a:p>
            <a:pPr marL="457200" indent="-457200">
              <a:buFont typeface="+mj-lt"/>
              <a:buAutoNum type="arabicParenR"/>
              <a:defRPr/>
            </a:pPr>
            <a:r>
              <a:rPr lang="it-IT" sz="2000" b="1" dirty="0">
                <a:latin typeface="Calibri" pitchFamily="34" charset="0"/>
                <a:cs typeface="Arial" pitchFamily="34" charset="0"/>
              </a:rPr>
              <a:t>Ricavi rappresentati per almeno 2/3 da canoni di locazione o da affitto di aziende il cui valore complessivo sia prevalentemente costituito dal valore normale di fabbricati </a:t>
            </a:r>
          </a:p>
        </p:txBody>
      </p:sp>
      <p:sp>
        <p:nvSpPr>
          <p:cNvPr id="4100" name="CasellaDiTesto 17"/>
          <p:cNvSpPr txBox="1">
            <a:spLocks noChangeArrowheads="1"/>
          </p:cNvSpPr>
          <p:nvPr/>
        </p:nvSpPr>
        <p:spPr bwMode="auto">
          <a:xfrm>
            <a:off x="501650" y="1196975"/>
            <a:ext cx="8137525" cy="8302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Art. 1, c. 36, L 244/2007 (finanziaria 2008) modificato dall’art. 4, c. 4, </a:t>
            </a:r>
            <a:r>
              <a:rPr lang="it-IT" sz="2400" b="1" dirty="0" err="1">
                <a:latin typeface="+mj-lt"/>
                <a:cs typeface="Arial" pitchFamily="34" charset="0"/>
              </a:rPr>
              <a:t>D.Lgs.</a:t>
            </a:r>
            <a:r>
              <a:rPr lang="it-IT" sz="2400" b="1" dirty="0">
                <a:latin typeface="+mj-lt"/>
                <a:cs typeface="Arial" pitchFamily="34" charset="0"/>
              </a:rPr>
              <a:t> 147/2015 – in vigore dal 2016</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B2D9096E-09EF-417E-B3B5-B4BB99F34371}" type="slidenum">
              <a:rPr lang="it-IT" b="1">
                <a:solidFill>
                  <a:schemeClr val="tx1"/>
                </a:solidFill>
                <a:latin typeface="Futura Bk BT"/>
              </a:rPr>
              <a:pPr fontAlgn="base">
                <a:spcBef>
                  <a:spcPct val="0"/>
                </a:spcBef>
                <a:spcAft>
                  <a:spcPct val="0"/>
                </a:spcAft>
                <a:defRPr/>
              </a:pPr>
              <a:t>63</a:t>
            </a:fld>
            <a:endParaRPr lang="it-IT" b="1">
              <a:solidFill>
                <a:schemeClr val="tx1"/>
              </a:solidFill>
              <a:latin typeface="Futura Bk BT"/>
            </a:endParaRPr>
          </a:p>
        </p:txBody>
      </p:sp>
      <p:sp>
        <p:nvSpPr>
          <p:cNvPr id="9" name="CasellaDiTesto 16"/>
          <p:cNvSpPr txBox="1">
            <a:spLocks noChangeArrowheads="1"/>
          </p:cNvSpPr>
          <p:nvPr/>
        </p:nvSpPr>
        <p:spPr bwMode="auto">
          <a:xfrm>
            <a:off x="501650" y="2239963"/>
            <a:ext cx="8137525" cy="1630362"/>
          </a:xfrm>
          <a:prstGeom prst="rect">
            <a:avLst/>
          </a:prstGeom>
          <a:solidFill>
            <a:srgbClr val="FFFF00"/>
          </a:solidFill>
          <a:ln w="9525">
            <a:noFill/>
            <a:miter lim="800000"/>
            <a:headEnd/>
            <a:tailEnd/>
          </a:ln>
        </p:spPr>
        <p:txBody>
          <a:bodyPr>
            <a:spAutoFit/>
          </a:bodyPr>
          <a:lstStyle/>
          <a:p>
            <a:pPr>
              <a:defRPr/>
            </a:pPr>
            <a:r>
              <a:rPr lang="it-IT" sz="2000" b="1" dirty="0">
                <a:latin typeface="Calibri" pitchFamily="34" charset="0"/>
                <a:cs typeface="Arial" pitchFamily="34" charset="0"/>
              </a:rPr>
              <a:t>Irrilevanza art. 96 </a:t>
            </a:r>
            <a:r>
              <a:rPr lang="it-IT" sz="2000" b="1" dirty="0" err="1">
                <a:latin typeface="Calibri" pitchFamily="34" charset="0"/>
                <a:cs typeface="Arial" pitchFamily="34" charset="0"/>
              </a:rPr>
              <a:t>T.U.I.R</a:t>
            </a:r>
            <a:r>
              <a:rPr lang="it-IT" sz="2000" b="1" dirty="0">
                <a:latin typeface="Calibri" pitchFamily="34" charset="0"/>
                <a:cs typeface="Arial" pitchFamily="34" charset="0"/>
              </a:rPr>
              <a:t>. per la deducibilità degli interessi passivi relativi a  finanziamenti :</a:t>
            </a:r>
          </a:p>
          <a:p>
            <a:pPr marL="342900" indent="-342900">
              <a:buFont typeface="Wingdings" panose="05000000000000000000" pitchFamily="2" charset="2"/>
              <a:buChar char="Ø"/>
              <a:defRPr/>
            </a:pPr>
            <a:r>
              <a:rPr lang="it-IT" sz="2000" b="1" dirty="0">
                <a:latin typeface="Calibri" pitchFamily="34" charset="0"/>
                <a:cs typeface="Arial" pitchFamily="34" charset="0"/>
              </a:rPr>
              <a:t>garantiti da ipoteca </a:t>
            </a:r>
          </a:p>
          <a:p>
            <a:pPr marL="342900" indent="-342900">
              <a:buFont typeface="Wingdings" panose="05000000000000000000" pitchFamily="2" charset="2"/>
              <a:buChar char="Ø"/>
              <a:defRPr/>
            </a:pPr>
            <a:r>
              <a:rPr lang="it-IT" sz="2000" b="1" dirty="0">
                <a:latin typeface="Calibri" pitchFamily="34" charset="0"/>
                <a:cs typeface="Arial" pitchFamily="34" charset="0"/>
              </a:rPr>
              <a:t>su immobili destinati alla locazione</a:t>
            </a:r>
          </a:p>
          <a:p>
            <a:pPr>
              <a:defRPr/>
            </a:pPr>
            <a:r>
              <a:rPr lang="it-IT" sz="2000" b="1" dirty="0">
                <a:latin typeface="Calibri" pitchFamily="34" charset="0"/>
                <a:cs typeface="Arial" pitchFamily="34" charset="0"/>
              </a:rPr>
              <a:t>per le società che svolgono in via effettiva e prevalente attività immobiliare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olo 1"/>
          <p:cNvSpPr>
            <a:spLocks noGrp="1"/>
          </p:cNvSpPr>
          <p:nvPr>
            <p:ph type="ctrTitle"/>
          </p:nvPr>
        </p:nvSpPr>
        <p:spPr>
          <a:xfrm>
            <a:off x="250825" y="44450"/>
            <a:ext cx="8642350" cy="1008063"/>
          </a:xfrm>
        </p:spPr>
        <p:txBody>
          <a:bodyPr/>
          <a:lstStyle/>
          <a:p>
            <a:pPr eaLnBrk="1" hangingPunct="1"/>
            <a:r>
              <a:rPr lang="it-IT" sz="2400" smtClean="0"/>
              <a:t>INTERESSI PASSIVI E IMMOBILIARI DI GESTIONE</a:t>
            </a:r>
          </a:p>
        </p:txBody>
      </p:sp>
      <p:sp>
        <p:nvSpPr>
          <p:cNvPr id="4100" name="CasellaDiTesto 17"/>
          <p:cNvSpPr txBox="1">
            <a:spLocks noChangeArrowheads="1"/>
          </p:cNvSpPr>
          <p:nvPr/>
        </p:nvSpPr>
        <p:spPr bwMode="auto">
          <a:xfrm>
            <a:off x="501650" y="119697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Interessi passivi indeducibili; 1) RF118 - Calcolo eccedenza</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1373CDB7-81F8-4EF4-BAEE-FE846EFB630B}" type="slidenum">
              <a:rPr lang="it-IT" b="1">
                <a:solidFill>
                  <a:schemeClr val="tx1"/>
                </a:solidFill>
                <a:latin typeface="Futura Bk BT"/>
              </a:rPr>
              <a:pPr fontAlgn="base">
                <a:spcBef>
                  <a:spcPct val="0"/>
                </a:spcBef>
                <a:spcAft>
                  <a:spcPct val="0"/>
                </a:spcAft>
                <a:defRPr/>
              </a:pPr>
              <a:t>64</a:t>
            </a:fld>
            <a:endParaRPr lang="it-IT" b="1">
              <a:solidFill>
                <a:schemeClr val="tx1"/>
              </a:solidFill>
              <a:latin typeface="Futura Bk BT"/>
            </a:endParaRPr>
          </a:p>
        </p:txBody>
      </p:sp>
      <p:pic>
        <p:nvPicPr>
          <p:cNvPr id="144388" name="Immagine 1"/>
          <p:cNvPicPr>
            <a:picLocks noChangeAspect="1"/>
          </p:cNvPicPr>
          <p:nvPr/>
        </p:nvPicPr>
        <p:blipFill>
          <a:blip r:embed="rId3"/>
          <a:srcRect r="-906" b="67891"/>
          <a:stretch>
            <a:fillRect/>
          </a:stretch>
        </p:blipFill>
        <p:spPr bwMode="auto">
          <a:xfrm>
            <a:off x="447675" y="1757363"/>
            <a:ext cx="8085138" cy="598487"/>
          </a:xfrm>
          <a:prstGeom prst="rect">
            <a:avLst/>
          </a:prstGeom>
          <a:noFill/>
          <a:ln w="9525">
            <a:noFill/>
            <a:miter lim="800000"/>
            <a:headEnd/>
            <a:tailEnd/>
          </a:ln>
        </p:spPr>
      </p:pic>
      <p:sp>
        <p:nvSpPr>
          <p:cNvPr id="144389" name="CasellaDiTesto 16"/>
          <p:cNvSpPr txBox="1">
            <a:spLocks noChangeArrowheads="1"/>
          </p:cNvSpPr>
          <p:nvPr/>
        </p:nvSpPr>
        <p:spPr bwMode="auto">
          <a:xfrm>
            <a:off x="1692275" y="1984375"/>
            <a:ext cx="1150938" cy="215900"/>
          </a:xfrm>
          <a:prstGeom prst="rect">
            <a:avLst/>
          </a:prstGeom>
          <a:solidFill>
            <a:srgbClr val="FFFF00"/>
          </a:solidFill>
          <a:ln w="28575">
            <a:solidFill>
              <a:schemeClr val="tx1"/>
            </a:solidFill>
            <a:miter lim="800000"/>
            <a:headEnd/>
            <a:tailEnd/>
          </a:ln>
        </p:spPr>
        <p:txBody>
          <a:bodyPr/>
          <a:lstStyle/>
          <a:p>
            <a:endParaRPr lang="it-IT" sz="2000" b="1">
              <a:latin typeface="Calibri" pitchFamily="34" charset="0"/>
            </a:endParaRPr>
          </a:p>
        </p:txBody>
      </p:sp>
      <p:sp>
        <p:nvSpPr>
          <p:cNvPr id="144390" name="CasellaDiTesto 16"/>
          <p:cNvSpPr txBox="1">
            <a:spLocks noChangeArrowheads="1"/>
          </p:cNvSpPr>
          <p:nvPr/>
        </p:nvSpPr>
        <p:spPr bwMode="auto">
          <a:xfrm>
            <a:off x="3132138" y="1984375"/>
            <a:ext cx="1150937" cy="215900"/>
          </a:xfrm>
          <a:prstGeom prst="rect">
            <a:avLst/>
          </a:prstGeom>
          <a:solidFill>
            <a:srgbClr val="FFFF00"/>
          </a:solidFill>
          <a:ln w="28575">
            <a:solidFill>
              <a:schemeClr val="tx1"/>
            </a:solidFill>
            <a:miter lim="800000"/>
            <a:headEnd/>
            <a:tailEnd/>
          </a:ln>
        </p:spPr>
        <p:txBody>
          <a:bodyPr/>
          <a:lstStyle/>
          <a:p>
            <a:endParaRPr lang="it-IT" sz="2000" b="1">
              <a:latin typeface="Calibri" pitchFamily="34" charset="0"/>
            </a:endParaRPr>
          </a:p>
        </p:txBody>
      </p:sp>
      <p:sp>
        <p:nvSpPr>
          <p:cNvPr id="144391" name="CasellaDiTesto 16"/>
          <p:cNvSpPr txBox="1">
            <a:spLocks noChangeArrowheads="1"/>
          </p:cNvSpPr>
          <p:nvPr/>
        </p:nvSpPr>
        <p:spPr bwMode="auto">
          <a:xfrm>
            <a:off x="4513263" y="1984375"/>
            <a:ext cx="1152525" cy="215900"/>
          </a:xfrm>
          <a:prstGeom prst="rect">
            <a:avLst/>
          </a:prstGeom>
          <a:solidFill>
            <a:srgbClr val="FFFF00"/>
          </a:solidFill>
          <a:ln w="28575">
            <a:solidFill>
              <a:schemeClr val="tx1"/>
            </a:solidFill>
            <a:miter lim="800000"/>
            <a:headEnd/>
            <a:tailEnd/>
          </a:ln>
        </p:spPr>
        <p:txBody>
          <a:bodyPr/>
          <a:lstStyle/>
          <a:p>
            <a:endParaRPr lang="it-IT" sz="2000" b="1">
              <a:latin typeface="Calibri" pitchFamily="34" charset="0"/>
            </a:endParaRPr>
          </a:p>
        </p:txBody>
      </p:sp>
      <p:sp>
        <p:nvSpPr>
          <p:cNvPr id="144392" name="CasellaDiTesto 16"/>
          <p:cNvSpPr txBox="1">
            <a:spLocks noChangeArrowheads="1"/>
          </p:cNvSpPr>
          <p:nvPr/>
        </p:nvSpPr>
        <p:spPr bwMode="auto">
          <a:xfrm>
            <a:off x="5940425" y="1984375"/>
            <a:ext cx="1150938" cy="215900"/>
          </a:xfrm>
          <a:prstGeom prst="rect">
            <a:avLst/>
          </a:prstGeom>
          <a:solidFill>
            <a:srgbClr val="FFFF00"/>
          </a:solidFill>
          <a:ln w="28575">
            <a:solidFill>
              <a:schemeClr val="tx1"/>
            </a:solidFill>
            <a:miter lim="800000"/>
            <a:headEnd/>
            <a:tailEnd/>
          </a:ln>
        </p:spPr>
        <p:txBody>
          <a:bodyPr/>
          <a:lstStyle/>
          <a:p>
            <a:endParaRPr lang="it-IT" sz="2000" b="1">
              <a:latin typeface="Calibri" pitchFamily="34" charset="0"/>
            </a:endParaRPr>
          </a:p>
        </p:txBody>
      </p:sp>
      <p:sp>
        <p:nvSpPr>
          <p:cNvPr id="144393" name="CasellaDiTesto 16"/>
          <p:cNvSpPr txBox="1">
            <a:spLocks noChangeArrowheads="1"/>
          </p:cNvSpPr>
          <p:nvPr/>
        </p:nvSpPr>
        <p:spPr bwMode="auto">
          <a:xfrm>
            <a:off x="7307263" y="1984375"/>
            <a:ext cx="1152525" cy="215900"/>
          </a:xfrm>
          <a:prstGeom prst="rect">
            <a:avLst/>
          </a:prstGeom>
          <a:solidFill>
            <a:srgbClr val="FFFF00"/>
          </a:solidFill>
          <a:ln w="28575">
            <a:solidFill>
              <a:schemeClr val="tx1"/>
            </a:solidFill>
            <a:miter lim="800000"/>
            <a:headEnd/>
            <a:tailEnd/>
          </a:ln>
        </p:spPr>
        <p:txBody>
          <a:bodyPr/>
          <a:lstStyle/>
          <a:p>
            <a:endParaRPr lang="it-IT" sz="2000" b="1">
              <a:latin typeface="Calibri" pitchFamily="34" charset="0"/>
            </a:endParaRPr>
          </a:p>
        </p:txBody>
      </p:sp>
      <p:sp>
        <p:nvSpPr>
          <p:cNvPr id="144394" name="CasellaDiTesto 16"/>
          <p:cNvSpPr txBox="1">
            <a:spLocks noChangeArrowheads="1"/>
          </p:cNvSpPr>
          <p:nvPr/>
        </p:nvSpPr>
        <p:spPr bwMode="auto">
          <a:xfrm>
            <a:off x="684213" y="2500313"/>
            <a:ext cx="2555875" cy="368300"/>
          </a:xfrm>
          <a:prstGeom prst="rect">
            <a:avLst/>
          </a:prstGeom>
          <a:solidFill>
            <a:srgbClr val="FFFF00"/>
          </a:solidFill>
          <a:ln w="28575">
            <a:solidFill>
              <a:srgbClr val="002060"/>
            </a:solidFill>
            <a:miter lim="800000"/>
            <a:headEnd/>
            <a:tailEnd/>
          </a:ln>
        </p:spPr>
        <p:txBody>
          <a:bodyPr>
            <a:spAutoFit/>
          </a:bodyPr>
          <a:lstStyle/>
          <a:p>
            <a:pPr algn="ctr"/>
            <a:r>
              <a:rPr lang="it-IT" b="1">
                <a:latin typeface="Calibri" pitchFamily="34" charset="0"/>
              </a:rPr>
              <a:t>Interessi passivi da CE</a:t>
            </a:r>
          </a:p>
        </p:txBody>
      </p:sp>
      <p:cxnSp>
        <p:nvCxnSpPr>
          <p:cNvPr id="16" name="Connettore a gomito 15"/>
          <p:cNvCxnSpPr>
            <a:cxnSpLocks/>
            <a:stCxn id="144394" idx="1"/>
            <a:endCxn id="144389" idx="1"/>
          </p:cNvCxnSpPr>
          <p:nvPr/>
        </p:nvCxnSpPr>
        <p:spPr>
          <a:xfrm rot="10800000" flipH="1">
            <a:off x="684213" y="2092325"/>
            <a:ext cx="1008062" cy="592138"/>
          </a:xfrm>
          <a:prstGeom prst="bentConnector3">
            <a:avLst>
              <a:gd name="adj1" fmla="val -22676"/>
            </a:avLst>
          </a:prstGeom>
          <a:ln w="28575">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44396" name="CasellaDiTesto 16"/>
          <p:cNvSpPr txBox="1">
            <a:spLocks noChangeArrowheads="1"/>
          </p:cNvSpPr>
          <p:nvPr/>
        </p:nvSpPr>
        <p:spPr bwMode="auto">
          <a:xfrm>
            <a:off x="684213" y="3046413"/>
            <a:ext cx="2555875" cy="923925"/>
          </a:xfrm>
          <a:prstGeom prst="rect">
            <a:avLst/>
          </a:prstGeom>
          <a:solidFill>
            <a:srgbClr val="FFFF00"/>
          </a:solidFill>
          <a:ln w="28575">
            <a:solidFill>
              <a:srgbClr val="002060"/>
            </a:solidFill>
            <a:miter lim="800000"/>
            <a:headEnd/>
            <a:tailEnd/>
          </a:ln>
        </p:spPr>
        <p:txBody>
          <a:bodyPr>
            <a:spAutoFit/>
          </a:bodyPr>
          <a:lstStyle/>
          <a:p>
            <a:pPr algn="ctr"/>
            <a:r>
              <a:rPr lang="it-IT" b="1">
                <a:latin typeface="Calibri" pitchFamily="34" charset="0"/>
              </a:rPr>
              <a:t>Eventuale Eccedenza interessi da periodo precedente</a:t>
            </a:r>
          </a:p>
        </p:txBody>
      </p:sp>
      <p:cxnSp>
        <p:nvCxnSpPr>
          <p:cNvPr id="22" name="Connettore a gomito 21"/>
          <p:cNvCxnSpPr>
            <a:cxnSpLocks/>
            <a:stCxn id="144396" idx="3"/>
            <a:endCxn id="144390" idx="2"/>
          </p:cNvCxnSpPr>
          <p:nvPr/>
        </p:nvCxnSpPr>
        <p:spPr>
          <a:xfrm flipV="1">
            <a:off x="3240088" y="2200275"/>
            <a:ext cx="468312" cy="1308100"/>
          </a:xfrm>
          <a:prstGeom prst="bentConnector2">
            <a:avLst/>
          </a:prstGeom>
          <a:ln w="28575">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44398" name="CasellaDiTesto 16"/>
          <p:cNvSpPr txBox="1">
            <a:spLocks noChangeArrowheads="1"/>
          </p:cNvSpPr>
          <p:nvPr/>
        </p:nvSpPr>
        <p:spPr bwMode="auto">
          <a:xfrm>
            <a:off x="684213" y="4148138"/>
            <a:ext cx="2555875" cy="368300"/>
          </a:xfrm>
          <a:prstGeom prst="rect">
            <a:avLst/>
          </a:prstGeom>
          <a:solidFill>
            <a:srgbClr val="FFFF00"/>
          </a:solidFill>
          <a:ln w="28575">
            <a:solidFill>
              <a:srgbClr val="002060"/>
            </a:solidFill>
            <a:miter lim="800000"/>
            <a:headEnd/>
            <a:tailEnd/>
          </a:ln>
        </p:spPr>
        <p:txBody>
          <a:bodyPr>
            <a:spAutoFit/>
          </a:bodyPr>
          <a:lstStyle/>
          <a:p>
            <a:pPr algn="ctr"/>
            <a:r>
              <a:rPr lang="it-IT" b="1">
                <a:latin typeface="Calibri" pitchFamily="34" charset="0"/>
              </a:rPr>
              <a:t>Interessi attivi</a:t>
            </a:r>
          </a:p>
        </p:txBody>
      </p:sp>
      <p:cxnSp>
        <p:nvCxnSpPr>
          <p:cNvPr id="27" name="Connettore a gomito 26"/>
          <p:cNvCxnSpPr>
            <a:cxnSpLocks/>
            <a:stCxn id="144398" idx="3"/>
            <a:endCxn id="144391" idx="2"/>
          </p:cNvCxnSpPr>
          <p:nvPr/>
        </p:nvCxnSpPr>
        <p:spPr>
          <a:xfrm flipV="1">
            <a:off x="3240088" y="2200275"/>
            <a:ext cx="1849437" cy="2132013"/>
          </a:xfrm>
          <a:prstGeom prst="bentConnector2">
            <a:avLst/>
          </a:prstGeom>
          <a:ln w="28575">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44400" name="CasellaDiTesto 16"/>
          <p:cNvSpPr txBox="1">
            <a:spLocks noChangeArrowheads="1"/>
          </p:cNvSpPr>
          <p:nvPr/>
        </p:nvSpPr>
        <p:spPr bwMode="auto">
          <a:xfrm>
            <a:off x="684213" y="4694238"/>
            <a:ext cx="2555875" cy="647700"/>
          </a:xfrm>
          <a:prstGeom prst="rect">
            <a:avLst/>
          </a:prstGeom>
          <a:solidFill>
            <a:srgbClr val="FFFF00"/>
          </a:solidFill>
          <a:ln w="28575">
            <a:solidFill>
              <a:srgbClr val="002060"/>
            </a:solidFill>
            <a:miter lim="800000"/>
            <a:headEnd/>
            <a:tailEnd/>
          </a:ln>
        </p:spPr>
        <p:txBody>
          <a:bodyPr>
            <a:spAutoFit/>
          </a:bodyPr>
          <a:lstStyle/>
          <a:p>
            <a:pPr algn="ctr"/>
            <a:r>
              <a:rPr lang="it-IT" b="1">
                <a:latin typeface="Calibri" pitchFamily="34" charset="0"/>
              </a:rPr>
              <a:t>Minor importo tra </a:t>
            </a:r>
          </a:p>
          <a:p>
            <a:pPr algn="ctr"/>
            <a:r>
              <a:rPr lang="it-IT" b="1">
                <a:latin typeface="Calibri" pitchFamily="34" charset="0"/>
              </a:rPr>
              <a:t>Col 1 + Col 2 e Col. 3</a:t>
            </a:r>
          </a:p>
        </p:txBody>
      </p:sp>
      <p:cxnSp>
        <p:nvCxnSpPr>
          <p:cNvPr id="35" name="Connettore a gomito 34"/>
          <p:cNvCxnSpPr>
            <a:cxnSpLocks/>
            <a:stCxn id="144400" idx="3"/>
            <a:endCxn id="144392" idx="2"/>
          </p:cNvCxnSpPr>
          <p:nvPr/>
        </p:nvCxnSpPr>
        <p:spPr>
          <a:xfrm flipV="1">
            <a:off x="3240088" y="2200275"/>
            <a:ext cx="3276600" cy="2817813"/>
          </a:xfrm>
          <a:prstGeom prst="bentConnector2">
            <a:avLst/>
          </a:prstGeom>
          <a:ln w="28575">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44402" name="CasellaDiTesto 16"/>
          <p:cNvSpPr txBox="1">
            <a:spLocks noChangeArrowheads="1"/>
          </p:cNvSpPr>
          <p:nvPr/>
        </p:nvSpPr>
        <p:spPr bwMode="auto">
          <a:xfrm>
            <a:off x="684213" y="5519738"/>
            <a:ext cx="2555875" cy="646112"/>
          </a:xfrm>
          <a:prstGeom prst="rect">
            <a:avLst/>
          </a:prstGeom>
          <a:solidFill>
            <a:srgbClr val="FFFF00"/>
          </a:solidFill>
          <a:ln w="28575">
            <a:solidFill>
              <a:srgbClr val="002060"/>
            </a:solidFill>
            <a:miter lim="800000"/>
            <a:headEnd/>
            <a:tailEnd/>
          </a:ln>
        </p:spPr>
        <p:txBody>
          <a:bodyPr>
            <a:spAutoFit/>
          </a:bodyPr>
          <a:lstStyle/>
          <a:p>
            <a:pPr algn="ctr"/>
            <a:r>
              <a:rPr lang="it-IT" b="1">
                <a:latin typeface="Calibri" pitchFamily="34" charset="0"/>
              </a:rPr>
              <a:t>Risultato se positivo </a:t>
            </a:r>
          </a:p>
          <a:p>
            <a:pPr algn="ctr"/>
            <a:r>
              <a:rPr lang="it-IT" b="1">
                <a:latin typeface="Calibri" pitchFamily="34" charset="0"/>
              </a:rPr>
              <a:t>Col 1 + Col 2 - Col. 3</a:t>
            </a:r>
          </a:p>
        </p:txBody>
      </p:sp>
      <p:cxnSp>
        <p:nvCxnSpPr>
          <p:cNvPr id="40" name="Connettore a gomito 39"/>
          <p:cNvCxnSpPr>
            <a:cxnSpLocks/>
            <a:stCxn id="144402" idx="3"/>
            <a:endCxn id="144393" idx="2"/>
          </p:cNvCxnSpPr>
          <p:nvPr/>
        </p:nvCxnSpPr>
        <p:spPr>
          <a:xfrm flipV="1">
            <a:off x="3240088" y="2200275"/>
            <a:ext cx="4643437" cy="3641725"/>
          </a:xfrm>
          <a:prstGeom prst="bentConnector2">
            <a:avLst/>
          </a:prstGeom>
          <a:ln w="28575">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olo 1"/>
          <p:cNvSpPr>
            <a:spLocks noGrp="1"/>
          </p:cNvSpPr>
          <p:nvPr>
            <p:ph type="ctrTitle"/>
          </p:nvPr>
        </p:nvSpPr>
        <p:spPr>
          <a:xfrm>
            <a:off x="250825" y="44450"/>
            <a:ext cx="8642350" cy="1008063"/>
          </a:xfrm>
        </p:spPr>
        <p:txBody>
          <a:bodyPr/>
          <a:lstStyle/>
          <a:p>
            <a:pPr eaLnBrk="1" hangingPunct="1"/>
            <a:r>
              <a:rPr lang="it-IT" sz="2400" smtClean="0"/>
              <a:t>INTERESSI PASSIVI E IMMOBILIARI DI GESTIONE</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9084F799-DF8F-4DE1-AD40-1386ABBCECB6}" type="slidenum">
              <a:rPr lang="it-IT" b="1">
                <a:solidFill>
                  <a:schemeClr val="tx1"/>
                </a:solidFill>
                <a:latin typeface="Futura Bk BT"/>
              </a:rPr>
              <a:pPr fontAlgn="base">
                <a:spcBef>
                  <a:spcPct val="0"/>
                </a:spcBef>
                <a:spcAft>
                  <a:spcPct val="0"/>
                </a:spcAft>
                <a:defRPr/>
              </a:pPr>
              <a:t>65</a:t>
            </a:fld>
            <a:endParaRPr lang="it-IT" b="1">
              <a:solidFill>
                <a:schemeClr val="tx1"/>
              </a:solidFill>
              <a:latin typeface="Futura Bk BT"/>
            </a:endParaRPr>
          </a:p>
        </p:txBody>
      </p:sp>
      <p:pic>
        <p:nvPicPr>
          <p:cNvPr id="146435" name="Immagine 1"/>
          <p:cNvPicPr>
            <a:picLocks noChangeAspect="1"/>
          </p:cNvPicPr>
          <p:nvPr/>
        </p:nvPicPr>
        <p:blipFill>
          <a:blip r:embed="rId3"/>
          <a:srcRect l="133" t="26479" b="50713"/>
          <a:stretch>
            <a:fillRect/>
          </a:stretch>
        </p:blipFill>
        <p:spPr bwMode="auto">
          <a:xfrm>
            <a:off x="536575" y="1916113"/>
            <a:ext cx="8137525" cy="433387"/>
          </a:xfrm>
          <a:prstGeom prst="rect">
            <a:avLst/>
          </a:prstGeom>
          <a:noFill/>
          <a:ln w="9525">
            <a:noFill/>
            <a:miter lim="800000"/>
            <a:headEnd/>
            <a:tailEnd/>
          </a:ln>
        </p:spPr>
      </p:pic>
      <p:sp>
        <p:nvSpPr>
          <p:cNvPr id="18" name="CasellaDiTesto 17"/>
          <p:cNvSpPr txBox="1">
            <a:spLocks noChangeArrowheads="1"/>
          </p:cNvSpPr>
          <p:nvPr/>
        </p:nvSpPr>
        <p:spPr bwMode="auto">
          <a:xfrm>
            <a:off x="501650" y="119697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Interessi passivi indeducibili: 2) RF119 - Calcolo </a:t>
            </a:r>
            <a:r>
              <a:rPr lang="it-IT" sz="2400" b="1" dirty="0" err="1">
                <a:latin typeface="+mj-lt"/>
                <a:cs typeface="Arial" pitchFamily="34" charset="0"/>
              </a:rPr>
              <a:t>ROL</a:t>
            </a:r>
            <a:endParaRPr lang="it-IT" sz="2400" b="1" dirty="0">
              <a:latin typeface="+mj-lt"/>
              <a:cs typeface="Arial" pitchFamily="34" charset="0"/>
            </a:endParaRPr>
          </a:p>
        </p:txBody>
      </p:sp>
      <p:sp>
        <p:nvSpPr>
          <p:cNvPr id="146437" name="CasellaDiTesto 16"/>
          <p:cNvSpPr txBox="1">
            <a:spLocks noChangeArrowheads="1"/>
          </p:cNvSpPr>
          <p:nvPr/>
        </p:nvSpPr>
        <p:spPr bwMode="auto">
          <a:xfrm>
            <a:off x="4589463" y="2133600"/>
            <a:ext cx="1152525" cy="215900"/>
          </a:xfrm>
          <a:prstGeom prst="rect">
            <a:avLst/>
          </a:prstGeom>
          <a:solidFill>
            <a:srgbClr val="FFFF00"/>
          </a:solidFill>
          <a:ln w="28575">
            <a:solidFill>
              <a:schemeClr val="tx1"/>
            </a:solidFill>
            <a:miter lim="800000"/>
            <a:headEnd/>
            <a:tailEnd/>
          </a:ln>
        </p:spPr>
        <p:txBody>
          <a:bodyPr/>
          <a:lstStyle/>
          <a:p>
            <a:endParaRPr lang="it-IT" sz="2000" b="1">
              <a:latin typeface="Calibri" pitchFamily="34" charset="0"/>
            </a:endParaRPr>
          </a:p>
        </p:txBody>
      </p:sp>
      <p:sp>
        <p:nvSpPr>
          <p:cNvPr id="146438" name="CasellaDiTesto 16"/>
          <p:cNvSpPr txBox="1">
            <a:spLocks noChangeArrowheads="1"/>
          </p:cNvSpPr>
          <p:nvPr/>
        </p:nvSpPr>
        <p:spPr bwMode="auto">
          <a:xfrm>
            <a:off x="6016625" y="2133600"/>
            <a:ext cx="1150938" cy="215900"/>
          </a:xfrm>
          <a:prstGeom prst="rect">
            <a:avLst/>
          </a:prstGeom>
          <a:solidFill>
            <a:srgbClr val="FFFF00"/>
          </a:solidFill>
          <a:ln w="28575">
            <a:solidFill>
              <a:schemeClr val="tx1"/>
            </a:solidFill>
            <a:miter lim="800000"/>
            <a:headEnd/>
            <a:tailEnd/>
          </a:ln>
        </p:spPr>
        <p:txBody>
          <a:bodyPr/>
          <a:lstStyle/>
          <a:p>
            <a:endParaRPr lang="it-IT" sz="2000" b="1">
              <a:latin typeface="Calibri" pitchFamily="34" charset="0"/>
            </a:endParaRPr>
          </a:p>
        </p:txBody>
      </p:sp>
      <p:sp>
        <p:nvSpPr>
          <p:cNvPr id="146439" name="CasellaDiTesto 16"/>
          <p:cNvSpPr txBox="1">
            <a:spLocks noChangeArrowheads="1"/>
          </p:cNvSpPr>
          <p:nvPr/>
        </p:nvSpPr>
        <p:spPr bwMode="auto">
          <a:xfrm>
            <a:off x="7383463" y="2133600"/>
            <a:ext cx="1152525" cy="215900"/>
          </a:xfrm>
          <a:prstGeom prst="rect">
            <a:avLst/>
          </a:prstGeom>
          <a:solidFill>
            <a:srgbClr val="FFFF00"/>
          </a:solidFill>
          <a:ln w="28575">
            <a:solidFill>
              <a:schemeClr val="tx1"/>
            </a:solidFill>
            <a:miter lim="800000"/>
            <a:headEnd/>
            <a:tailEnd/>
          </a:ln>
        </p:spPr>
        <p:txBody>
          <a:bodyPr/>
          <a:lstStyle/>
          <a:p>
            <a:endParaRPr lang="it-IT" sz="2000" b="1">
              <a:latin typeface="Calibri" pitchFamily="34" charset="0"/>
            </a:endParaRPr>
          </a:p>
        </p:txBody>
      </p:sp>
      <p:sp>
        <p:nvSpPr>
          <p:cNvPr id="146440" name="CasellaDiTesto 16"/>
          <p:cNvSpPr txBox="1">
            <a:spLocks noChangeArrowheads="1"/>
          </p:cNvSpPr>
          <p:nvPr/>
        </p:nvSpPr>
        <p:spPr bwMode="auto">
          <a:xfrm>
            <a:off x="536575" y="3840163"/>
            <a:ext cx="3924300" cy="646112"/>
          </a:xfrm>
          <a:prstGeom prst="rect">
            <a:avLst/>
          </a:prstGeom>
          <a:solidFill>
            <a:srgbClr val="FFFF00"/>
          </a:solidFill>
          <a:ln w="28575">
            <a:solidFill>
              <a:srgbClr val="002060"/>
            </a:solidFill>
            <a:miter lim="800000"/>
            <a:headEnd/>
            <a:tailEnd/>
          </a:ln>
        </p:spPr>
        <p:txBody>
          <a:bodyPr>
            <a:spAutoFit/>
          </a:bodyPr>
          <a:lstStyle/>
          <a:p>
            <a:pPr algn="ctr"/>
            <a:r>
              <a:rPr lang="it-IT" b="1">
                <a:latin typeface="Calibri" pitchFamily="34" charset="0"/>
              </a:rPr>
              <a:t>Interessi passivi deducibili = 30% della somma dei ROL indicati in Col 1 e Col.2</a:t>
            </a:r>
          </a:p>
        </p:txBody>
      </p:sp>
      <p:sp>
        <p:nvSpPr>
          <p:cNvPr id="146441" name="CasellaDiTesto 16"/>
          <p:cNvSpPr txBox="1">
            <a:spLocks noChangeArrowheads="1"/>
          </p:cNvSpPr>
          <p:nvPr/>
        </p:nvSpPr>
        <p:spPr bwMode="auto">
          <a:xfrm>
            <a:off x="536575" y="2492375"/>
            <a:ext cx="3924300" cy="646113"/>
          </a:xfrm>
          <a:prstGeom prst="rect">
            <a:avLst/>
          </a:prstGeom>
          <a:solidFill>
            <a:srgbClr val="FFFF00"/>
          </a:solidFill>
          <a:ln w="28575">
            <a:solidFill>
              <a:srgbClr val="002060"/>
            </a:solidFill>
            <a:miter lim="800000"/>
            <a:headEnd/>
            <a:tailEnd/>
          </a:ln>
        </p:spPr>
        <p:txBody>
          <a:bodyPr>
            <a:spAutoFit/>
          </a:bodyPr>
          <a:lstStyle/>
          <a:p>
            <a:pPr algn="ctr"/>
            <a:r>
              <a:rPr lang="it-IT" b="1">
                <a:latin typeface="Calibri" pitchFamily="34" charset="0"/>
              </a:rPr>
              <a:t>Eventuale Eccedenza di ROL dal periodo precedente</a:t>
            </a:r>
          </a:p>
        </p:txBody>
      </p:sp>
      <p:cxnSp>
        <p:nvCxnSpPr>
          <p:cNvPr id="33" name="Connettore a gomito 32"/>
          <p:cNvCxnSpPr>
            <a:cxnSpLocks/>
            <a:stCxn id="146441" idx="3"/>
            <a:endCxn id="146437" idx="2"/>
          </p:cNvCxnSpPr>
          <p:nvPr/>
        </p:nvCxnSpPr>
        <p:spPr>
          <a:xfrm flipV="1">
            <a:off x="4460875" y="2349500"/>
            <a:ext cx="704850" cy="466725"/>
          </a:xfrm>
          <a:prstGeom prst="bentConnector2">
            <a:avLst/>
          </a:prstGeom>
          <a:ln w="28575">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46443" name="CasellaDiTesto 16"/>
          <p:cNvSpPr txBox="1">
            <a:spLocks noChangeArrowheads="1"/>
          </p:cNvSpPr>
          <p:nvPr/>
        </p:nvSpPr>
        <p:spPr bwMode="auto">
          <a:xfrm>
            <a:off x="536575" y="3305175"/>
            <a:ext cx="3924300" cy="369888"/>
          </a:xfrm>
          <a:prstGeom prst="rect">
            <a:avLst/>
          </a:prstGeom>
          <a:solidFill>
            <a:srgbClr val="FFFF00"/>
          </a:solidFill>
          <a:ln w="28575">
            <a:solidFill>
              <a:srgbClr val="002060"/>
            </a:solidFill>
            <a:miter lim="800000"/>
            <a:headEnd/>
            <a:tailEnd/>
          </a:ln>
        </p:spPr>
        <p:txBody>
          <a:bodyPr>
            <a:spAutoFit/>
          </a:bodyPr>
          <a:lstStyle/>
          <a:p>
            <a:pPr algn="ctr"/>
            <a:r>
              <a:rPr lang="it-IT" b="1">
                <a:latin typeface="Calibri" pitchFamily="34" charset="0"/>
              </a:rPr>
              <a:t>ROL 2016 – indicare ZERO se negativo</a:t>
            </a:r>
          </a:p>
        </p:txBody>
      </p:sp>
      <p:cxnSp>
        <p:nvCxnSpPr>
          <p:cNvPr id="35" name="Connettore a gomito 34"/>
          <p:cNvCxnSpPr>
            <a:cxnSpLocks/>
            <a:stCxn id="146443" idx="3"/>
            <a:endCxn id="146438" idx="2"/>
          </p:cNvCxnSpPr>
          <p:nvPr/>
        </p:nvCxnSpPr>
        <p:spPr>
          <a:xfrm flipV="1">
            <a:off x="4460875" y="2349500"/>
            <a:ext cx="2132013" cy="1139825"/>
          </a:xfrm>
          <a:prstGeom prst="bentConnector2">
            <a:avLst/>
          </a:prstGeom>
          <a:ln w="28575">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6" name="Connettore a gomito 35"/>
          <p:cNvCxnSpPr>
            <a:cxnSpLocks/>
            <a:stCxn id="146440" idx="3"/>
            <a:endCxn id="146439" idx="2"/>
          </p:cNvCxnSpPr>
          <p:nvPr/>
        </p:nvCxnSpPr>
        <p:spPr>
          <a:xfrm flipV="1">
            <a:off x="4460875" y="2349500"/>
            <a:ext cx="3498850" cy="1814513"/>
          </a:xfrm>
          <a:prstGeom prst="bentConnector2">
            <a:avLst/>
          </a:prstGeom>
          <a:ln w="28575">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46" name="CasellaDiTesto 16"/>
          <p:cNvSpPr txBox="1">
            <a:spLocks noChangeArrowheads="1"/>
          </p:cNvSpPr>
          <p:nvPr/>
        </p:nvSpPr>
        <p:spPr bwMode="auto">
          <a:xfrm>
            <a:off x="1187450" y="4652963"/>
            <a:ext cx="6732588" cy="1631950"/>
          </a:xfrm>
          <a:prstGeom prst="rect">
            <a:avLst/>
          </a:prstGeom>
          <a:solidFill>
            <a:schemeClr val="accent1">
              <a:lumMod val="20000"/>
              <a:lumOff val="80000"/>
            </a:schemeClr>
          </a:solidFill>
          <a:ln w="28575">
            <a:solidFill>
              <a:srgbClr val="002060"/>
            </a:solidFill>
            <a:miter lim="800000"/>
            <a:headEnd/>
            <a:tailEnd/>
          </a:ln>
        </p:spPr>
        <p:txBody>
          <a:bodyPr>
            <a:spAutoFit/>
          </a:bodyPr>
          <a:lstStyle/>
          <a:p>
            <a:pPr algn="ctr">
              <a:defRPr/>
            </a:pPr>
            <a:r>
              <a:rPr lang="it-IT" sz="2000" b="1" dirty="0" err="1">
                <a:latin typeface="Calibri" pitchFamily="34" charset="0"/>
                <a:cs typeface="Arial" pitchFamily="34" charset="0"/>
              </a:rPr>
              <a:t>ROL</a:t>
            </a:r>
            <a:r>
              <a:rPr lang="it-IT" sz="2000" b="1" dirty="0">
                <a:latin typeface="Calibri" pitchFamily="34" charset="0"/>
                <a:cs typeface="Arial" pitchFamily="34" charset="0"/>
              </a:rPr>
              <a:t>= Risultato Operativo Lordo</a:t>
            </a:r>
          </a:p>
          <a:p>
            <a:pPr>
              <a:defRPr/>
            </a:pPr>
            <a:r>
              <a:rPr lang="it-IT" sz="2000" b="1" dirty="0">
                <a:latin typeface="Calibri" pitchFamily="34" charset="0"/>
                <a:cs typeface="Arial" pitchFamily="34" charset="0"/>
              </a:rPr>
              <a:t>Differenza A – B</a:t>
            </a:r>
          </a:p>
          <a:p>
            <a:pPr>
              <a:defRPr/>
            </a:pPr>
            <a:r>
              <a:rPr lang="it-IT" sz="2000" b="1" dirty="0">
                <a:latin typeface="Calibri" pitchFamily="34" charset="0"/>
                <a:cs typeface="Arial" pitchFamily="34" charset="0"/>
              </a:rPr>
              <a:t>+ ammortamenti immobilizzazioni immateriali</a:t>
            </a:r>
          </a:p>
          <a:p>
            <a:pPr>
              <a:defRPr/>
            </a:pPr>
            <a:r>
              <a:rPr lang="it-IT" sz="2000" b="1" dirty="0">
                <a:latin typeface="Calibri" pitchFamily="34" charset="0"/>
                <a:cs typeface="Arial" pitchFamily="34" charset="0"/>
              </a:rPr>
              <a:t>+ ammortamenti immobilizzazioni materiali</a:t>
            </a:r>
          </a:p>
          <a:p>
            <a:pPr>
              <a:defRPr/>
            </a:pPr>
            <a:r>
              <a:rPr lang="it-IT" sz="2000" b="1" dirty="0">
                <a:latin typeface="Calibri" pitchFamily="34" charset="0"/>
                <a:cs typeface="Arial" pitchFamily="34" charset="0"/>
              </a:rPr>
              <a:t>+ quota capitale canoni locazione finanziaria beni strumentali</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itolo 1"/>
          <p:cNvSpPr>
            <a:spLocks noGrp="1"/>
          </p:cNvSpPr>
          <p:nvPr>
            <p:ph type="ctrTitle"/>
          </p:nvPr>
        </p:nvSpPr>
        <p:spPr>
          <a:xfrm>
            <a:off x="250825" y="44450"/>
            <a:ext cx="8642350" cy="1008063"/>
          </a:xfrm>
        </p:spPr>
        <p:txBody>
          <a:bodyPr/>
          <a:lstStyle/>
          <a:p>
            <a:pPr eaLnBrk="1" hangingPunct="1"/>
            <a:r>
              <a:rPr lang="it-IT" sz="2400" smtClean="0"/>
              <a:t>INTERESSI PASSIVI E IMMOBILIARI DI GESTIONE</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76A43CFA-070B-4B2A-ABD7-2E05AF224FB0}" type="slidenum">
              <a:rPr lang="it-IT" b="1">
                <a:solidFill>
                  <a:schemeClr val="tx1"/>
                </a:solidFill>
                <a:latin typeface="Futura Bk BT"/>
              </a:rPr>
              <a:pPr fontAlgn="base">
                <a:spcBef>
                  <a:spcPct val="0"/>
                </a:spcBef>
                <a:spcAft>
                  <a:spcPct val="0"/>
                </a:spcAft>
                <a:defRPr/>
              </a:pPr>
              <a:t>66</a:t>
            </a:fld>
            <a:endParaRPr lang="it-IT" b="1">
              <a:solidFill>
                <a:schemeClr val="tx1"/>
              </a:solidFill>
              <a:latin typeface="Futura Bk BT"/>
            </a:endParaRPr>
          </a:p>
        </p:txBody>
      </p:sp>
      <p:pic>
        <p:nvPicPr>
          <p:cNvPr id="148483" name="Immagine 1"/>
          <p:cNvPicPr>
            <a:picLocks noChangeAspect="1"/>
          </p:cNvPicPr>
          <p:nvPr/>
        </p:nvPicPr>
        <p:blipFill>
          <a:blip r:embed="rId3"/>
          <a:srcRect l="133" t="26479" b="50713"/>
          <a:stretch>
            <a:fillRect/>
          </a:stretch>
        </p:blipFill>
        <p:spPr bwMode="auto">
          <a:xfrm>
            <a:off x="536575" y="1916113"/>
            <a:ext cx="8137525" cy="433387"/>
          </a:xfrm>
          <a:prstGeom prst="rect">
            <a:avLst/>
          </a:prstGeom>
          <a:noFill/>
          <a:ln w="9525">
            <a:noFill/>
            <a:miter lim="800000"/>
            <a:headEnd/>
            <a:tailEnd/>
          </a:ln>
        </p:spPr>
      </p:pic>
      <p:sp>
        <p:nvSpPr>
          <p:cNvPr id="18" name="CasellaDiTesto 17"/>
          <p:cNvSpPr txBox="1">
            <a:spLocks noChangeArrowheads="1"/>
          </p:cNvSpPr>
          <p:nvPr/>
        </p:nvSpPr>
        <p:spPr bwMode="auto">
          <a:xfrm>
            <a:off x="501650" y="119697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Interessi passivi indeducibili: 2) RF119 - Calcolo </a:t>
            </a:r>
            <a:r>
              <a:rPr lang="it-IT" sz="2400" b="1" dirty="0" err="1">
                <a:latin typeface="+mj-lt"/>
                <a:cs typeface="Arial" pitchFamily="34" charset="0"/>
              </a:rPr>
              <a:t>ROL</a:t>
            </a:r>
            <a:endParaRPr lang="it-IT" sz="2400" b="1" dirty="0">
              <a:latin typeface="+mj-lt"/>
              <a:cs typeface="Arial" pitchFamily="34" charset="0"/>
            </a:endParaRPr>
          </a:p>
        </p:txBody>
      </p:sp>
      <p:sp>
        <p:nvSpPr>
          <p:cNvPr id="148485" name="CasellaDiTesto 16"/>
          <p:cNvSpPr txBox="1">
            <a:spLocks noChangeArrowheads="1"/>
          </p:cNvSpPr>
          <p:nvPr/>
        </p:nvSpPr>
        <p:spPr bwMode="auto">
          <a:xfrm>
            <a:off x="7383463" y="2133600"/>
            <a:ext cx="1152525" cy="215900"/>
          </a:xfrm>
          <a:prstGeom prst="rect">
            <a:avLst/>
          </a:prstGeom>
          <a:solidFill>
            <a:srgbClr val="FFFF00"/>
          </a:solidFill>
          <a:ln w="28575">
            <a:solidFill>
              <a:schemeClr val="tx1"/>
            </a:solidFill>
            <a:miter lim="800000"/>
            <a:headEnd/>
            <a:tailEnd/>
          </a:ln>
        </p:spPr>
        <p:txBody>
          <a:bodyPr/>
          <a:lstStyle/>
          <a:p>
            <a:endParaRPr lang="it-IT" sz="2000" b="1">
              <a:latin typeface="Calibri" pitchFamily="34" charset="0"/>
            </a:endParaRPr>
          </a:p>
        </p:txBody>
      </p:sp>
      <p:sp>
        <p:nvSpPr>
          <p:cNvPr id="148486" name="CasellaDiTesto 16"/>
          <p:cNvSpPr txBox="1">
            <a:spLocks noChangeArrowheads="1"/>
          </p:cNvSpPr>
          <p:nvPr/>
        </p:nvSpPr>
        <p:spPr bwMode="auto">
          <a:xfrm>
            <a:off x="712788" y="2522538"/>
            <a:ext cx="3924300" cy="646112"/>
          </a:xfrm>
          <a:prstGeom prst="rect">
            <a:avLst/>
          </a:prstGeom>
          <a:solidFill>
            <a:srgbClr val="FFFF00"/>
          </a:solidFill>
          <a:ln w="28575">
            <a:solidFill>
              <a:srgbClr val="002060"/>
            </a:solidFill>
            <a:miter lim="800000"/>
            <a:headEnd/>
            <a:tailEnd/>
          </a:ln>
        </p:spPr>
        <p:txBody>
          <a:bodyPr>
            <a:spAutoFit/>
          </a:bodyPr>
          <a:lstStyle/>
          <a:p>
            <a:pPr algn="ctr"/>
            <a:r>
              <a:rPr lang="it-IT" b="1">
                <a:latin typeface="Calibri" pitchFamily="34" charset="0"/>
              </a:rPr>
              <a:t>Interessi passivi deducibili = 30% della somma dei ROL indicati in Col 1 e Col.2</a:t>
            </a:r>
          </a:p>
        </p:txBody>
      </p:sp>
      <p:cxnSp>
        <p:nvCxnSpPr>
          <p:cNvPr id="36" name="Connettore a gomito 35"/>
          <p:cNvCxnSpPr>
            <a:cxnSpLocks/>
            <a:stCxn id="148486" idx="3"/>
            <a:endCxn id="148485" idx="2"/>
          </p:cNvCxnSpPr>
          <p:nvPr/>
        </p:nvCxnSpPr>
        <p:spPr>
          <a:xfrm flipV="1">
            <a:off x="4637088" y="2349500"/>
            <a:ext cx="3322637" cy="496888"/>
          </a:xfrm>
          <a:prstGeom prst="bentConnector2">
            <a:avLst/>
          </a:prstGeom>
          <a:ln w="28575">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57" name="CasellaDiTesto 16"/>
          <p:cNvSpPr txBox="1">
            <a:spLocks noChangeArrowheads="1"/>
          </p:cNvSpPr>
          <p:nvPr/>
        </p:nvSpPr>
        <p:spPr bwMode="auto">
          <a:xfrm>
            <a:off x="3995738" y="3243263"/>
            <a:ext cx="4651375" cy="646112"/>
          </a:xfrm>
          <a:prstGeom prst="rect">
            <a:avLst/>
          </a:prstGeom>
          <a:solidFill>
            <a:schemeClr val="accent1">
              <a:lumMod val="20000"/>
              <a:lumOff val="80000"/>
            </a:schemeClr>
          </a:solidFill>
          <a:ln w="28575">
            <a:solidFill>
              <a:srgbClr val="002060"/>
            </a:solidFill>
            <a:miter lim="800000"/>
            <a:headEnd/>
            <a:tailEnd/>
          </a:ln>
        </p:spPr>
        <p:txBody>
          <a:bodyPr>
            <a:spAutoFit/>
          </a:bodyPr>
          <a:lstStyle/>
          <a:p>
            <a:pPr algn="ctr">
              <a:defRPr/>
            </a:pPr>
            <a:r>
              <a:rPr lang="it-IT" b="1" dirty="0">
                <a:latin typeface="Calibri" pitchFamily="34" charset="0"/>
                <a:cs typeface="Arial" pitchFamily="34" charset="0"/>
              </a:rPr>
              <a:t>Se tale importo è superiore a quello di RF118 Col. 5, va indicato solo quest’ultimo valore</a:t>
            </a:r>
          </a:p>
        </p:txBody>
      </p:sp>
      <p:sp>
        <p:nvSpPr>
          <p:cNvPr id="148489" name="CasellaDiTesto 16"/>
          <p:cNvSpPr txBox="1">
            <a:spLocks noChangeArrowheads="1"/>
          </p:cNvSpPr>
          <p:nvPr/>
        </p:nvSpPr>
        <p:spPr bwMode="auto">
          <a:xfrm>
            <a:off x="1304925" y="3962400"/>
            <a:ext cx="7375525" cy="647700"/>
          </a:xfrm>
          <a:prstGeom prst="rect">
            <a:avLst/>
          </a:prstGeom>
          <a:solidFill>
            <a:srgbClr val="FFC000"/>
          </a:solidFill>
          <a:ln w="28575">
            <a:solidFill>
              <a:srgbClr val="002060"/>
            </a:solidFill>
            <a:miter lim="800000"/>
            <a:headEnd/>
            <a:tailEnd/>
          </a:ln>
        </p:spPr>
        <p:txBody>
          <a:bodyPr>
            <a:spAutoFit/>
          </a:bodyPr>
          <a:lstStyle/>
          <a:p>
            <a:pPr algn="ctr"/>
            <a:r>
              <a:rPr lang="it-IT" b="1">
                <a:latin typeface="Calibri" pitchFamily="34" charset="0"/>
              </a:rPr>
              <a:t>Nel caso gli interessi deducibili includano anche parte di quelli del periodo precedente, tale importo va indicato in RF55, col codice 13</a:t>
            </a:r>
          </a:p>
        </p:txBody>
      </p:sp>
      <p:cxnSp>
        <p:nvCxnSpPr>
          <p:cNvPr id="19" name="Connettore a gomito 18"/>
          <p:cNvCxnSpPr>
            <a:cxnSpLocks/>
            <a:stCxn id="148486" idx="1"/>
            <a:endCxn id="57" idx="1"/>
          </p:cNvCxnSpPr>
          <p:nvPr/>
        </p:nvCxnSpPr>
        <p:spPr>
          <a:xfrm rot="10800000" flipH="1" flipV="1">
            <a:off x="712788" y="2846388"/>
            <a:ext cx="3282950" cy="719137"/>
          </a:xfrm>
          <a:prstGeom prst="bentConnector3">
            <a:avLst>
              <a:gd name="adj1" fmla="val -6963"/>
            </a:avLst>
          </a:prstGeom>
          <a:ln w="28575">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1" name="Connettore a gomito 20"/>
          <p:cNvCxnSpPr>
            <a:cxnSpLocks/>
            <a:stCxn id="148486" idx="1"/>
            <a:endCxn id="148489" idx="1"/>
          </p:cNvCxnSpPr>
          <p:nvPr/>
        </p:nvCxnSpPr>
        <p:spPr>
          <a:xfrm rot="10800000" flipH="1" flipV="1">
            <a:off x="712788" y="2846388"/>
            <a:ext cx="592137" cy="1439862"/>
          </a:xfrm>
          <a:prstGeom prst="bentConnector3">
            <a:avLst>
              <a:gd name="adj1" fmla="val -38637"/>
            </a:avLst>
          </a:prstGeom>
          <a:ln w="28575">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pic>
        <p:nvPicPr>
          <p:cNvPr id="148492" name="Immagine 21"/>
          <p:cNvPicPr>
            <a:picLocks noChangeAspect="1"/>
          </p:cNvPicPr>
          <p:nvPr/>
        </p:nvPicPr>
        <p:blipFill>
          <a:blip r:embed="rId4"/>
          <a:srcRect/>
          <a:stretch>
            <a:fillRect/>
          </a:stretch>
        </p:blipFill>
        <p:spPr bwMode="auto">
          <a:xfrm>
            <a:off x="536575" y="5108575"/>
            <a:ext cx="8137525" cy="1200150"/>
          </a:xfrm>
          <a:prstGeom prst="rect">
            <a:avLst/>
          </a:prstGeom>
          <a:noFill/>
          <a:ln w="9525">
            <a:noFill/>
            <a:miter lim="800000"/>
            <a:headEnd/>
            <a:tailEnd/>
          </a:ln>
        </p:spPr>
      </p:pic>
      <p:sp>
        <p:nvSpPr>
          <p:cNvPr id="148493" name="CasellaDiTesto 16"/>
          <p:cNvSpPr txBox="1">
            <a:spLocks noChangeArrowheads="1"/>
          </p:cNvSpPr>
          <p:nvPr/>
        </p:nvSpPr>
        <p:spPr bwMode="auto">
          <a:xfrm>
            <a:off x="1908175" y="5084763"/>
            <a:ext cx="431800" cy="215900"/>
          </a:xfrm>
          <a:prstGeom prst="rect">
            <a:avLst/>
          </a:prstGeom>
          <a:solidFill>
            <a:srgbClr val="FFC000"/>
          </a:solidFill>
          <a:ln w="28575">
            <a:solidFill>
              <a:schemeClr val="tx1"/>
            </a:solidFill>
            <a:miter lim="800000"/>
            <a:headEnd/>
            <a:tailEnd/>
          </a:ln>
        </p:spPr>
        <p:txBody>
          <a:bodyPr anchor="ctr" anchorCtr="1"/>
          <a:lstStyle/>
          <a:p>
            <a:r>
              <a:rPr lang="it-IT" sz="1400" b="1">
                <a:latin typeface="Calibri" pitchFamily="34" charset="0"/>
              </a:rPr>
              <a:t>13</a:t>
            </a:r>
          </a:p>
        </p:txBody>
      </p:sp>
      <p:sp>
        <p:nvSpPr>
          <p:cNvPr id="148494" name="CasellaDiTesto 16"/>
          <p:cNvSpPr txBox="1">
            <a:spLocks noChangeArrowheads="1"/>
          </p:cNvSpPr>
          <p:nvPr/>
        </p:nvSpPr>
        <p:spPr bwMode="auto">
          <a:xfrm>
            <a:off x="2843213" y="5084763"/>
            <a:ext cx="1152525" cy="215900"/>
          </a:xfrm>
          <a:prstGeom prst="rect">
            <a:avLst/>
          </a:prstGeom>
          <a:solidFill>
            <a:srgbClr val="FFC000"/>
          </a:solidFill>
          <a:ln w="28575">
            <a:solidFill>
              <a:schemeClr val="tx1"/>
            </a:solidFill>
            <a:miter lim="800000"/>
            <a:headEnd/>
            <a:tailEnd/>
          </a:ln>
        </p:spPr>
        <p:txBody>
          <a:bodyPr/>
          <a:lstStyle/>
          <a:p>
            <a:endParaRPr lang="it-IT" sz="2000" b="1">
              <a:latin typeface="Calibri" pitchFamily="34" charset="0"/>
            </a:endParaRPr>
          </a:p>
        </p:txBody>
      </p:sp>
      <p:cxnSp>
        <p:nvCxnSpPr>
          <p:cNvPr id="47" name="Connettore a gomito 46"/>
          <p:cNvCxnSpPr>
            <a:cxnSpLocks/>
            <a:stCxn id="148489" idx="2"/>
            <a:endCxn id="148493" idx="0"/>
          </p:cNvCxnSpPr>
          <p:nvPr/>
        </p:nvCxnSpPr>
        <p:spPr>
          <a:xfrm rot="5400000">
            <a:off x="3321050" y="3413125"/>
            <a:ext cx="474663" cy="2868613"/>
          </a:xfrm>
          <a:prstGeom prst="bentConnector3">
            <a:avLst>
              <a:gd name="adj1" fmla="val 50000"/>
            </a:avLst>
          </a:prstGeom>
          <a:ln w="28575">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9" name="Connettore a gomito 48"/>
          <p:cNvCxnSpPr>
            <a:cxnSpLocks/>
            <a:stCxn id="148489" idx="2"/>
            <a:endCxn id="148494" idx="0"/>
          </p:cNvCxnSpPr>
          <p:nvPr/>
        </p:nvCxnSpPr>
        <p:spPr>
          <a:xfrm rot="5400000">
            <a:off x="3968750" y="4060825"/>
            <a:ext cx="474663" cy="1573213"/>
          </a:xfrm>
          <a:prstGeom prst="bentConnector3">
            <a:avLst>
              <a:gd name="adj1" fmla="val 50000"/>
            </a:avLst>
          </a:prstGeom>
          <a:ln w="28575">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29" name="Immagine 28"/>
          <p:cNvPicPr>
            <a:picLocks noChangeAspect="1"/>
          </p:cNvPicPr>
          <p:nvPr/>
        </p:nvPicPr>
        <p:blipFill>
          <a:blip r:embed="rId3"/>
          <a:srcRect l="12" t="74312"/>
          <a:stretch>
            <a:fillRect/>
          </a:stretch>
        </p:blipFill>
        <p:spPr bwMode="auto">
          <a:xfrm>
            <a:off x="639763" y="3452813"/>
            <a:ext cx="8147050" cy="487362"/>
          </a:xfrm>
          <a:prstGeom prst="rect">
            <a:avLst/>
          </a:prstGeom>
          <a:noFill/>
          <a:ln w="9525">
            <a:noFill/>
            <a:miter lim="800000"/>
            <a:headEnd/>
            <a:tailEnd/>
          </a:ln>
        </p:spPr>
      </p:pic>
      <p:pic>
        <p:nvPicPr>
          <p:cNvPr id="150530" name="Immagine 30"/>
          <p:cNvPicPr>
            <a:picLocks noChangeAspect="1"/>
          </p:cNvPicPr>
          <p:nvPr/>
        </p:nvPicPr>
        <p:blipFill>
          <a:blip r:embed="rId4"/>
          <a:srcRect/>
          <a:stretch>
            <a:fillRect/>
          </a:stretch>
        </p:blipFill>
        <p:spPr bwMode="auto">
          <a:xfrm>
            <a:off x="639763" y="5934075"/>
            <a:ext cx="8147050" cy="301625"/>
          </a:xfrm>
          <a:prstGeom prst="rect">
            <a:avLst/>
          </a:prstGeom>
          <a:noFill/>
          <a:ln w="9525">
            <a:noFill/>
            <a:miter lim="800000"/>
            <a:headEnd/>
            <a:tailEnd/>
          </a:ln>
        </p:spPr>
      </p:pic>
      <p:sp>
        <p:nvSpPr>
          <p:cNvPr id="150531" name="Titolo 1"/>
          <p:cNvSpPr>
            <a:spLocks noGrp="1"/>
          </p:cNvSpPr>
          <p:nvPr>
            <p:ph type="ctrTitle"/>
          </p:nvPr>
        </p:nvSpPr>
        <p:spPr>
          <a:xfrm>
            <a:off x="250825" y="44450"/>
            <a:ext cx="8642350" cy="1008063"/>
          </a:xfrm>
        </p:spPr>
        <p:txBody>
          <a:bodyPr/>
          <a:lstStyle/>
          <a:p>
            <a:pPr eaLnBrk="1" hangingPunct="1"/>
            <a:r>
              <a:rPr lang="it-IT" sz="2400" smtClean="0"/>
              <a:t>INTERESSI PASSIVI E IMMOBILIARI DI GESTIONE</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526461D1-D4DD-4F52-AC4A-76CD883D7B5C}" type="slidenum">
              <a:rPr lang="it-IT" b="1">
                <a:solidFill>
                  <a:schemeClr val="tx1"/>
                </a:solidFill>
                <a:latin typeface="Futura Bk BT"/>
              </a:rPr>
              <a:pPr fontAlgn="base">
                <a:spcBef>
                  <a:spcPct val="0"/>
                </a:spcBef>
                <a:spcAft>
                  <a:spcPct val="0"/>
                </a:spcAft>
                <a:defRPr/>
              </a:pPr>
              <a:t>67</a:t>
            </a:fld>
            <a:endParaRPr lang="it-IT" b="1">
              <a:solidFill>
                <a:schemeClr val="tx1"/>
              </a:solidFill>
              <a:latin typeface="Futura Bk BT"/>
            </a:endParaRPr>
          </a:p>
        </p:txBody>
      </p:sp>
      <p:sp>
        <p:nvSpPr>
          <p:cNvPr id="18" name="CasellaDiTesto 17"/>
          <p:cNvSpPr txBox="1">
            <a:spLocks noChangeArrowheads="1"/>
          </p:cNvSpPr>
          <p:nvPr/>
        </p:nvSpPr>
        <p:spPr bwMode="auto">
          <a:xfrm>
            <a:off x="501650" y="1196975"/>
            <a:ext cx="8534400" cy="8302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Interessi passivi indeducibili: 3) RF120 - Eccedenza </a:t>
            </a:r>
            <a:r>
              <a:rPr lang="it-IT" sz="2400" b="1" dirty="0" err="1">
                <a:latin typeface="+mj-lt"/>
                <a:cs typeface="Arial" pitchFamily="34" charset="0"/>
              </a:rPr>
              <a:t>ROL</a:t>
            </a:r>
            <a:r>
              <a:rPr lang="it-IT" sz="2400" b="1" dirty="0">
                <a:latin typeface="+mj-lt"/>
                <a:cs typeface="Arial" pitchFamily="34" charset="0"/>
              </a:rPr>
              <a:t> riportabile e calcolo interessi indeducibili</a:t>
            </a:r>
          </a:p>
        </p:txBody>
      </p:sp>
      <p:pic>
        <p:nvPicPr>
          <p:cNvPr id="150534" name="Immagine 15"/>
          <p:cNvPicPr>
            <a:picLocks noChangeAspect="1"/>
          </p:cNvPicPr>
          <p:nvPr/>
        </p:nvPicPr>
        <p:blipFill>
          <a:blip r:embed="rId3"/>
          <a:srcRect l="18" t="49420" b="23969"/>
          <a:stretch>
            <a:fillRect/>
          </a:stretch>
        </p:blipFill>
        <p:spPr bwMode="auto">
          <a:xfrm>
            <a:off x="639763" y="2020888"/>
            <a:ext cx="8145462" cy="503237"/>
          </a:xfrm>
          <a:prstGeom prst="rect">
            <a:avLst/>
          </a:prstGeom>
          <a:noFill/>
          <a:ln w="9525">
            <a:noFill/>
            <a:miter lim="800000"/>
            <a:headEnd/>
            <a:tailEnd/>
          </a:ln>
        </p:spPr>
      </p:pic>
      <p:sp>
        <p:nvSpPr>
          <p:cNvPr id="150535" name="CasellaDiTesto 16"/>
          <p:cNvSpPr txBox="1">
            <a:spLocks noChangeArrowheads="1"/>
          </p:cNvSpPr>
          <p:nvPr/>
        </p:nvSpPr>
        <p:spPr bwMode="auto">
          <a:xfrm>
            <a:off x="7524750" y="2251075"/>
            <a:ext cx="1150938" cy="261938"/>
          </a:xfrm>
          <a:prstGeom prst="rect">
            <a:avLst/>
          </a:prstGeom>
          <a:solidFill>
            <a:srgbClr val="FFFF00"/>
          </a:solidFill>
          <a:ln w="28575">
            <a:solidFill>
              <a:schemeClr val="tx1"/>
            </a:solidFill>
            <a:miter lim="800000"/>
            <a:headEnd/>
            <a:tailEnd/>
          </a:ln>
        </p:spPr>
        <p:txBody>
          <a:bodyPr/>
          <a:lstStyle/>
          <a:p>
            <a:endParaRPr lang="it-IT" sz="2000" b="1">
              <a:latin typeface="Calibri" pitchFamily="34" charset="0"/>
            </a:endParaRPr>
          </a:p>
        </p:txBody>
      </p:sp>
      <p:sp>
        <p:nvSpPr>
          <p:cNvPr id="150536" name="CasellaDiTesto 16"/>
          <p:cNvSpPr txBox="1">
            <a:spLocks noChangeArrowheads="1"/>
          </p:cNvSpPr>
          <p:nvPr/>
        </p:nvSpPr>
        <p:spPr bwMode="auto">
          <a:xfrm>
            <a:off x="639763" y="2665413"/>
            <a:ext cx="4579937" cy="647700"/>
          </a:xfrm>
          <a:prstGeom prst="rect">
            <a:avLst/>
          </a:prstGeom>
          <a:solidFill>
            <a:srgbClr val="FFFF00"/>
          </a:solidFill>
          <a:ln w="28575">
            <a:solidFill>
              <a:srgbClr val="002060"/>
            </a:solidFill>
            <a:miter lim="800000"/>
            <a:headEnd/>
            <a:tailEnd/>
          </a:ln>
        </p:spPr>
        <p:txBody>
          <a:bodyPr>
            <a:spAutoFit/>
          </a:bodyPr>
          <a:lstStyle/>
          <a:p>
            <a:pPr algn="ctr"/>
            <a:r>
              <a:rPr lang="it-IT" b="1">
                <a:latin typeface="Calibri" pitchFamily="34" charset="0"/>
              </a:rPr>
              <a:t>ECCEDENZA DI ROL RIPORTABILE =</a:t>
            </a:r>
          </a:p>
          <a:p>
            <a:r>
              <a:rPr lang="it-IT" b="1">
                <a:latin typeface="Calibri" pitchFamily="34" charset="0"/>
              </a:rPr>
              <a:t>RF119 Col1 + RF119 Col 2 x 30% - RF118 Col 5</a:t>
            </a:r>
          </a:p>
        </p:txBody>
      </p:sp>
      <p:cxnSp>
        <p:nvCxnSpPr>
          <p:cNvPr id="20" name="Connettore a gomito 19"/>
          <p:cNvCxnSpPr>
            <a:cxnSpLocks/>
            <a:stCxn id="150536" idx="3"/>
            <a:endCxn id="150535" idx="2"/>
          </p:cNvCxnSpPr>
          <p:nvPr/>
        </p:nvCxnSpPr>
        <p:spPr>
          <a:xfrm flipV="1">
            <a:off x="5219700" y="2513013"/>
            <a:ext cx="2881313" cy="476250"/>
          </a:xfrm>
          <a:prstGeom prst="bentConnector2">
            <a:avLst/>
          </a:prstGeom>
          <a:ln w="28575">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50538" name="CasellaDiTesto 36"/>
          <p:cNvSpPr txBox="1">
            <a:spLocks noChangeArrowheads="1"/>
          </p:cNvSpPr>
          <p:nvPr/>
        </p:nvSpPr>
        <p:spPr bwMode="auto">
          <a:xfrm>
            <a:off x="7505700" y="3643313"/>
            <a:ext cx="1152525" cy="261937"/>
          </a:xfrm>
          <a:prstGeom prst="rect">
            <a:avLst/>
          </a:prstGeom>
          <a:solidFill>
            <a:srgbClr val="FFFF00"/>
          </a:solidFill>
          <a:ln w="28575">
            <a:solidFill>
              <a:schemeClr val="tx1"/>
            </a:solidFill>
            <a:miter lim="800000"/>
            <a:headEnd/>
            <a:tailEnd/>
          </a:ln>
        </p:spPr>
        <p:txBody>
          <a:bodyPr/>
          <a:lstStyle/>
          <a:p>
            <a:endParaRPr lang="it-IT" sz="2000" b="1">
              <a:latin typeface="Calibri" pitchFamily="34" charset="0"/>
            </a:endParaRPr>
          </a:p>
        </p:txBody>
      </p:sp>
      <p:sp>
        <p:nvSpPr>
          <p:cNvPr id="150539" name="CasellaDiTesto 16"/>
          <p:cNvSpPr txBox="1">
            <a:spLocks noChangeArrowheads="1"/>
          </p:cNvSpPr>
          <p:nvPr/>
        </p:nvSpPr>
        <p:spPr bwMode="auto">
          <a:xfrm>
            <a:off x="639763" y="4081463"/>
            <a:ext cx="5407025" cy="646112"/>
          </a:xfrm>
          <a:prstGeom prst="rect">
            <a:avLst/>
          </a:prstGeom>
          <a:solidFill>
            <a:srgbClr val="FFFF00"/>
          </a:solidFill>
          <a:ln w="28575">
            <a:solidFill>
              <a:srgbClr val="002060"/>
            </a:solidFill>
            <a:miter lim="800000"/>
            <a:headEnd/>
            <a:tailEnd/>
          </a:ln>
        </p:spPr>
        <p:txBody>
          <a:bodyPr>
            <a:spAutoFit/>
          </a:bodyPr>
          <a:lstStyle/>
          <a:p>
            <a:pPr algn="ctr"/>
            <a:r>
              <a:rPr lang="it-IT" b="1">
                <a:latin typeface="Calibri" pitchFamily="34" charset="0"/>
              </a:rPr>
              <a:t>Interessi passivi indeducibili = Differenza se positiva tra</a:t>
            </a:r>
          </a:p>
          <a:p>
            <a:pPr algn="ctr"/>
            <a:r>
              <a:rPr lang="it-IT" b="1">
                <a:latin typeface="Calibri" pitchFamily="34" charset="0"/>
              </a:rPr>
              <a:t>RF118 Col 5 e RF119 Col. 3</a:t>
            </a:r>
          </a:p>
        </p:txBody>
      </p:sp>
      <p:cxnSp>
        <p:nvCxnSpPr>
          <p:cNvPr id="39" name="Connettore a gomito 38"/>
          <p:cNvCxnSpPr>
            <a:cxnSpLocks/>
            <a:stCxn id="150539" idx="3"/>
            <a:endCxn id="150538" idx="2"/>
          </p:cNvCxnSpPr>
          <p:nvPr/>
        </p:nvCxnSpPr>
        <p:spPr>
          <a:xfrm flipV="1">
            <a:off x="6046788" y="3905250"/>
            <a:ext cx="2035175" cy="498475"/>
          </a:xfrm>
          <a:prstGeom prst="bentConnector2">
            <a:avLst/>
          </a:prstGeom>
          <a:ln w="28575">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50541" name="CasellaDiTesto 16"/>
          <p:cNvSpPr txBox="1">
            <a:spLocks noChangeArrowheads="1"/>
          </p:cNvSpPr>
          <p:nvPr/>
        </p:nvSpPr>
        <p:spPr bwMode="auto">
          <a:xfrm>
            <a:off x="639763" y="4868863"/>
            <a:ext cx="6380162" cy="923925"/>
          </a:xfrm>
          <a:prstGeom prst="rect">
            <a:avLst/>
          </a:prstGeom>
          <a:solidFill>
            <a:srgbClr val="FF0000"/>
          </a:solidFill>
          <a:ln w="28575">
            <a:solidFill>
              <a:srgbClr val="002060"/>
            </a:solidFill>
            <a:miter lim="800000"/>
            <a:headEnd/>
            <a:tailEnd/>
          </a:ln>
        </p:spPr>
        <p:txBody>
          <a:bodyPr>
            <a:spAutoFit/>
          </a:bodyPr>
          <a:lstStyle/>
          <a:p>
            <a:pPr algn="ctr"/>
            <a:r>
              <a:rPr lang="it-IT" b="1">
                <a:solidFill>
                  <a:schemeClr val="bg1"/>
                </a:solidFill>
                <a:latin typeface="Calibri" pitchFamily="34" charset="0"/>
              </a:rPr>
              <a:t>Interessi passivi indeducibili DI PERIODO = Differenza se positiva tra</a:t>
            </a:r>
          </a:p>
          <a:p>
            <a:pPr algn="ctr"/>
            <a:r>
              <a:rPr lang="it-IT" b="1">
                <a:solidFill>
                  <a:schemeClr val="bg1"/>
                </a:solidFill>
                <a:latin typeface="Calibri" pitchFamily="34" charset="0"/>
              </a:rPr>
              <a:t>RF121 Col. 3 e RF118 Col. 2 (interessi </a:t>
            </a:r>
            <a:r>
              <a:rPr lang="it-IT" b="1" u="sng">
                <a:solidFill>
                  <a:schemeClr val="bg1"/>
                </a:solidFill>
                <a:latin typeface="Calibri" pitchFamily="34" charset="0"/>
              </a:rPr>
              <a:t>passivi precedenti periodi</a:t>
            </a:r>
            <a:r>
              <a:rPr lang="it-IT" b="1">
                <a:solidFill>
                  <a:schemeClr val="bg1"/>
                </a:solidFill>
                <a:latin typeface="Calibri" pitchFamily="34" charset="0"/>
              </a:rPr>
              <a:t>)</a:t>
            </a:r>
          </a:p>
        </p:txBody>
      </p:sp>
      <p:sp>
        <p:nvSpPr>
          <p:cNvPr id="150542" name="CasellaDiTesto 42"/>
          <p:cNvSpPr txBox="1">
            <a:spLocks noChangeArrowheads="1"/>
          </p:cNvSpPr>
          <p:nvPr/>
        </p:nvSpPr>
        <p:spPr bwMode="auto">
          <a:xfrm>
            <a:off x="7496175" y="5953125"/>
            <a:ext cx="1150938" cy="261938"/>
          </a:xfrm>
          <a:prstGeom prst="rect">
            <a:avLst/>
          </a:prstGeom>
          <a:solidFill>
            <a:srgbClr val="FF0000"/>
          </a:solidFill>
          <a:ln w="28575">
            <a:solidFill>
              <a:schemeClr val="tx1"/>
            </a:solidFill>
            <a:miter lim="800000"/>
            <a:headEnd/>
            <a:tailEnd/>
          </a:ln>
        </p:spPr>
        <p:txBody>
          <a:bodyPr/>
          <a:lstStyle/>
          <a:p>
            <a:endParaRPr lang="it-IT" sz="2000" b="1">
              <a:latin typeface="Calibri" pitchFamily="34" charset="0"/>
            </a:endParaRPr>
          </a:p>
        </p:txBody>
      </p:sp>
      <p:cxnSp>
        <p:nvCxnSpPr>
          <p:cNvPr id="44" name="Connettore a gomito 43"/>
          <p:cNvCxnSpPr>
            <a:cxnSpLocks/>
            <a:stCxn id="150541" idx="3"/>
            <a:endCxn id="150542" idx="0"/>
          </p:cNvCxnSpPr>
          <p:nvPr/>
        </p:nvCxnSpPr>
        <p:spPr>
          <a:xfrm>
            <a:off x="7019925" y="5330825"/>
            <a:ext cx="1052513" cy="622300"/>
          </a:xfrm>
          <a:prstGeom prst="bentConnector2">
            <a:avLst/>
          </a:prstGeom>
          <a:ln w="28575">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77600C79-AC1F-4104-92F0-9D4A13651F29}" type="slidenum">
              <a:rPr lang="it-IT" b="1">
                <a:solidFill>
                  <a:schemeClr val="tx1"/>
                </a:solidFill>
                <a:latin typeface="Futura Bk BT"/>
              </a:rPr>
              <a:pPr fontAlgn="base">
                <a:spcBef>
                  <a:spcPct val="0"/>
                </a:spcBef>
                <a:spcAft>
                  <a:spcPct val="0"/>
                </a:spcAft>
                <a:defRPr/>
              </a:pPr>
              <a:t>68</a:t>
            </a:fld>
            <a:endParaRPr lang="it-IT" b="1">
              <a:solidFill>
                <a:schemeClr val="tx1"/>
              </a:solidFill>
              <a:latin typeface="Futura Bk BT"/>
            </a:endParaRPr>
          </a:p>
        </p:txBody>
      </p:sp>
      <p:sp>
        <p:nvSpPr>
          <p:cNvPr id="152578" name="Titolo 1"/>
          <p:cNvSpPr txBox="1">
            <a:spLocks/>
          </p:cNvSpPr>
          <p:nvPr/>
        </p:nvSpPr>
        <p:spPr bwMode="auto">
          <a:xfrm>
            <a:off x="250825" y="44450"/>
            <a:ext cx="8642350" cy="1008063"/>
          </a:xfrm>
          <a:prstGeom prst="rect">
            <a:avLst/>
          </a:prstGeom>
          <a:noFill/>
          <a:ln w="9525">
            <a:noFill/>
            <a:miter lim="800000"/>
            <a:headEnd/>
            <a:tailEnd/>
          </a:ln>
        </p:spPr>
        <p:txBody>
          <a:bodyPr anchor="ctr"/>
          <a:lstStyle/>
          <a:p>
            <a:pPr algn="ctr"/>
            <a:r>
              <a:rPr lang="it-IT" sz="2400">
                <a:latin typeface="Calibri" pitchFamily="34" charset="0"/>
              </a:rPr>
              <a:t>ELIMINAZIONE AREA STRAORDINARIA CONTO ECONOMICO</a:t>
            </a:r>
            <a:br>
              <a:rPr lang="it-IT" sz="2400">
                <a:latin typeface="Calibri" pitchFamily="34" charset="0"/>
              </a:rPr>
            </a:br>
            <a:r>
              <a:rPr lang="it-IT" sz="2400">
                <a:latin typeface="Calibri" pitchFamily="34" charset="0"/>
              </a:rPr>
              <a:t> </a:t>
            </a:r>
          </a:p>
        </p:txBody>
      </p:sp>
      <p:sp>
        <p:nvSpPr>
          <p:cNvPr id="152579" name="CasellaDiTesto 17"/>
          <p:cNvSpPr txBox="1">
            <a:spLocks noChangeArrowheads="1"/>
          </p:cNvSpPr>
          <p:nvPr/>
        </p:nvSpPr>
        <p:spPr bwMode="auto">
          <a:xfrm>
            <a:off x="514350" y="1052513"/>
            <a:ext cx="8137525" cy="461962"/>
          </a:xfrm>
          <a:prstGeom prst="rect">
            <a:avLst/>
          </a:prstGeom>
          <a:noFill/>
          <a:ln w="9525">
            <a:noFill/>
            <a:miter lim="800000"/>
            <a:headEnd/>
            <a:tailEnd/>
          </a:ln>
        </p:spPr>
        <p:txBody>
          <a:bodyPr>
            <a:spAutoFit/>
          </a:bodyPr>
          <a:lstStyle/>
          <a:p>
            <a:r>
              <a:rPr lang="en-US" sz="2400" b="1">
                <a:latin typeface="Calibri" pitchFamily="34" charset="0"/>
              </a:rPr>
              <a:t>ART. 13‐BIS, c. 4 , D.L. 244/2016 (c.d. decreto Milleproroghe)</a:t>
            </a:r>
          </a:p>
        </p:txBody>
      </p:sp>
      <p:sp>
        <p:nvSpPr>
          <p:cNvPr id="152580" name="CasellaDiTesto 16"/>
          <p:cNvSpPr txBox="1">
            <a:spLocks noChangeArrowheads="1"/>
          </p:cNvSpPr>
          <p:nvPr/>
        </p:nvSpPr>
        <p:spPr bwMode="auto">
          <a:xfrm>
            <a:off x="514350" y="1522413"/>
            <a:ext cx="8137525" cy="1322387"/>
          </a:xfrm>
          <a:prstGeom prst="rect">
            <a:avLst/>
          </a:prstGeom>
          <a:solidFill>
            <a:srgbClr val="FFFF00"/>
          </a:solidFill>
          <a:ln w="9525">
            <a:noFill/>
            <a:miter lim="800000"/>
            <a:headEnd/>
            <a:tailEnd/>
          </a:ln>
        </p:spPr>
        <p:txBody>
          <a:bodyPr>
            <a:spAutoFit/>
          </a:bodyPr>
          <a:lstStyle/>
          <a:p>
            <a:pPr>
              <a:tabLst>
                <a:tab pos="2244725" algn="l"/>
              </a:tabLst>
            </a:pPr>
            <a:r>
              <a:rPr lang="it-IT" sz="2000" b="1">
                <a:latin typeface="Calibri" pitchFamily="34" charset="0"/>
              </a:rPr>
              <a:t>La riclassificazione di proventi e oneri straordinari all’interno delle voci dedicate al Valore e Costi della produzione assume rilevanza anche ai fini fiscali con la sola eccezione di quelli originati da trasferimenti di azienda o di rami di azienda</a:t>
            </a:r>
          </a:p>
        </p:txBody>
      </p:sp>
      <p:sp>
        <p:nvSpPr>
          <p:cNvPr id="8" name="CasellaDiTesto 16"/>
          <p:cNvSpPr txBox="1">
            <a:spLocks noChangeArrowheads="1"/>
          </p:cNvSpPr>
          <p:nvPr/>
        </p:nvSpPr>
        <p:spPr bwMode="auto">
          <a:xfrm>
            <a:off x="514350" y="2852738"/>
            <a:ext cx="8137525" cy="3508375"/>
          </a:xfrm>
          <a:prstGeom prst="rect">
            <a:avLst/>
          </a:prstGeom>
          <a:solidFill>
            <a:schemeClr val="accent1">
              <a:lumMod val="20000"/>
              <a:lumOff val="80000"/>
            </a:schemeClr>
          </a:solidFill>
          <a:ln w="9525">
            <a:noFill/>
            <a:miter lim="800000"/>
            <a:headEnd/>
            <a:tailEnd/>
          </a:ln>
        </p:spPr>
        <p:txBody>
          <a:bodyPr>
            <a:spAutoFit/>
          </a:bodyPr>
          <a:lstStyle/>
          <a:p>
            <a:pPr>
              <a:tabLst>
                <a:tab pos="2244725" algn="l"/>
              </a:tabLst>
              <a:defRPr/>
            </a:pPr>
            <a:r>
              <a:rPr lang="it-IT" sz="2200" b="1" dirty="0">
                <a:latin typeface="Calibri" pitchFamily="34" charset="0"/>
                <a:cs typeface="Arial" pitchFamily="34" charset="0"/>
              </a:rPr>
              <a:t>Impatto sul </a:t>
            </a:r>
            <a:r>
              <a:rPr lang="it-IT" sz="2200" b="1" dirty="0" err="1">
                <a:latin typeface="Calibri" pitchFamily="34" charset="0"/>
                <a:cs typeface="Arial" pitchFamily="34" charset="0"/>
              </a:rPr>
              <a:t>ROL</a:t>
            </a:r>
            <a:r>
              <a:rPr lang="it-IT" sz="2200" b="1" dirty="0">
                <a:latin typeface="Calibri" pitchFamily="34" charset="0"/>
                <a:cs typeface="Arial" pitchFamily="34" charset="0"/>
              </a:rPr>
              <a:t> ex art. 96 </a:t>
            </a:r>
            <a:r>
              <a:rPr lang="it-IT" sz="2200" b="1" dirty="0" err="1">
                <a:latin typeface="Calibri" pitchFamily="34" charset="0"/>
                <a:cs typeface="Arial" pitchFamily="34" charset="0"/>
              </a:rPr>
              <a:t>T.U.I.R</a:t>
            </a:r>
            <a:r>
              <a:rPr lang="it-IT" sz="2200" b="1" dirty="0">
                <a:latin typeface="Calibri" pitchFamily="34" charset="0"/>
                <a:cs typeface="Arial" pitchFamily="34" charset="0"/>
              </a:rPr>
              <a:t>. </a:t>
            </a:r>
          </a:p>
          <a:p>
            <a:pPr>
              <a:tabLst>
                <a:tab pos="2244725" algn="l"/>
              </a:tabLst>
              <a:defRPr/>
            </a:pPr>
            <a:r>
              <a:rPr lang="it-IT" sz="2000" dirty="0">
                <a:latin typeface="Calibri" pitchFamily="34" charset="0"/>
                <a:cs typeface="Arial" pitchFamily="34" charset="0"/>
              </a:rPr>
              <a:t>L’inclusione dei componenti </a:t>
            </a:r>
            <a:r>
              <a:rPr lang="it-IT" sz="2000" dirty="0" err="1">
                <a:latin typeface="Calibri" pitchFamily="34" charset="0"/>
                <a:cs typeface="Arial" pitchFamily="34" charset="0"/>
              </a:rPr>
              <a:t>staordinari</a:t>
            </a:r>
            <a:r>
              <a:rPr lang="it-IT" sz="2000" dirty="0">
                <a:latin typeface="Calibri" pitchFamily="34" charset="0"/>
                <a:cs typeface="Arial" pitchFamily="34" charset="0"/>
              </a:rPr>
              <a:t> nelle voci A5 o B14 del conto economico </a:t>
            </a:r>
            <a:r>
              <a:rPr lang="it-IT" sz="2000" b="1" dirty="0">
                <a:latin typeface="Calibri" pitchFamily="34" charset="0"/>
                <a:cs typeface="Arial" pitchFamily="34" charset="0"/>
              </a:rPr>
              <a:t>assume piena rilevanza </a:t>
            </a:r>
            <a:r>
              <a:rPr lang="it-IT" sz="2000" dirty="0">
                <a:latin typeface="Calibri" pitchFamily="34" charset="0"/>
                <a:cs typeface="Arial" pitchFamily="34" charset="0"/>
              </a:rPr>
              <a:t>ai fini fiscali influendo sulla quantificazione del </a:t>
            </a:r>
            <a:r>
              <a:rPr lang="it-IT" sz="2000" dirty="0" err="1">
                <a:latin typeface="Calibri" pitchFamily="34" charset="0"/>
                <a:cs typeface="Arial" pitchFamily="34" charset="0"/>
              </a:rPr>
              <a:t>ROL</a:t>
            </a:r>
            <a:r>
              <a:rPr lang="it-IT" sz="2000" dirty="0">
                <a:latin typeface="Calibri" pitchFamily="34" charset="0"/>
                <a:cs typeface="Arial" pitchFamily="34" charset="0"/>
              </a:rPr>
              <a:t> che:</a:t>
            </a:r>
          </a:p>
          <a:p>
            <a:pPr marL="342900" indent="-342900">
              <a:buFont typeface="Wingdings" panose="05000000000000000000" pitchFamily="2" charset="2"/>
              <a:buChar char="Ø"/>
              <a:tabLst>
                <a:tab pos="2244725" algn="l"/>
              </a:tabLst>
              <a:defRPr/>
            </a:pPr>
            <a:r>
              <a:rPr lang="it-IT" sz="2000" dirty="0">
                <a:latin typeface="Calibri" pitchFamily="34" charset="0"/>
                <a:cs typeface="Arial" pitchFamily="34" charset="0"/>
              </a:rPr>
              <a:t>aumenterà in caso di plusvalenze da cessione, non fisiologica, di immobilizzazioni (non finanziarie non da azienda) o di sopravvenienze attive</a:t>
            </a:r>
          </a:p>
          <a:p>
            <a:pPr marL="342900" indent="-342900">
              <a:buFont typeface="Wingdings" panose="05000000000000000000" pitchFamily="2" charset="2"/>
              <a:buChar char="Ø"/>
              <a:tabLst>
                <a:tab pos="2244725" algn="l"/>
              </a:tabLst>
              <a:defRPr/>
            </a:pPr>
            <a:r>
              <a:rPr lang="it-IT" sz="2000" dirty="0">
                <a:latin typeface="Calibri" pitchFamily="34" charset="0"/>
                <a:cs typeface="Arial" pitchFamily="34" charset="0"/>
              </a:rPr>
              <a:t>e si ridurrà per effetto delle minusvalenze e delle sopravvenienze passive (es. da calamità naturali). </a:t>
            </a:r>
          </a:p>
          <a:p>
            <a:pPr>
              <a:tabLst>
                <a:tab pos="2244725" algn="l"/>
              </a:tabLst>
              <a:defRPr/>
            </a:pPr>
            <a:r>
              <a:rPr lang="it-IT" sz="2000" dirty="0">
                <a:latin typeface="Calibri" pitchFamily="34" charset="0"/>
                <a:cs typeface="Arial" pitchFamily="34" charset="0"/>
              </a:rPr>
              <a:t>Incrementi e riduzioni del </a:t>
            </a:r>
            <a:r>
              <a:rPr lang="it-IT" sz="2000" dirty="0" err="1">
                <a:latin typeface="Calibri" pitchFamily="34" charset="0"/>
                <a:cs typeface="Arial" pitchFamily="34" charset="0"/>
              </a:rPr>
              <a:t>ROL</a:t>
            </a:r>
            <a:r>
              <a:rPr lang="it-IT" sz="2000" dirty="0">
                <a:latin typeface="Calibri" pitchFamily="34" charset="0"/>
                <a:cs typeface="Arial" pitchFamily="34" charset="0"/>
              </a:rPr>
              <a:t> faranno simmetricamente salire o scendere la quota deducibile degli interessi passivi.</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 name="Titolo 1"/>
          <p:cNvSpPr txBox="1">
            <a:spLocks/>
          </p:cNvSpPr>
          <p:nvPr/>
        </p:nvSpPr>
        <p:spPr>
          <a:xfrm>
            <a:off x="250825" y="169863"/>
            <a:ext cx="8642350" cy="5780087"/>
          </a:xfrm>
          <a:prstGeom prst="rect">
            <a:avLst/>
          </a:prstGeom>
        </p:spPr>
        <p:txBody>
          <a:bodyPr anchor="ctr"/>
          <a:lstStyle/>
          <a:p>
            <a:pPr algn="ctr" fontAlgn="auto">
              <a:spcAft>
                <a:spcPts val="0"/>
              </a:spcAft>
              <a:defRPr/>
            </a:pPr>
            <a:r>
              <a:rPr lang="it-IT" sz="4400" dirty="0" err="1">
                <a:latin typeface="+mj-lt"/>
                <a:ea typeface="+mj-ea"/>
                <a:cs typeface="+mj-cs"/>
              </a:rPr>
              <a:t>SUPERAMMORTAMENTO</a:t>
            </a:r>
            <a:r>
              <a:rPr lang="it-IT" sz="4400" dirty="0">
                <a:latin typeface="+mj-lt"/>
                <a:ea typeface="+mj-ea"/>
                <a:cs typeface="+mj-cs"/>
              </a:rPr>
              <a:t> DEI BENI STRUMENTALI</a:t>
            </a:r>
          </a:p>
          <a:p>
            <a:pPr algn="ctr" fontAlgn="auto">
              <a:spcAft>
                <a:spcPts val="0"/>
              </a:spcAft>
              <a:defRPr/>
            </a:pPr>
            <a:endParaRPr lang="it-IT" sz="4400" dirty="0">
              <a:latin typeface="+mj-lt"/>
              <a:ea typeface="+mj-ea"/>
              <a:cs typeface="+mj-cs"/>
            </a:endParaRPr>
          </a:p>
        </p:txBody>
      </p:sp>
      <p:sp>
        <p:nvSpPr>
          <p:cNvPr id="3075"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CAB66DAA-FDB0-4198-95F3-A47FA2D77B48}" type="slidenum">
              <a:rPr lang="it-IT" b="1">
                <a:solidFill>
                  <a:schemeClr val="tx1"/>
                </a:solidFill>
                <a:latin typeface="Futura Bk BT"/>
              </a:rPr>
              <a:pPr fontAlgn="base">
                <a:spcBef>
                  <a:spcPct val="0"/>
                </a:spcBef>
                <a:spcAft>
                  <a:spcPct val="0"/>
                </a:spcAft>
                <a:defRPr/>
              </a:pPr>
              <a:t>69</a:t>
            </a:fld>
            <a:endParaRPr lang="it-IT" b="1">
              <a:solidFill>
                <a:schemeClr val="tx1"/>
              </a:solidFill>
              <a:latin typeface="Futura Bk B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olo 1"/>
          <p:cNvSpPr>
            <a:spLocks noGrp="1"/>
          </p:cNvSpPr>
          <p:nvPr>
            <p:ph type="ctrTitle"/>
          </p:nvPr>
        </p:nvSpPr>
        <p:spPr>
          <a:xfrm>
            <a:off x="250825" y="44450"/>
            <a:ext cx="8642350" cy="1008063"/>
          </a:xfrm>
        </p:spPr>
        <p:txBody>
          <a:bodyPr/>
          <a:lstStyle/>
          <a:p>
            <a:pPr eaLnBrk="1" hangingPunct="1"/>
            <a:r>
              <a:rPr lang="it-IT" sz="2400" smtClean="0"/>
              <a:t>DICHIARAZIONI INTEGRATIVE</a:t>
            </a:r>
            <a:br>
              <a:rPr lang="it-IT" sz="2400" smtClean="0"/>
            </a:br>
            <a:r>
              <a:rPr lang="it-IT" sz="2000" smtClean="0"/>
              <a:t>(Modifiche all’art. 8, commi 6-ter, quater e quinquies, D.P.R. 322/1998</a:t>
            </a:r>
            <a:r>
              <a:rPr lang="it-IT" sz="2400" smtClean="0"/>
              <a:t>) </a:t>
            </a:r>
          </a:p>
        </p:txBody>
      </p:sp>
      <p:sp>
        <p:nvSpPr>
          <p:cNvPr id="4100" name="CasellaDiTesto 17"/>
          <p:cNvSpPr txBox="1">
            <a:spLocks noChangeArrowheads="1"/>
          </p:cNvSpPr>
          <p:nvPr/>
        </p:nvSpPr>
        <p:spPr bwMode="auto">
          <a:xfrm>
            <a:off x="501650" y="119697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INTEGRATIVE A FAVORE IVA </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E137136-25B8-4836-BEB9-9BDC94CC20BD}" type="slidenum">
              <a:rPr lang="it-IT" b="1">
                <a:solidFill>
                  <a:schemeClr val="tx1"/>
                </a:solidFill>
                <a:latin typeface="Futura Bk BT"/>
              </a:rPr>
              <a:pPr fontAlgn="base">
                <a:spcBef>
                  <a:spcPct val="0"/>
                </a:spcBef>
                <a:spcAft>
                  <a:spcPct val="0"/>
                </a:spcAft>
                <a:defRPr/>
              </a:pPr>
              <a:t>7</a:t>
            </a:fld>
            <a:endParaRPr lang="it-IT" b="1">
              <a:solidFill>
                <a:schemeClr val="tx1"/>
              </a:solidFill>
              <a:latin typeface="Futura Bk BT"/>
            </a:endParaRPr>
          </a:p>
        </p:txBody>
      </p:sp>
      <p:graphicFrame>
        <p:nvGraphicFramePr>
          <p:cNvPr id="3" name="Tabella 2"/>
          <p:cNvGraphicFramePr>
            <a:graphicFrameLocks noGrp="1"/>
          </p:cNvGraphicFramePr>
          <p:nvPr/>
        </p:nvGraphicFramePr>
        <p:xfrm>
          <a:off x="501650" y="1731963"/>
          <a:ext cx="8137525" cy="4506068"/>
        </p:xfrm>
        <a:graphic>
          <a:graphicData uri="http://schemas.openxmlformats.org/drawingml/2006/table">
            <a:tbl>
              <a:tblPr/>
              <a:tblGrid>
                <a:gridCol w="3273093">
                  <a:extLst>
                    <a:ext uri="{9D8B030D-6E8A-4147-A177-3AD203B41FA5}"/>
                  </a:extLst>
                </a:gridCol>
                <a:gridCol w="1591339">
                  <a:extLst>
                    <a:ext uri="{9D8B030D-6E8A-4147-A177-3AD203B41FA5}"/>
                  </a:extLst>
                </a:gridCol>
                <a:gridCol w="3273093">
                  <a:extLst>
                    <a:ext uri="{9D8B030D-6E8A-4147-A177-3AD203B41FA5}"/>
                  </a:extLst>
                </a:gridCol>
              </a:tblGrid>
              <a:tr h="605733">
                <a:tc>
                  <a:txBody>
                    <a:bodyPr/>
                    <a:lstStyle/>
                    <a:p>
                      <a:pPr algn="ctr" fontAlgn="ctr"/>
                      <a:r>
                        <a:rPr lang="it-IT" sz="1900" b="1" i="0" u="none" strike="noStrike">
                          <a:solidFill>
                            <a:srgbClr val="000000"/>
                          </a:solidFill>
                          <a:effectLst/>
                          <a:latin typeface="Calibri" panose="020F0502020204030204" pitchFamily="34" charset="0"/>
                        </a:rPr>
                        <a:t>DICHIARAZIONE INTEGRATIVA PRESENTATA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fontAlgn="ctr"/>
                      <a:r>
                        <a:rPr lang="it-IT" sz="1900" b="1" i="0" u="none" strike="noStrike">
                          <a:solidFill>
                            <a:srgbClr val="000000"/>
                          </a:solidFill>
                          <a:effectLst/>
                          <a:latin typeface="Calibri" panose="020F0502020204030204" pitchFamily="34" charset="0"/>
                        </a:rPr>
                        <a:t>CREDITO UTILIZZABILE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hMerge="1">
                  <a:txBody>
                    <a:bodyPr/>
                    <a:lstStyle/>
                    <a:p>
                      <a:endParaRPr lang="it-IT"/>
                    </a:p>
                  </a:txBody>
                  <a:tcPr/>
                </a:tc>
                <a:extLst>
                  <a:ext uri="{0D108BD9-81ED-4DB2-BD59-A6C34878D82A}"/>
                </a:extLst>
              </a:tr>
              <a:tr h="310254">
                <a:tc rowSpan="4">
                  <a:txBody>
                    <a:bodyPr/>
                    <a:lstStyle/>
                    <a:p>
                      <a:pPr algn="ctr" fontAlgn="ctr"/>
                      <a:r>
                        <a:rPr lang="it-IT" sz="1900" b="1" i="0" u="none" strike="noStrike" dirty="0">
                          <a:solidFill>
                            <a:srgbClr val="000000"/>
                          </a:solidFill>
                          <a:effectLst/>
                          <a:latin typeface="Calibri" panose="020F0502020204030204" pitchFamily="34" charset="0"/>
                        </a:rPr>
                        <a:t>ENTRO</a:t>
                      </a:r>
                      <a:r>
                        <a:rPr lang="it-IT" sz="1900" b="0" i="0" u="none" strike="noStrike" dirty="0">
                          <a:solidFill>
                            <a:srgbClr val="000000"/>
                          </a:solidFill>
                          <a:effectLst/>
                          <a:latin typeface="Calibri" panose="020F0502020204030204" pitchFamily="34" charset="0"/>
                        </a:rPr>
                        <a:t> il termine di presentazione della dichiarazione relativa </a:t>
                      </a:r>
                      <a:r>
                        <a:rPr lang="it-IT" sz="1900" b="1" i="0" u="none" strike="noStrike" dirty="0">
                          <a:solidFill>
                            <a:srgbClr val="000000"/>
                          </a:solidFill>
                          <a:effectLst/>
                          <a:latin typeface="Calibri" panose="020F0502020204030204" pitchFamily="34" charset="0"/>
                        </a:rPr>
                        <a:t>al periodo di imposta successivo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it-IT" sz="1900" b="0" i="0" u="none" strike="noStrike">
                          <a:solidFill>
                            <a:srgbClr val="000000"/>
                          </a:solidFill>
                          <a:effectLst/>
                          <a:latin typeface="Calibri" panose="020F0502020204030204" pitchFamily="34" charset="0"/>
                        </a:rPr>
                        <a:t>In detrazione in sede di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it-IT" sz="1900" b="0" i="0" u="none" strike="noStrike">
                          <a:solidFill>
                            <a:srgbClr val="000000"/>
                          </a:solidFill>
                          <a:effectLst/>
                          <a:latin typeface="Calibri" panose="020F0502020204030204" pitchFamily="34" charset="0"/>
                        </a:rPr>
                        <a:t>liquidazione periodica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extLst>
              </a:tr>
              <a:tr h="310254">
                <a:tc vMerge="1">
                  <a:txBody>
                    <a:bodyPr/>
                    <a:lstStyle/>
                    <a:p>
                      <a:endParaRPr lang="it-IT"/>
                    </a:p>
                  </a:txBody>
                  <a:tcPr/>
                </a:tc>
                <a:tc vMerge="1">
                  <a:txBody>
                    <a:bodyPr/>
                    <a:lstStyle/>
                    <a:p>
                      <a:endParaRPr lang="it-IT"/>
                    </a:p>
                  </a:txBody>
                  <a:tcPr/>
                </a:tc>
                <a:tc>
                  <a:txBody>
                    <a:bodyPr/>
                    <a:lstStyle/>
                    <a:p>
                      <a:pPr algn="ctr" fontAlgn="ctr"/>
                      <a:r>
                        <a:rPr lang="it-IT" sz="1900" b="0" i="0" u="none" strike="noStrike">
                          <a:solidFill>
                            <a:srgbClr val="000000"/>
                          </a:solidFill>
                          <a:effectLst/>
                          <a:latin typeface="Calibri" panose="020F0502020204030204" pitchFamily="34" charset="0"/>
                        </a:rPr>
                        <a:t>dichiarazione annuale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extLst>
              </a:tr>
              <a:tr h="310254">
                <a:tc vMerge="1">
                  <a:txBody>
                    <a:bodyPr/>
                    <a:lstStyle/>
                    <a:p>
                      <a:endParaRPr lang="it-IT"/>
                    </a:p>
                  </a:txBody>
                  <a:tcPr/>
                </a:tc>
                <a:tc gridSpan="2">
                  <a:txBody>
                    <a:bodyPr/>
                    <a:lstStyle/>
                    <a:p>
                      <a:pPr algn="ctr" fontAlgn="ctr"/>
                      <a:r>
                        <a:rPr lang="it-IT" sz="1900" b="0" i="0" u="none" strike="noStrike">
                          <a:solidFill>
                            <a:srgbClr val="000000"/>
                          </a:solidFill>
                          <a:effectLst/>
                          <a:latin typeface="Calibri" panose="020F0502020204030204" pitchFamily="34" charset="0"/>
                        </a:rPr>
                        <a:t>In compensazione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hMerge="1">
                  <a:txBody>
                    <a:bodyPr/>
                    <a:lstStyle/>
                    <a:p>
                      <a:endParaRPr lang="it-IT"/>
                    </a:p>
                  </a:txBody>
                  <a:tcPr/>
                </a:tc>
                <a:extLst>
                  <a:ext uri="{0D108BD9-81ED-4DB2-BD59-A6C34878D82A}"/>
                </a:extLst>
              </a:tr>
              <a:tr h="590960">
                <a:tc vMerge="1">
                  <a:txBody>
                    <a:bodyPr/>
                    <a:lstStyle/>
                    <a:p>
                      <a:endParaRPr lang="it-IT"/>
                    </a:p>
                  </a:txBody>
                  <a:tcPr/>
                </a:tc>
                <a:tc gridSpan="2">
                  <a:txBody>
                    <a:bodyPr/>
                    <a:lstStyle/>
                    <a:p>
                      <a:pPr algn="ctr" fontAlgn="ctr"/>
                      <a:r>
                        <a:rPr lang="it-IT" sz="1900" b="0" i="0" u="none" strike="noStrike" dirty="0">
                          <a:solidFill>
                            <a:srgbClr val="000000"/>
                          </a:solidFill>
                          <a:effectLst/>
                          <a:latin typeface="Calibri" panose="020F0502020204030204" pitchFamily="34" charset="0"/>
                        </a:rPr>
                        <a:t>Chiesto a rimborso se ne ricorrono i requisiti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hMerge="1">
                  <a:txBody>
                    <a:bodyPr/>
                    <a:lstStyle/>
                    <a:p>
                      <a:endParaRPr lang="it-IT"/>
                    </a:p>
                  </a:txBody>
                  <a:tcPr/>
                </a:tc>
                <a:extLst>
                  <a:ext uri="{0D108BD9-81ED-4DB2-BD59-A6C34878D82A}"/>
                </a:extLst>
              </a:tr>
              <a:tr h="1492173">
                <a:tc rowSpan="2">
                  <a:txBody>
                    <a:bodyPr/>
                    <a:lstStyle/>
                    <a:p>
                      <a:pPr algn="ctr" fontAlgn="ctr"/>
                      <a:r>
                        <a:rPr lang="it-IT" sz="1900" b="1" i="0" u="none" strike="noStrike" dirty="0">
                          <a:solidFill>
                            <a:srgbClr val="000000"/>
                          </a:solidFill>
                          <a:effectLst/>
                          <a:latin typeface="Calibri" panose="020F0502020204030204" pitchFamily="34" charset="0"/>
                        </a:rPr>
                        <a:t>OLTRE</a:t>
                      </a:r>
                      <a:r>
                        <a:rPr lang="it-IT" sz="1900" b="0" i="0" u="none" strike="noStrike" dirty="0">
                          <a:solidFill>
                            <a:srgbClr val="000000"/>
                          </a:solidFill>
                          <a:effectLst/>
                          <a:latin typeface="Calibri" panose="020F0502020204030204" pitchFamily="34" charset="0"/>
                        </a:rPr>
                        <a:t> il termine di presentazione della dichiarazione relativa </a:t>
                      </a:r>
                      <a:r>
                        <a:rPr lang="it-IT" sz="1900" b="1" i="0" u="none" strike="noStrike" dirty="0">
                          <a:solidFill>
                            <a:srgbClr val="000000"/>
                          </a:solidFill>
                          <a:effectLst/>
                          <a:latin typeface="Calibri" panose="020F0502020204030204" pitchFamily="34" charset="0"/>
                        </a:rPr>
                        <a:t>al periodo di imposta successivo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t-IT" sz="1900" b="0" i="0" u="none" strike="noStrike">
                          <a:solidFill>
                            <a:srgbClr val="000000"/>
                          </a:solidFill>
                          <a:effectLst/>
                          <a:latin typeface="Calibri" panose="020F0502020204030204" pitchFamily="34" charset="0"/>
                        </a:rPr>
                        <a:t>In compensazione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it-IT" sz="1900" b="0" i="0" u="none" strike="noStrike" dirty="0">
                          <a:solidFill>
                            <a:srgbClr val="000000"/>
                          </a:solidFill>
                          <a:effectLst/>
                          <a:latin typeface="Calibri" panose="020F0502020204030204" pitchFamily="34" charset="0"/>
                        </a:rPr>
                        <a:t>per eseguire il versamento di debiti maturati a partire </a:t>
                      </a:r>
                      <a:r>
                        <a:rPr lang="it-IT" sz="1900" b="1" i="0" u="none" strike="noStrike" dirty="0">
                          <a:solidFill>
                            <a:srgbClr val="000000"/>
                          </a:solidFill>
                          <a:effectLst/>
                          <a:latin typeface="Calibri" panose="020F0502020204030204" pitchFamily="34" charset="0"/>
                        </a:rPr>
                        <a:t>dal periodo di imposta successivo </a:t>
                      </a:r>
                      <a:r>
                        <a:rPr lang="it-IT" sz="1900" b="0" i="0" u="none" strike="noStrike" dirty="0">
                          <a:solidFill>
                            <a:srgbClr val="000000"/>
                          </a:solidFill>
                          <a:effectLst/>
                          <a:latin typeface="Calibri" panose="020F0502020204030204" pitchFamily="34" charset="0"/>
                        </a:rPr>
                        <a:t>a quello in cui è stata presentata la dichiarazione integrativa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extLst>
              </a:tr>
              <a:tr h="886440">
                <a:tc vMerge="1">
                  <a:txBody>
                    <a:bodyPr/>
                    <a:lstStyle/>
                    <a:p>
                      <a:endParaRPr lang="it-IT"/>
                    </a:p>
                  </a:txBody>
                  <a:tcPr/>
                </a:tc>
                <a:tc gridSpan="2">
                  <a:txBody>
                    <a:bodyPr/>
                    <a:lstStyle/>
                    <a:p>
                      <a:pPr algn="ctr" fontAlgn="ctr"/>
                      <a:r>
                        <a:rPr lang="it-IT" sz="1900" b="0" i="0" u="none" strike="noStrike" dirty="0">
                          <a:solidFill>
                            <a:srgbClr val="000000"/>
                          </a:solidFill>
                          <a:effectLst/>
                          <a:latin typeface="Calibri" panose="020F0502020204030204" pitchFamily="34" charset="0"/>
                        </a:rPr>
                        <a:t>Chiesto a rimborso se ne ricorrono i requisiti per l'anno di imposta in cui è presentata la dichiarazione integrativa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hMerge="1">
                  <a:txBody>
                    <a:bodyPr/>
                    <a:lstStyle/>
                    <a:p>
                      <a:endParaRPr lang="it-IT"/>
                    </a:p>
                  </a:txBody>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olo 1"/>
          <p:cNvSpPr>
            <a:spLocks noGrp="1"/>
          </p:cNvSpPr>
          <p:nvPr>
            <p:ph type="ctrTitle"/>
          </p:nvPr>
        </p:nvSpPr>
        <p:spPr>
          <a:xfrm>
            <a:off x="250825" y="44450"/>
            <a:ext cx="8642350" cy="1008063"/>
          </a:xfrm>
        </p:spPr>
        <p:txBody>
          <a:bodyPr/>
          <a:lstStyle/>
          <a:p>
            <a:pPr eaLnBrk="1" hangingPunct="1"/>
            <a:r>
              <a:rPr lang="it-IT" sz="2400" smtClean="0"/>
              <a:t>MAGGIORAZIONE AMMORTAMENTI AL 140%</a:t>
            </a:r>
            <a:br>
              <a:rPr lang="it-IT" sz="2400" smtClean="0"/>
            </a:br>
            <a:r>
              <a:rPr lang="it-IT" sz="2400" smtClean="0"/>
              <a:t>(</a:t>
            </a:r>
            <a:r>
              <a:rPr lang="it-IT" sz="2000" smtClean="0"/>
              <a:t>L. di Stabilità per il 2016, art. 1, commi da 91 a 94</a:t>
            </a:r>
            <a:r>
              <a:rPr lang="it-IT" sz="2400" smtClean="0"/>
              <a:t>) </a:t>
            </a:r>
          </a:p>
        </p:txBody>
      </p:sp>
      <p:sp>
        <p:nvSpPr>
          <p:cNvPr id="156674" name="CasellaDiTesto 16"/>
          <p:cNvSpPr txBox="1">
            <a:spLocks noChangeArrowheads="1"/>
          </p:cNvSpPr>
          <p:nvPr/>
        </p:nvSpPr>
        <p:spPr bwMode="auto">
          <a:xfrm>
            <a:off x="501650" y="1685925"/>
            <a:ext cx="8137525" cy="1446213"/>
          </a:xfrm>
          <a:prstGeom prst="rect">
            <a:avLst/>
          </a:prstGeom>
          <a:solidFill>
            <a:srgbClr val="FFFF00"/>
          </a:solidFill>
          <a:ln w="9525">
            <a:noFill/>
            <a:miter lim="800000"/>
            <a:headEnd/>
            <a:tailEnd/>
          </a:ln>
        </p:spPr>
        <p:txBody>
          <a:bodyPr>
            <a:spAutoFit/>
          </a:bodyPr>
          <a:lstStyle/>
          <a:p>
            <a:pPr marL="342900" indent="-342900">
              <a:buFont typeface="Wingdings" pitchFamily="2" charset="2"/>
              <a:buChar char="Ø"/>
            </a:pPr>
            <a:r>
              <a:rPr lang="it-IT" sz="2200" b="1">
                <a:latin typeface="Calibri" pitchFamily="34" charset="0"/>
              </a:rPr>
              <a:t>Titolari di reddito di impresa</a:t>
            </a:r>
          </a:p>
          <a:p>
            <a:pPr marL="342900" indent="-342900">
              <a:buFont typeface="Wingdings" pitchFamily="2" charset="2"/>
              <a:buChar char="Ø"/>
            </a:pPr>
            <a:r>
              <a:rPr lang="it-IT" sz="2200" b="1">
                <a:latin typeface="Calibri" pitchFamily="34" charset="0"/>
              </a:rPr>
              <a:t>Esercenti arti e professioni </a:t>
            </a:r>
          </a:p>
          <a:p>
            <a:pPr marL="342900" indent="-342900">
              <a:buFont typeface="Wingdings" pitchFamily="2" charset="2"/>
              <a:buChar char="Ø"/>
            </a:pPr>
            <a:r>
              <a:rPr lang="it-IT" sz="2200" b="1">
                <a:latin typeface="Calibri" pitchFamily="34" charset="0"/>
              </a:rPr>
              <a:t>Anche in regime dei MINIMI</a:t>
            </a:r>
          </a:p>
          <a:p>
            <a:pPr marL="342900" indent="-342900">
              <a:buFont typeface="Wingdings" pitchFamily="2" charset="2"/>
              <a:buChar char="Ø"/>
            </a:pPr>
            <a:r>
              <a:rPr lang="it-IT" sz="2200" b="1">
                <a:latin typeface="Calibri" pitchFamily="34" charset="0"/>
              </a:rPr>
              <a:t>NO forfettari</a:t>
            </a:r>
          </a:p>
        </p:txBody>
      </p:sp>
      <p:sp>
        <p:nvSpPr>
          <p:cNvPr id="4100" name="CasellaDiTesto 17"/>
          <p:cNvSpPr txBox="1">
            <a:spLocks noChangeArrowheads="1"/>
          </p:cNvSpPr>
          <p:nvPr/>
        </p:nvSpPr>
        <p:spPr bwMode="auto">
          <a:xfrm>
            <a:off x="501650" y="119697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SOGGETTI INTERESSATI</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FFFFEE1F-8076-4A28-9DBD-71A708873849}" type="slidenum">
              <a:rPr lang="it-IT" b="1">
                <a:solidFill>
                  <a:schemeClr val="tx1"/>
                </a:solidFill>
                <a:latin typeface="Futura Bk BT"/>
              </a:rPr>
              <a:pPr fontAlgn="base">
                <a:spcBef>
                  <a:spcPct val="0"/>
                </a:spcBef>
                <a:spcAft>
                  <a:spcPct val="0"/>
                </a:spcAft>
                <a:defRPr/>
              </a:pPr>
              <a:t>70</a:t>
            </a:fld>
            <a:endParaRPr lang="it-IT" b="1">
              <a:solidFill>
                <a:schemeClr val="tx1"/>
              </a:solidFill>
              <a:latin typeface="Futura Bk BT"/>
            </a:endParaRPr>
          </a:p>
        </p:txBody>
      </p:sp>
      <p:sp>
        <p:nvSpPr>
          <p:cNvPr id="7" name="CasellaDiTesto 16"/>
          <p:cNvSpPr txBox="1">
            <a:spLocks noChangeArrowheads="1"/>
          </p:cNvSpPr>
          <p:nvPr/>
        </p:nvSpPr>
        <p:spPr bwMode="auto">
          <a:xfrm>
            <a:off x="501650" y="3649663"/>
            <a:ext cx="8137525" cy="2555875"/>
          </a:xfrm>
          <a:prstGeom prst="rect">
            <a:avLst/>
          </a:prstGeom>
          <a:solidFill>
            <a:schemeClr val="tx2">
              <a:lumMod val="20000"/>
              <a:lumOff val="80000"/>
            </a:schemeClr>
          </a:solidFill>
          <a:ln w="9525">
            <a:noFill/>
            <a:miter lim="800000"/>
            <a:headEnd/>
            <a:tailEnd/>
          </a:ln>
        </p:spPr>
        <p:txBody>
          <a:bodyPr>
            <a:spAutoFit/>
          </a:bodyPr>
          <a:lstStyle/>
          <a:p>
            <a:pPr>
              <a:defRPr/>
            </a:pPr>
            <a:r>
              <a:rPr lang="it-IT" sz="2000" b="1" dirty="0">
                <a:latin typeface="Calibri" pitchFamily="34" charset="0"/>
                <a:cs typeface="Arial" pitchFamily="34" charset="0"/>
              </a:rPr>
              <a:t>INVESTIMENTI IN BENI MATERIALI STRUMENTALI NUOVI</a:t>
            </a:r>
          </a:p>
          <a:p>
            <a:pPr marL="342900" indent="-342900">
              <a:buFont typeface="Wingdings" panose="05000000000000000000" pitchFamily="2" charset="2"/>
              <a:buChar char="Ø"/>
              <a:defRPr/>
            </a:pPr>
            <a:r>
              <a:rPr lang="it-IT" sz="2000" dirty="0">
                <a:latin typeface="Calibri" pitchFamily="34" charset="0"/>
                <a:cs typeface="Arial" pitchFamily="34" charset="0"/>
              </a:rPr>
              <a:t>Acquisiti </a:t>
            </a:r>
            <a:r>
              <a:rPr lang="it-IT" sz="2000" b="1" dirty="0">
                <a:latin typeface="Calibri" pitchFamily="34" charset="0"/>
                <a:cs typeface="Arial" pitchFamily="34" charset="0"/>
              </a:rPr>
              <a:t>dal 15 ottobre 2015 al 31 dicembre 2016</a:t>
            </a:r>
          </a:p>
          <a:p>
            <a:pPr>
              <a:defRPr/>
            </a:pPr>
            <a:r>
              <a:rPr lang="it-IT" sz="2000" b="1" dirty="0">
                <a:latin typeface="Calibri" pitchFamily="34" charset="0"/>
                <a:cs typeface="Arial" pitchFamily="34" charset="0"/>
              </a:rPr>
              <a:t>BENI ESCLUSI:</a:t>
            </a:r>
          </a:p>
          <a:p>
            <a:pPr marL="342900" indent="-342900">
              <a:buFont typeface="Wingdings" panose="05000000000000000000" pitchFamily="2" charset="2"/>
              <a:buChar char="Ø"/>
              <a:defRPr/>
            </a:pPr>
            <a:r>
              <a:rPr lang="it-IT" sz="2000" dirty="0">
                <a:latin typeface="Calibri" pitchFamily="34" charset="0"/>
                <a:cs typeface="Arial" pitchFamily="34" charset="0"/>
              </a:rPr>
              <a:t>Fabbricati e costruzioni</a:t>
            </a:r>
          </a:p>
          <a:p>
            <a:pPr marL="342900" indent="-342900">
              <a:buFont typeface="Wingdings" panose="05000000000000000000" pitchFamily="2" charset="2"/>
              <a:buChar char="Ø"/>
              <a:defRPr/>
            </a:pPr>
            <a:r>
              <a:rPr lang="it-IT" sz="2000" dirty="0">
                <a:latin typeface="Calibri" pitchFamily="34" charset="0"/>
                <a:cs typeface="Arial" pitchFamily="34" charset="0"/>
              </a:rPr>
              <a:t>Quelli con coefficiente di ammortamento  inferiore al 6,5% ex DM 31/12/88</a:t>
            </a:r>
          </a:p>
          <a:p>
            <a:pPr marL="342900" indent="-342900">
              <a:buFont typeface="Wingdings" panose="05000000000000000000" pitchFamily="2" charset="2"/>
              <a:buChar char="Ø"/>
              <a:defRPr/>
            </a:pPr>
            <a:r>
              <a:rPr lang="it-IT" sz="2000" dirty="0">
                <a:latin typeface="Calibri" pitchFamily="34" charset="0"/>
                <a:cs typeface="Arial" pitchFamily="34" charset="0"/>
              </a:rPr>
              <a:t>Investimenti in beni di cui all’allegato 3 della L. di Stabilità 2016</a:t>
            </a:r>
          </a:p>
          <a:p>
            <a:pPr marL="800100" lvl="1" indent="-342900">
              <a:buFont typeface="Courier New" panose="02070309020205020404" pitchFamily="49" charset="0"/>
              <a:buChar char="o"/>
              <a:defRPr/>
            </a:pPr>
            <a:r>
              <a:rPr lang="it-IT" sz="2000" dirty="0">
                <a:latin typeface="Calibri" pitchFamily="34" charset="0"/>
                <a:cs typeface="Arial" pitchFamily="34" charset="0"/>
              </a:rPr>
              <a:t>Condutture, materiale rotabile, aerei</a:t>
            </a:r>
          </a:p>
        </p:txBody>
      </p:sp>
      <p:sp>
        <p:nvSpPr>
          <p:cNvPr id="8" name="CasellaDiTesto 17"/>
          <p:cNvSpPr txBox="1">
            <a:spLocks noChangeArrowheads="1"/>
          </p:cNvSpPr>
          <p:nvPr/>
        </p:nvSpPr>
        <p:spPr bwMode="auto">
          <a:xfrm>
            <a:off x="501650" y="3160713"/>
            <a:ext cx="8137525" cy="461962"/>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AMBITO OGGETTIVO</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olo 1"/>
          <p:cNvSpPr>
            <a:spLocks noGrp="1"/>
          </p:cNvSpPr>
          <p:nvPr>
            <p:ph type="ctrTitle"/>
          </p:nvPr>
        </p:nvSpPr>
        <p:spPr>
          <a:xfrm>
            <a:off x="250825" y="44450"/>
            <a:ext cx="8642350" cy="1008063"/>
          </a:xfrm>
        </p:spPr>
        <p:txBody>
          <a:bodyPr/>
          <a:lstStyle/>
          <a:p>
            <a:pPr eaLnBrk="1" hangingPunct="1"/>
            <a:r>
              <a:rPr lang="it-IT" sz="2400" smtClean="0"/>
              <a:t>MAGGIORAZIONE AMMORTAMENTI AL 140%</a:t>
            </a:r>
            <a:br>
              <a:rPr lang="it-IT" sz="2400" smtClean="0"/>
            </a:br>
            <a:r>
              <a:rPr lang="it-IT" sz="2400" smtClean="0"/>
              <a:t>(</a:t>
            </a:r>
            <a:r>
              <a:rPr lang="it-IT" sz="2000" smtClean="0"/>
              <a:t>L. di Stabilità per il 2016, art. 1, commi da 91 a 94</a:t>
            </a:r>
            <a:r>
              <a:rPr lang="it-IT" sz="2400" smtClean="0"/>
              <a:t>) </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25D87B47-95A6-4254-BFF8-D83F0829F247}" type="slidenum">
              <a:rPr lang="it-IT" b="1">
                <a:solidFill>
                  <a:schemeClr val="tx1"/>
                </a:solidFill>
                <a:latin typeface="Futura Bk BT"/>
              </a:rPr>
              <a:pPr fontAlgn="base">
                <a:spcBef>
                  <a:spcPct val="0"/>
                </a:spcBef>
                <a:spcAft>
                  <a:spcPct val="0"/>
                </a:spcAft>
                <a:defRPr/>
              </a:pPr>
              <a:t>71</a:t>
            </a:fld>
            <a:endParaRPr lang="it-IT" b="1">
              <a:solidFill>
                <a:schemeClr val="tx1"/>
              </a:solidFill>
              <a:latin typeface="Futura Bk BT"/>
            </a:endParaRPr>
          </a:p>
        </p:txBody>
      </p:sp>
      <p:sp>
        <p:nvSpPr>
          <p:cNvPr id="9" name="CasellaDiTesto 16"/>
          <p:cNvSpPr txBox="1">
            <a:spLocks noChangeArrowheads="1"/>
          </p:cNvSpPr>
          <p:nvPr/>
        </p:nvSpPr>
        <p:spPr bwMode="auto">
          <a:xfrm>
            <a:off x="501650" y="1779588"/>
            <a:ext cx="8137525" cy="3786187"/>
          </a:xfrm>
          <a:prstGeom prst="rect">
            <a:avLst/>
          </a:prstGeom>
          <a:solidFill>
            <a:srgbClr val="FFFF00"/>
          </a:solidFill>
          <a:ln w="9525">
            <a:noFill/>
            <a:miter lim="800000"/>
            <a:headEnd/>
            <a:tailEnd/>
          </a:ln>
        </p:spPr>
        <p:txBody>
          <a:bodyPr>
            <a:spAutoFit/>
          </a:bodyPr>
          <a:lstStyle/>
          <a:p>
            <a:pPr>
              <a:defRPr/>
            </a:pPr>
            <a:r>
              <a:rPr lang="it-IT" sz="2400" b="1" dirty="0">
                <a:latin typeface="Calibri" pitchFamily="34" charset="0"/>
                <a:cs typeface="Arial" pitchFamily="34" charset="0"/>
              </a:rPr>
              <a:t>REQUISITO DELLA NOVITÀ: I BENI POSSONO ESSERE ACQUISTATI</a:t>
            </a:r>
          </a:p>
          <a:p>
            <a:pPr marL="342900" indent="-342900">
              <a:buFont typeface="Wingdings" panose="05000000000000000000" pitchFamily="2" charset="2"/>
              <a:buChar char="Ø"/>
              <a:defRPr/>
            </a:pPr>
            <a:r>
              <a:rPr lang="it-IT" sz="2400" b="1" dirty="0">
                <a:latin typeface="Calibri" pitchFamily="34" charset="0"/>
                <a:cs typeface="Arial" pitchFamily="34" charset="0"/>
              </a:rPr>
              <a:t>direttamente dal produttore</a:t>
            </a:r>
          </a:p>
          <a:p>
            <a:pPr marL="342900" indent="-342900">
              <a:buFont typeface="Wingdings" panose="05000000000000000000" pitchFamily="2" charset="2"/>
              <a:buChar char="Ø"/>
              <a:defRPr/>
            </a:pPr>
            <a:r>
              <a:rPr lang="it-IT" sz="2400" dirty="0">
                <a:latin typeface="Calibri" pitchFamily="34" charset="0"/>
                <a:cs typeface="Arial" pitchFamily="34" charset="0"/>
              </a:rPr>
              <a:t>da un soggetto </a:t>
            </a:r>
            <a:r>
              <a:rPr lang="it-IT" sz="2400" b="1" u="sng" dirty="0">
                <a:latin typeface="Calibri" pitchFamily="34" charset="0"/>
                <a:cs typeface="Arial" pitchFamily="34" charset="0"/>
              </a:rPr>
              <a:t>diverso</a:t>
            </a:r>
            <a:r>
              <a:rPr lang="it-IT" sz="2400" dirty="0">
                <a:latin typeface="Calibri" pitchFamily="34" charset="0"/>
                <a:cs typeface="Arial" pitchFamily="34" charset="0"/>
              </a:rPr>
              <a:t> dal produttore e rivenditore </a:t>
            </a:r>
            <a:r>
              <a:rPr lang="it-IT" sz="2400" b="1" dirty="0">
                <a:latin typeface="Calibri" pitchFamily="34" charset="0"/>
                <a:cs typeface="Arial" pitchFamily="34" charset="0"/>
              </a:rPr>
              <a:t>purché</a:t>
            </a:r>
            <a:r>
              <a:rPr lang="it-IT" sz="2400" dirty="0">
                <a:latin typeface="Calibri" pitchFamily="34" charset="0"/>
                <a:cs typeface="Arial" pitchFamily="34" charset="0"/>
              </a:rPr>
              <a:t> </a:t>
            </a:r>
            <a:r>
              <a:rPr lang="it-IT" sz="2400" b="1" dirty="0">
                <a:latin typeface="Calibri" pitchFamily="34" charset="0"/>
                <a:cs typeface="Arial" pitchFamily="34" charset="0"/>
              </a:rPr>
              <a:t>NON sia stato utilizzato dal cedente o da altri </a:t>
            </a:r>
          </a:p>
          <a:p>
            <a:pPr marL="342900" indent="-342900">
              <a:buFont typeface="Wingdings" panose="05000000000000000000" pitchFamily="2" charset="2"/>
              <a:buChar char="Ø"/>
              <a:defRPr/>
            </a:pPr>
            <a:r>
              <a:rPr lang="it-IT" sz="2400" dirty="0">
                <a:latin typeface="Calibri" pitchFamily="34" charset="0"/>
                <a:cs typeface="Arial" pitchFamily="34" charset="0"/>
              </a:rPr>
              <a:t>dal rivenditore che li abbia  </a:t>
            </a:r>
            <a:r>
              <a:rPr lang="it-IT" sz="2400" b="1" dirty="0">
                <a:latin typeface="Calibri" pitchFamily="34" charset="0"/>
                <a:cs typeface="Arial" pitchFamily="34" charset="0"/>
              </a:rPr>
              <a:t>utilizzati solo per scopo dimostrativo</a:t>
            </a:r>
            <a:r>
              <a:rPr lang="it-IT" sz="2400" dirty="0">
                <a:latin typeface="Calibri" pitchFamily="34" charset="0"/>
                <a:cs typeface="Arial" pitchFamily="34" charset="0"/>
              </a:rPr>
              <a:t> nello </a:t>
            </a:r>
            <a:r>
              <a:rPr lang="it-IT" sz="2400" i="1" dirty="0">
                <a:latin typeface="Calibri" pitchFamily="34" charset="0"/>
                <a:cs typeface="Arial" pitchFamily="34" charset="0"/>
              </a:rPr>
              <a:t>show room</a:t>
            </a:r>
          </a:p>
          <a:p>
            <a:pPr marL="342900" indent="-342900">
              <a:buFont typeface="Wingdings" panose="05000000000000000000" pitchFamily="2" charset="2"/>
              <a:buChar char="Ø"/>
              <a:defRPr/>
            </a:pPr>
            <a:r>
              <a:rPr lang="it-IT" sz="2400" dirty="0">
                <a:latin typeface="Calibri" pitchFamily="34" charset="0"/>
                <a:cs typeface="Arial" pitchFamily="34" charset="0"/>
              </a:rPr>
              <a:t>come beni complessi alla cui realizzazione abbiano partecipato anche beni usati </a:t>
            </a:r>
            <a:r>
              <a:rPr lang="it-IT" sz="2400" b="1" dirty="0">
                <a:latin typeface="Calibri" pitchFamily="34" charset="0"/>
                <a:cs typeface="Arial" pitchFamily="34" charset="0"/>
              </a:rPr>
              <a:t>purché i beni nuovi siano prevalenti</a:t>
            </a:r>
          </a:p>
        </p:txBody>
      </p:sp>
      <p:sp>
        <p:nvSpPr>
          <p:cNvPr id="10" name="CasellaDiTesto 17"/>
          <p:cNvSpPr txBox="1">
            <a:spLocks noChangeArrowheads="1"/>
          </p:cNvSpPr>
          <p:nvPr/>
        </p:nvSpPr>
        <p:spPr bwMode="auto">
          <a:xfrm>
            <a:off x="501650" y="119697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AMBITO OGGETTIVO </a:t>
            </a:r>
            <a:r>
              <a:rPr lang="it-IT" sz="2400" b="1" dirty="0">
                <a:latin typeface="Arial" pitchFamily="34" charset="0"/>
                <a:cs typeface="Arial" pitchFamily="34" charset="0"/>
              </a:rPr>
              <a:t>(segue)</a:t>
            </a:r>
            <a:endParaRPr lang="it-IT" sz="2400" b="1" dirty="0">
              <a:latin typeface="+mj-lt"/>
              <a:cs typeface="Arial"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olo 1"/>
          <p:cNvSpPr>
            <a:spLocks noGrp="1"/>
          </p:cNvSpPr>
          <p:nvPr>
            <p:ph type="ctrTitle"/>
          </p:nvPr>
        </p:nvSpPr>
        <p:spPr>
          <a:xfrm>
            <a:off x="250825" y="44450"/>
            <a:ext cx="8642350" cy="1008063"/>
          </a:xfrm>
        </p:spPr>
        <p:txBody>
          <a:bodyPr/>
          <a:lstStyle/>
          <a:p>
            <a:pPr eaLnBrk="1" hangingPunct="1"/>
            <a:r>
              <a:rPr lang="it-IT" sz="2400" smtClean="0"/>
              <a:t>MAGGIORAZIONE AMMORTAMENTI AL 140%</a:t>
            </a:r>
            <a:br>
              <a:rPr lang="it-IT" sz="2400" smtClean="0"/>
            </a:br>
            <a:r>
              <a:rPr lang="it-IT" sz="2400" smtClean="0"/>
              <a:t>(</a:t>
            </a:r>
            <a:r>
              <a:rPr lang="it-IT" sz="2000" smtClean="0"/>
              <a:t>L. di Stabilità per il 2016, art. 1, commi da 91 a 94</a:t>
            </a:r>
            <a:r>
              <a:rPr lang="it-IT" sz="2400" smtClean="0"/>
              <a:t>) </a:t>
            </a:r>
          </a:p>
        </p:txBody>
      </p:sp>
      <p:sp>
        <p:nvSpPr>
          <p:cNvPr id="160770" name="CasellaDiTesto 16"/>
          <p:cNvSpPr txBox="1">
            <a:spLocks noChangeArrowheads="1"/>
          </p:cNvSpPr>
          <p:nvPr/>
        </p:nvSpPr>
        <p:spPr bwMode="auto">
          <a:xfrm>
            <a:off x="501650" y="1806575"/>
            <a:ext cx="8137525" cy="1446213"/>
          </a:xfrm>
          <a:prstGeom prst="rect">
            <a:avLst/>
          </a:prstGeom>
          <a:solidFill>
            <a:srgbClr val="FFFF00"/>
          </a:solidFill>
          <a:ln w="9525">
            <a:noFill/>
            <a:miter lim="800000"/>
            <a:headEnd/>
            <a:tailEnd/>
          </a:ln>
        </p:spPr>
        <p:txBody>
          <a:bodyPr>
            <a:spAutoFit/>
          </a:bodyPr>
          <a:lstStyle/>
          <a:p>
            <a:pPr marL="342900" indent="-342900">
              <a:buFont typeface="Wingdings" pitchFamily="2" charset="2"/>
              <a:buChar char="Ø"/>
            </a:pPr>
            <a:r>
              <a:rPr lang="it-IT" sz="2200" b="1">
                <a:latin typeface="Calibri" pitchFamily="34" charset="0"/>
              </a:rPr>
              <a:t>Acquisto in proprietà</a:t>
            </a:r>
          </a:p>
          <a:p>
            <a:pPr marL="342900" indent="-342900">
              <a:buFont typeface="Wingdings" pitchFamily="2" charset="2"/>
              <a:buChar char="Ø"/>
            </a:pPr>
            <a:r>
              <a:rPr lang="it-IT" sz="2200" b="1">
                <a:latin typeface="Calibri" pitchFamily="34" charset="0"/>
              </a:rPr>
              <a:t>Costruzione in economia</a:t>
            </a:r>
          </a:p>
          <a:p>
            <a:pPr marL="342900" indent="-342900">
              <a:buFont typeface="Wingdings" pitchFamily="2" charset="2"/>
              <a:buChar char="Ø"/>
            </a:pPr>
            <a:r>
              <a:rPr lang="it-IT" sz="2200" b="1">
                <a:latin typeface="Calibri" pitchFamily="34" charset="0"/>
              </a:rPr>
              <a:t>Contratto di appalto </a:t>
            </a:r>
          </a:p>
          <a:p>
            <a:pPr marL="342900" indent="-342900">
              <a:buFont typeface="Wingdings" pitchFamily="2" charset="2"/>
              <a:buChar char="Ø"/>
            </a:pPr>
            <a:r>
              <a:rPr lang="it-IT" sz="2200" b="1">
                <a:latin typeface="Calibri" pitchFamily="34" charset="0"/>
              </a:rPr>
              <a:t>Contratto di leasing</a:t>
            </a:r>
          </a:p>
        </p:txBody>
      </p:sp>
      <p:sp>
        <p:nvSpPr>
          <p:cNvPr id="4100" name="CasellaDiTesto 17"/>
          <p:cNvSpPr txBox="1">
            <a:spLocks noChangeArrowheads="1"/>
          </p:cNvSpPr>
          <p:nvPr/>
        </p:nvSpPr>
        <p:spPr bwMode="auto">
          <a:xfrm>
            <a:off x="501650" y="119697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MODALITÀ DI ACQUISIZIONE DEI BENI</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BC99C965-1EA9-4996-A344-5A0B8B5AAC49}" type="slidenum">
              <a:rPr lang="it-IT" b="1">
                <a:solidFill>
                  <a:schemeClr val="tx1"/>
                </a:solidFill>
                <a:latin typeface="Futura Bk BT"/>
              </a:rPr>
              <a:pPr fontAlgn="base">
                <a:spcBef>
                  <a:spcPct val="0"/>
                </a:spcBef>
                <a:spcAft>
                  <a:spcPct val="0"/>
                </a:spcAft>
                <a:defRPr/>
              </a:pPr>
              <a:t>72</a:t>
            </a:fld>
            <a:endParaRPr lang="it-IT" b="1">
              <a:solidFill>
                <a:schemeClr val="tx1"/>
              </a:solidFill>
              <a:latin typeface="Futura Bk BT"/>
            </a:endParaRPr>
          </a:p>
        </p:txBody>
      </p:sp>
      <p:sp>
        <p:nvSpPr>
          <p:cNvPr id="9" name="CasellaDiTesto 16"/>
          <p:cNvSpPr txBox="1">
            <a:spLocks noChangeArrowheads="1"/>
          </p:cNvSpPr>
          <p:nvPr/>
        </p:nvSpPr>
        <p:spPr bwMode="auto">
          <a:xfrm>
            <a:off x="503238" y="3400425"/>
            <a:ext cx="8137525" cy="1108075"/>
          </a:xfrm>
          <a:prstGeom prst="rect">
            <a:avLst/>
          </a:prstGeom>
          <a:solidFill>
            <a:srgbClr val="FF0000"/>
          </a:solidFill>
          <a:ln w="9525">
            <a:noFill/>
            <a:miter lim="800000"/>
            <a:headEnd/>
            <a:tailEnd/>
          </a:ln>
        </p:spPr>
        <p:txBody>
          <a:bodyPr>
            <a:spAutoFit/>
          </a:bodyPr>
          <a:lstStyle/>
          <a:p>
            <a:pPr>
              <a:defRPr/>
            </a:pPr>
            <a:r>
              <a:rPr lang="it-IT" sz="2200" b="1" dirty="0">
                <a:solidFill>
                  <a:schemeClr val="bg1"/>
                </a:solidFill>
                <a:latin typeface="Calibri" pitchFamily="34" charset="0"/>
                <a:cs typeface="Arial" pitchFamily="34" charset="0"/>
              </a:rPr>
              <a:t>Non ammessi</a:t>
            </a:r>
          </a:p>
          <a:p>
            <a:pPr marL="342900" indent="-342900">
              <a:buFont typeface="Wingdings" panose="05000000000000000000" pitchFamily="2" charset="2"/>
              <a:buChar char="Ø"/>
              <a:defRPr/>
            </a:pPr>
            <a:r>
              <a:rPr lang="it-IT" sz="2200" b="1" dirty="0">
                <a:solidFill>
                  <a:schemeClr val="bg1"/>
                </a:solidFill>
                <a:latin typeface="Calibri" pitchFamily="34" charset="0"/>
                <a:cs typeface="Arial" pitchFamily="34" charset="0"/>
              </a:rPr>
              <a:t>Contratti di noleggio</a:t>
            </a:r>
          </a:p>
          <a:p>
            <a:pPr marL="342900" indent="-342900">
              <a:buFont typeface="Wingdings" panose="05000000000000000000" pitchFamily="2" charset="2"/>
              <a:buChar char="Ø"/>
              <a:defRPr/>
            </a:pPr>
            <a:r>
              <a:rPr lang="it-IT" sz="2200" b="1" dirty="0">
                <a:solidFill>
                  <a:schemeClr val="bg1"/>
                </a:solidFill>
                <a:latin typeface="Calibri" pitchFamily="34" charset="0"/>
                <a:cs typeface="Arial" pitchFamily="34" charset="0"/>
              </a:rPr>
              <a:t>Contratti di locazione operativa (senza riscatto del bene)</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itolo 1"/>
          <p:cNvSpPr>
            <a:spLocks noGrp="1"/>
          </p:cNvSpPr>
          <p:nvPr>
            <p:ph type="ctrTitle"/>
          </p:nvPr>
        </p:nvSpPr>
        <p:spPr>
          <a:xfrm>
            <a:off x="250825" y="44450"/>
            <a:ext cx="8642350" cy="1008063"/>
          </a:xfrm>
        </p:spPr>
        <p:txBody>
          <a:bodyPr/>
          <a:lstStyle/>
          <a:p>
            <a:pPr eaLnBrk="1" hangingPunct="1"/>
            <a:r>
              <a:rPr lang="it-IT" sz="2400" smtClean="0"/>
              <a:t>MAGGIORAZIONE AMMORTAMENTI AL 140%</a:t>
            </a:r>
            <a:br>
              <a:rPr lang="it-IT" sz="2400" smtClean="0"/>
            </a:br>
            <a:r>
              <a:rPr lang="it-IT" sz="2400" smtClean="0"/>
              <a:t>(</a:t>
            </a:r>
            <a:r>
              <a:rPr lang="it-IT" sz="2000" smtClean="0"/>
              <a:t>L. di Stabilità per il 2016, art. 1, commi da 91 a 94</a:t>
            </a:r>
            <a:r>
              <a:rPr lang="it-IT" sz="2400" smtClean="0"/>
              <a:t>) </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3265D526-C2F5-4097-A8BC-5F8079963F04}" type="slidenum">
              <a:rPr lang="it-IT" b="1">
                <a:solidFill>
                  <a:schemeClr val="tx1"/>
                </a:solidFill>
                <a:latin typeface="Futura Bk BT"/>
              </a:rPr>
              <a:pPr fontAlgn="base">
                <a:spcBef>
                  <a:spcPct val="0"/>
                </a:spcBef>
                <a:spcAft>
                  <a:spcPct val="0"/>
                </a:spcAft>
                <a:defRPr/>
              </a:pPr>
              <a:t>73</a:t>
            </a:fld>
            <a:endParaRPr lang="it-IT" b="1">
              <a:solidFill>
                <a:schemeClr val="tx1"/>
              </a:solidFill>
              <a:latin typeface="Futura Bk BT"/>
            </a:endParaRPr>
          </a:p>
        </p:txBody>
      </p:sp>
      <p:sp>
        <p:nvSpPr>
          <p:cNvPr id="162819" name="CasellaDiTesto 16"/>
          <p:cNvSpPr txBox="1">
            <a:spLocks noChangeArrowheads="1"/>
          </p:cNvSpPr>
          <p:nvPr/>
        </p:nvSpPr>
        <p:spPr bwMode="auto">
          <a:xfrm>
            <a:off x="501650" y="1892300"/>
            <a:ext cx="8137525" cy="1446213"/>
          </a:xfrm>
          <a:prstGeom prst="rect">
            <a:avLst/>
          </a:prstGeom>
          <a:solidFill>
            <a:srgbClr val="FFFF00"/>
          </a:solidFill>
          <a:ln w="9525">
            <a:noFill/>
            <a:miter lim="800000"/>
            <a:headEnd/>
            <a:tailEnd/>
          </a:ln>
        </p:spPr>
        <p:txBody>
          <a:bodyPr>
            <a:spAutoFit/>
          </a:bodyPr>
          <a:lstStyle/>
          <a:p>
            <a:pPr marL="342900" indent="-342900">
              <a:buFont typeface="Wingdings" pitchFamily="2" charset="2"/>
              <a:buChar char="Ø"/>
            </a:pPr>
            <a:r>
              <a:rPr lang="it-IT" sz="2200" b="1">
                <a:latin typeface="Calibri" pitchFamily="34" charset="0"/>
              </a:rPr>
              <a:t>Il beneficio riguarda il costo di acquisto del bene</a:t>
            </a:r>
          </a:p>
          <a:p>
            <a:pPr marL="342900" indent="-342900">
              <a:buFont typeface="Wingdings" pitchFamily="2" charset="2"/>
              <a:buChar char="Ø"/>
            </a:pPr>
            <a:r>
              <a:rPr lang="it-IT" sz="2200" b="1">
                <a:latin typeface="Calibri" pitchFamily="34" charset="0"/>
              </a:rPr>
              <a:t>Quindi sono agevolate:</a:t>
            </a:r>
          </a:p>
          <a:p>
            <a:pPr marL="914400" lvl="1" indent="-457200">
              <a:buFont typeface="Calibri" pitchFamily="34" charset="0"/>
              <a:buAutoNum type="alphaLcParenR"/>
            </a:pPr>
            <a:r>
              <a:rPr lang="it-IT" sz="2200" b="1">
                <a:latin typeface="Calibri" pitchFamily="34" charset="0"/>
              </a:rPr>
              <a:t>La quota capitale dei canoni</a:t>
            </a:r>
          </a:p>
          <a:p>
            <a:pPr marL="914400" lvl="1" indent="-457200">
              <a:buFont typeface="Calibri" pitchFamily="34" charset="0"/>
              <a:buAutoNum type="alphaLcParenR"/>
            </a:pPr>
            <a:r>
              <a:rPr lang="it-IT" sz="2200" b="1">
                <a:latin typeface="Calibri" pitchFamily="34" charset="0"/>
              </a:rPr>
              <a:t>Il prezzo di riscatto del bene</a:t>
            </a:r>
          </a:p>
        </p:txBody>
      </p:sp>
      <p:sp>
        <p:nvSpPr>
          <p:cNvPr id="8" name="CasellaDiTesto 17"/>
          <p:cNvSpPr txBox="1">
            <a:spLocks noChangeArrowheads="1"/>
          </p:cNvSpPr>
          <p:nvPr/>
        </p:nvSpPr>
        <p:spPr bwMode="auto">
          <a:xfrm>
            <a:off x="501650" y="119697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ACQUISTO CON CONTRATTO DI LEASING</a:t>
            </a:r>
          </a:p>
        </p:txBody>
      </p:sp>
      <p:sp>
        <p:nvSpPr>
          <p:cNvPr id="10" name="CasellaDiTesto 16"/>
          <p:cNvSpPr txBox="1">
            <a:spLocks noChangeArrowheads="1"/>
          </p:cNvSpPr>
          <p:nvPr/>
        </p:nvSpPr>
        <p:spPr bwMode="auto">
          <a:xfrm>
            <a:off x="503238" y="3573463"/>
            <a:ext cx="8137525" cy="2554287"/>
          </a:xfrm>
          <a:prstGeom prst="rect">
            <a:avLst/>
          </a:prstGeom>
          <a:solidFill>
            <a:srgbClr val="FF0000"/>
          </a:solidFill>
          <a:ln w="9525">
            <a:noFill/>
            <a:miter lim="800000"/>
            <a:headEnd/>
            <a:tailEnd/>
          </a:ln>
        </p:spPr>
        <p:txBody>
          <a:bodyPr>
            <a:spAutoFit/>
          </a:bodyPr>
          <a:lstStyle/>
          <a:p>
            <a:pPr>
              <a:defRPr/>
            </a:pPr>
            <a:r>
              <a:rPr lang="it-IT" sz="2000" b="1" dirty="0">
                <a:solidFill>
                  <a:schemeClr val="bg1"/>
                </a:solidFill>
                <a:latin typeface="Calibri" pitchFamily="34" charset="0"/>
                <a:cs typeface="Arial" pitchFamily="34" charset="0"/>
              </a:rPr>
              <a:t>PROBLEMI</a:t>
            </a:r>
          </a:p>
          <a:p>
            <a:pPr>
              <a:defRPr/>
            </a:pPr>
            <a:r>
              <a:rPr lang="it-IT" sz="2000" b="1" u="sng" dirty="0">
                <a:solidFill>
                  <a:schemeClr val="bg1"/>
                </a:solidFill>
                <a:latin typeface="Calibri" pitchFamily="34" charset="0"/>
                <a:cs typeface="Arial" pitchFamily="34" charset="0"/>
              </a:rPr>
              <a:t>Acquisto con subentro in un contratto preesistente</a:t>
            </a:r>
          </a:p>
          <a:p>
            <a:pPr marL="342900" indent="-342900">
              <a:buFont typeface="Wingdings" panose="05000000000000000000" pitchFamily="2" charset="2"/>
              <a:buChar char="Ø"/>
              <a:defRPr/>
            </a:pPr>
            <a:r>
              <a:rPr lang="it-IT" sz="2000" b="1" dirty="0">
                <a:solidFill>
                  <a:schemeClr val="bg1"/>
                </a:solidFill>
                <a:latin typeface="Calibri" pitchFamily="34" charset="0"/>
                <a:cs typeface="Arial" pitchFamily="34" charset="0"/>
              </a:rPr>
              <a:t>Teoricamente dovrebbe essere agevolabile solo la quota  capitale dei canoni ancora non scaduti e il prezzo di riscatto</a:t>
            </a:r>
          </a:p>
          <a:p>
            <a:pPr marL="342900" indent="-342900">
              <a:buFont typeface="Wingdings" panose="05000000000000000000" pitchFamily="2" charset="2"/>
              <a:buChar char="Ø"/>
              <a:defRPr/>
            </a:pPr>
            <a:r>
              <a:rPr lang="it-IT" sz="2000" b="1" dirty="0">
                <a:solidFill>
                  <a:schemeClr val="bg1"/>
                </a:solidFill>
                <a:latin typeface="Calibri" pitchFamily="34" charset="0"/>
                <a:cs typeface="Arial" pitchFamily="34" charset="0"/>
              </a:rPr>
              <a:t>Ma tale operazione confligge con il requisito della NOVITÀ</a:t>
            </a:r>
          </a:p>
          <a:p>
            <a:pPr>
              <a:defRPr/>
            </a:pPr>
            <a:r>
              <a:rPr lang="it-IT" sz="2000" b="1" u="sng" dirty="0">
                <a:solidFill>
                  <a:schemeClr val="bg1"/>
                </a:solidFill>
                <a:latin typeface="Calibri" pitchFamily="34" charset="0"/>
                <a:cs typeface="Arial" pitchFamily="34" charset="0"/>
              </a:rPr>
              <a:t>Riscatto di un contratto preesistente</a:t>
            </a:r>
          </a:p>
          <a:p>
            <a:pPr marL="342900" indent="-342900">
              <a:buFont typeface="Wingdings" panose="05000000000000000000" pitchFamily="2" charset="2"/>
              <a:buChar char="Ø"/>
              <a:defRPr/>
            </a:pPr>
            <a:r>
              <a:rPr lang="it-IT" sz="2000" b="1" dirty="0">
                <a:solidFill>
                  <a:schemeClr val="bg1"/>
                </a:solidFill>
                <a:latin typeface="Calibri" pitchFamily="34" charset="0"/>
                <a:cs typeface="Arial" pitchFamily="34" charset="0"/>
              </a:rPr>
              <a:t>Si ritiene non agevolabile perché il contratto originario non è stato stipulato nella «finestra temporale»</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itolo 1"/>
          <p:cNvSpPr>
            <a:spLocks noGrp="1"/>
          </p:cNvSpPr>
          <p:nvPr>
            <p:ph type="ctrTitle"/>
          </p:nvPr>
        </p:nvSpPr>
        <p:spPr>
          <a:xfrm>
            <a:off x="250825" y="44450"/>
            <a:ext cx="8642350" cy="1008063"/>
          </a:xfrm>
        </p:spPr>
        <p:txBody>
          <a:bodyPr/>
          <a:lstStyle/>
          <a:p>
            <a:pPr eaLnBrk="1" hangingPunct="1"/>
            <a:r>
              <a:rPr lang="it-IT" sz="2400" smtClean="0"/>
              <a:t>MAGGIORAZIONE AMMORTAMENTI AL 140%</a:t>
            </a:r>
            <a:br>
              <a:rPr lang="it-IT" sz="2400" smtClean="0"/>
            </a:br>
            <a:r>
              <a:rPr lang="it-IT" sz="2400" smtClean="0"/>
              <a:t>(</a:t>
            </a:r>
            <a:r>
              <a:rPr lang="it-IT" sz="2000" smtClean="0"/>
              <a:t>L. di Stabilità per il 2016, art. 1, commi da 91 a 94</a:t>
            </a:r>
            <a:r>
              <a:rPr lang="it-IT" sz="2400" smtClean="0"/>
              <a:t>) </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E352A747-BF39-4400-976F-468EC8244F18}" type="slidenum">
              <a:rPr lang="it-IT" b="1">
                <a:solidFill>
                  <a:schemeClr val="tx1"/>
                </a:solidFill>
                <a:latin typeface="Futura Bk BT"/>
              </a:rPr>
              <a:pPr fontAlgn="base">
                <a:spcBef>
                  <a:spcPct val="0"/>
                </a:spcBef>
                <a:spcAft>
                  <a:spcPct val="0"/>
                </a:spcAft>
                <a:defRPr/>
              </a:pPr>
              <a:t>74</a:t>
            </a:fld>
            <a:endParaRPr lang="it-IT" b="1">
              <a:solidFill>
                <a:schemeClr val="tx1"/>
              </a:solidFill>
              <a:latin typeface="Futura Bk BT"/>
            </a:endParaRPr>
          </a:p>
        </p:txBody>
      </p:sp>
      <p:sp>
        <p:nvSpPr>
          <p:cNvPr id="10" name="CasellaDiTesto 17"/>
          <p:cNvSpPr txBox="1">
            <a:spLocks noChangeArrowheads="1"/>
          </p:cNvSpPr>
          <p:nvPr/>
        </p:nvSpPr>
        <p:spPr bwMode="auto">
          <a:xfrm>
            <a:off x="503238" y="119697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MOMENTO DI EFFETTUAZIONE DELL’INVESTIMENTO</a:t>
            </a:r>
          </a:p>
        </p:txBody>
      </p:sp>
      <p:sp>
        <p:nvSpPr>
          <p:cNvPr id="11" name="CasellaDiTesto 16"/>
          <p:cNvSpPr txBox="1">
            <a:spLocks noChangeArrowheads="1"/>
          </p:cNvSpPr>
          <p:nvPr/>
        </p:nvSpPr>
        <p:spPr bwMode="auto">
          <a:xfrm>
            <a:off x="503238" y="1712913"/>
            <a:ext cx="8137525" cy="1785937"/>
          </a:xfrm>
          <a:prstGeom prst="rect">
            <a:avLst/>
          </a:prstGeom>
          <a:solidFill>
            <a:srgbClr val="FFFF00"/>
          </a:solidFill>
          <a:ln w="9525">
            <a:noFill/>
            <a:miter lim="800000"/>
            <a:headEnd/>
            <a:tailEnd/>
          </a:ln>
        </p:spPr>
        <p:txBody>
          <a:bodyPr>
            <a:spAutoFit/>
          </a:bodyPr>
          <a:lstStyle/>
          <a:p>
            <a:pPr>
              <a:defRPr/>
            </a:pPr>
            <a:r>
              <a:rPr lang="it-IT" sz="2200" b="1" dirty="0">
                <a:latin typeface="Calibri" pitchFamily="34" charset="0"/>
                <a:cs typeface="Arial" pitchFamily="34" charset="0"/>
              </a:rPr>
              <a:t>Vale il PRINCIPIO DELLA COMPETENZA ex art. 109, c. 1 e 2, </a:t>
            </a:r>
            <a:r>
              <a:rPr lang="it-IT" sz="2200" b="1" dirty="0" err="1">
                <a:latin typeface="Calibri" pitchFamily="34" charset="0"/>
                <a:cs typeface="Arial" pitchFamily="34" charset="0"/>
              </a:rPr>
              <a:t>T.U.I.R</a:t>
            </a:r>
            <a:r>
              <a:rPr lang="it-IT" sz="2200" b="1" dirty="0">
                <a:latin typeface="Calibri" pitchFamily="34" charset="0"/>
                <a:cs typeface="Arial" pitchFamily="34" charset="0"/>
              </a:rPr>
              <a:t>. </a:t>
            </a:r>
          </a:p>
          <a:p>
            <a:pPr>
              <a:defRPr/>
            </a:pPr>
            <a:r>
              <a:rPr lang="it-IT" sz="2200" b="1" dirty="0">
                <a:latin typeface="Calibri" pitchFamily="34" charset="0"/>
                <a:cs typeface="Arial" pitchFamily="34" charset="0"/>
              </a:rPr>
              <a:t>Anche per:</a:t>
            </a:r>
          </a:p>
          <a:p>
            <a:pPr marL="342900" indent="-342900">
              <a:buFont typeface="Wingdings" panose="05000000000000000000" pitchFamily="2" charset="2"/>
              <a:buChar char="Ø"/>
              <a:defRPr/>
            </a:pPr>
            <a:r>
              <a:rPr lang="it-IT" sz="2200" b="1" dirty="0">
                <a:latin typeface="Calibri" pitchFamily="34" charset="0"/>
                <a:cs typeface="Arial" pitchFamily="34" charset="0"/>
              </a:rPr>
              <a:t>Soggetti </a:t>
            </a:r>
            <a:r>
              <a:rPr lang="it-IT" sz="2200" b="1" dirty="0" err="1">
                <a:latin typeface="Calibri" pitchFamily="34" charset="0"/>
                <a:cs typeface="Arial" pitchFamily="34" charset="0"/>
              </a:rPr>
              <a:t>IAS</a:t>
            </a:r>
            <a:endParaRPr lang="it-IT" sz="2200" b="1" dirty="0">
              <a:latin typeface="Calibri" pitchFamily="34" charset="0"/>
              <a:cs typeface="Arial" pitchFamily="34" charset="0"/>
            </a:endParaRPr>
          </a:p>
          <a:p>
            <a:pPr marL="342900" indent="-342900">
              <a:buFont typeface="Wingdings" panose="05000000000000000000" pitchFamily="2" charset="2"/>
              <a:buChar char="Ø"/>
              <a:defRPr/>
            </a:pPr>
            <a:r>
              <a:rPr lang="it-IT" sz="2200" b="1" dirty="0">
                <a:latin typeface="Calibri" pitchFamily="34" charset="0"/>
                <a:cs typeface="Arial" pitchFamily="34" charset="0"/>
              </a:rPr>
              <a:t>Esercenti arti e professioni</a:t>
            </a:r>
          </a:p>
          <a:p>
            <a:pPr>
              <a:defRPr/>
            </a:pPr>
            <a:r>
              <a:rPr lang="it-IT" sz="2200" b="1" dirty="0">
                <a:latin typeface="Calibri" pitchFamily="34" charset="0"/>
                <a:cs typeface="Arial" pitchFamily="34" charset="0"/>
              </a:rPr>
              <a:t>Vedi regole dettate per le varie detassazioni Tremonti</a:t>
            </a:r>
          </a:p>
        </p:txBody>
      </p:sp>
      <p:sp>
        <p:nvSpPr>
          <p:cNvPr id="12" name="CasellaDiTesto 16"/>
          <p:cNvSpPr txBox="1">
            <a:spLocks noChangeArrowheads="1"/>
          </p:cNvSpPr>
          <p:nvPr/>
        </p:nvSpPr>
        <p:spPr bwMode="auto">
          <a:xfrm>
            <a:off x="503238" y="3638550"/>
            <a:ext cx="8137525" cy="2462213"/>
          </a:xfrm>
          <a:prstGeom prst="rect">
            <a:avLst/>
          </a:prstGeom>
          <a:solidFill>
            <a:schemeClr val="tx2">
              <a:lumMod val="20000"/>
              <a:lumOff val="80000"/>
            </a:schemeClr>
          </a:solidFill>
          <a:ln w="9525">
            <a:noFill/>
            <a:miter lim="800000"/>
            <a:headEnd/>
            <a:tailEnd/>
          </a:ln>
        </p:spPr>
        <p:txBody>
          <a:bodyPr>
            <a:spAutoFit/>
          </a:bodyPr>
          <a:lstStyle/>
          <a:p>
            <a:pPr>
              <a:defRPr/>
            </a:pPr>
            <a:r>
              <a:rPr lang="it-IT" sz="2200" b="1" dirty="0">
                <a:latin typeface="Calibri" pitchFamily="34" charset="0"/>
                <a:cs typeface="Arial" pitchFamily="34" charset="0"/>
              </a:rPr>
              <a:t>NESSUNA RILEVANZA DELLE DATE DI:</a:t>
            </a:r>
          </a:p>
          <a:p>
            <a:pPr marL="342900" indent="-342900">
              <a:buFont typeface="Wingdings" panose="05000000000000000000" pitchFamily="2" charset="2"/>
              <a:buChar char="Ø"/>
              <a:defRPr/>
            </a:pPr>
            <a:r>
              <a:rPr lang="it-IT" sz="2200" b="1" dirty="0">
                <a:latin typeface="Calibri" pitchFamily="34" charset="0"/>
                <a:cs typeface="Arial" pitchFamily="34" charset="0"/>
              </a:rPr>
              <a:t>trasmissione dell’ordine di acquisto</a:t>
            </a:r>
          </a:p>
          <a:p>
            <a:pPr marL="342900" indent="-342900">
              <a:buFont typeface="Wingdings" panose="05000000000000000000" pitchFamily="2" charset="2"/>
              <a:buChar char="Ø"/>
              <a:defRPr/>
            </a:pPr>
            <a:r>
              <a:rPr lang="it-IT" sz="2200" b="1" dirty="0">
                <a:latin typeface="Calibri" pitchFamily="34" charset="0"/>
                <a:cs typeface="Arial" pitchFamily="34" charset="0"/>
              </a:rPr>
              <a:t>emissione della fattura di acquisto</a:t>
            </a:r>
          </a:p>
          <a:p>
            <a:pPr marL="342900" indent="-342900">
              <a:buFont typeface="Wingdings" panose="05000000000000000000" pitchFamily="2" charset="2"/>
              <a:buChar char="Ø"/>
              <a:defRPr/>
            </a:pPr>
            <a:r>
              <a:rPr lang="it-IT" sz="2200" b="1" dirty="0">
                <a:latin typeface="Calibri" pitchFamily="34" charset="0"/>
                <a:cs typeface="Arial" pitchFamily="34" charset="0"/>
              </a:rPr>
              <a:t>pagamento di eventuali acconti sul prezzo</a:t>
            </a:r>
          </a:p>
          <a:p>
            <a:pPr marL="342900" indent="-342900">
              <a:buFont typeface="Wingdings" panose="05000000000000000000" pitchFamily="2" charset="2"/>
              <a:buChar char="Ø"/>
              <a:defRPr/>
            </a:pPr>
            <a:r>
              <a:rPr lang="it-IT" sz="2200" b="1" dirty="0">
                <a:latin typeface="Calibri" pitchFamily="34" charset="0"/>
                <a:cs typeface="Arial" pitchFamily="34" charset="0"/>
              </a:rPr>
              <a:t>Entrata in funzione del bene (</a:t>
            </a:r>
            <a:r>
              <a:rPr lang="it-IT" sz="2200" b="1" u="sng" dirty="0">
                <a:latin typeface="Calibri" pitchFamily="34" charset="0"/>
                <a:cs typeface="Arial" pitchFamily="34" charset="0"/>
              </a:rPr>
              <a:t>che però rileva quale momento per la deduzione delle quote di ammortamento o dei canoni di leasing</a:t>
            </a:r>
            <a:r>
              <a:rPr lang="it-IT" sz="2200" b="1" dirty="0">
                <a:latin typeface="Calibri" pitchFamily="34" charset="0"/>
                <a:cs typeface="Arial" pitchFamily="34" charset="0"/>
              </a:rPr>
              <a:t>)</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itolo 1"/>
          <p:cNvSpPr>
            <a:spLocks noGrp="1"/>
          </p:cNvSpPr>
          <p:nvPr>
            <p:ph type="ctrTitle"/>
          </p:nvPr>
        </p:nvSpPr>
        <p:spPr>
          <a:xfrm>
            <a:off x="250825" y="44450"/>
            <a:ext cx="8642350" cy="1008063"/>
          </a:xfrm>
        </p:spPr>
        <p:txBody>
          <a:bodyPr/>
          <a:lstStyle/>
          <a:p>
            <a:pPr eaLnBrk="1" hangingPunct="1"/>
            <a:r>
              <a:rPr lang="it-IT" sz="2400" smtClean="0"/>
              <a:t>MAGGIORAZIONE AMMORTAMENTI AL 140%</a:t>
            </a:r>
            <a:br>
              <a:rPr lang="it-IT" sz="2400" smtClean="0"/>
            </a:br>
            <a:r>
              <a:rPr lang="it-IT" sz="2400" smtClean="0"/>
              <a:t>(</a:t>
            </a:r>
            <a:r>
              <a:rPr lang="it-IT" sz="2000" smtClean="0"/>
              <a:t>L. di Stabilità per il 2016, art. 1, commi da 91 a 94</a:t>
            </a:r>
            <a:r>
              <a:rPr lang="it-IT" sz="2400" smtClean="0"/>
              <a:t>) </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41EDD7DD-FCC9-40AB-AD71-E7CB5E7031CE}" type="slidenum">
              <a:rPr lang="it-IT" b="1">
                <a:solidFill>
                  <a:schemeClr val="tx1"/>
                </a:solidFill>
                <a:latin typeface="Futura Bk BT"/>
              </a:rPr>
              <a:pPr fontAlgn="base">
                <a:spcBef>
                  <a:spcPct val="0"/>
                </a:spcBef>
                <a:spcAft>
                  <a:spcPct val="0"/>
                </a:spcAft>
                <a:defRPr/>
              </a:pPr>
              <a:t>75</a:t>
            </a:fld>
            <a:endParaRPr lang="it-IT" b="1">
              <a:solidFill>
                <a:schemeClr val="tx1"/>
              </a:solidFill>
              <a:latin typeface="Futura Bk BT"/>
            </a:endParaRPr>
          </a:p>
        </p:txBody>
      </p:sp>
      <p:sp>
        <p:nvSpPr>
          <p:cNvPr id="10" name="CasellaDiTesto 17"/>
          <p:cNvSpPr txBox="1">
            <a:spLocks noChangeArrowheads="1"/>
          </p:cNvSpPr>
          <p:nvPr/>
        </p:nvSpPr>
        <p:spPr bwMode="auto">
          <a:xfrm>
            <a:off x="503238" y="119697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MOMENTO DI EFFETTUAZIONE DELL’INVESTIMENTO</a:t>
            </a:r>
          </a:p>
        </p:txBody>
      </p:sp>
      <p:sp>
        <p:nvSpPr>
          <p:cNvPr id="11" name="CasellaDiTesto 16"/>
          <p:cNvSpPr txBox="1">
            <a:spLocks noChangeArrowheads="1"/>
          </p:cNvSpPr>
          <p:nvPr/>
        </p:nvSpPr>
        <p:spPr bwMode="auto">
          <a:xfrm>
            <a:off x="503238" y="1824038"/>
            <a:ext cx="8137525" cy="1785937"/>
          </a:xfrm>
          <a:prstGeom prst="rect">
            <a:avLst/>
          </a:prstGeom>
          <a:solidFill>
            <a:srgbClr val="FFFF00"/>
          </a:solidFill>
          <a:ln w="9525">
            <a:noFill/>
            <a:miter lim="800000"/>
            <a:headEnd/>
            <a:tailEnd/>
          </a:ln>
        </p:spPr>
        <p:txBody>
          <a:bodyPr>
            <a:spAutoFit/>
          </a:bodyPr>
          <a:lstStyle/>
          <a:p>
            <a:pPr>
              <a:defRPr/>
            </a:pPr>
            <a:r>
              <a:rPr lang="it-IT" sz="2200" b="1" dirty="0">
                <a:latin typeface="Calibri" pitchFamily="34" charset="0"/>
                <a:cs typeface="Arial" pitchFamily="34" charset="0"/>
              </a:rPr>
              <a:t>L’investimento si CONSIDERA EFFETTUATO alla data: </a:t>
            </a:r>
          </a:p>
          <a:p>
            <a:pPr marL="342900" indent="-342900">
              <a:buFont typeface="Wingdings" panose="05000000000000000000" pitchFamily="2" charset="2"/>
              <a:buChar char="Ø"/>
              <a:defRPr/>
            </a:pPr>
            <a:r>
              <a:rPr lang="it-IT" sz="2200" b="1" dirty="0">
                <a:latin typeface="Calibri" pitchFamily="34" charset="0"/>
                <a:cs typeface="Arial" pitchFamily="34" charset="0"/>
              </a:rPr>
              <a:t>di consegna o spedizione del bene</a:t>
            </a:r>
          </a:p>
          <a:p>
            <a:pPr marL="342900" indent="-342900">
              <a:buFont typeface="Wingdings" panose="05000000000000000000" pitchFamily="2" charset="2"/>
              <a:buChar char="Ø"/>
              <a:defRPr/>
            </a:pPr>
            <a:r>
              <a:rPr lang="it-IT" sz="2200" b="1" dirty="0">
                <a:latin typeface="Calibri" pitchFamily="34" charset="0"/>
                <a:cs typeface="Arial" pitchFamily="34" charset="0"/>
              </a:rPr>
              <a:t>in cui si verifica l’effetto traslativo o costitutivo della proprietà del bene, se successiva</a:t>
            </a:r>
          </a:p>
          <a:p>
            <a:pPr marL="342900" indent="-342900">
              <a:buFont typeface="Wingdings" panose="05000000000000000000" pitchFamily="2" charset="2"/>
              <a:buChar char="Ø"/>
              <a:defRPr/>
            </a:pPr>
            <a:r>
              <a:rPr lang="it-IT" sz="2200" b="1" dirty="0">
                <a:latin typeface="Calibri" pitchFamily="34" charset="0"/>
                <a:cs typeface="Arial" pitchFamily="34" charset="0"/>
              </a:rPr>
              <a:t>di consegna al locatario, in caso di leasing </a:t>
            </a:r>
          </a:p>
        </p:txBody>
      </p:sp>
      <p:sp>
        <p:nvSpPr>
          <p:cNvPr id="7" name="CasellaDiTesto 16"/>
          <p:cNvSpPr txBox="1">
            <a:spLocks noChangeArrowheads="1"/>
          </p:cNvSpPr>
          <p:nvPr/>
        </p:nvSpPr>
        <p:spPr bwMode="auto">
          <a:xfrm>
            <a:off x="503238" y="3775075"/>
            <a:ext cx="8137525" cy="2462213"/>
          </a:xfrm>
          <a:prstGeom prst="rect">
            <a:avLst/>
          </a:prstGeom>
          <a:solidFill>
            <a:schemeClr val="tx2">
              <a:lumMod val="20000"/>
              <a:lumOff val="80000"/>
            </a:schemeClr>
          </a:solidFill>
          <a:ln w="9525">
            <a:noFill/>
            <a:miter lim="800000"/>
            <a:headEnd/>
            <a:tailEnd/>
          </a:ln>
        </p:spPr>
        <p:txBody>
          <a:bodyPr>
            <a:spAutoFit/>
          </a:bodyPr>
          <a:lstStyle/>
          <a:p>
            <a:pPr>
              <a:defRPr/>
            </a:pPr>
            <a:r>
              <a:rPr lang="it-IT" sz="2200" b="1" dirty="0">
                <a:latin typeface="Calibri" pitchFamily="34" charset="0"/>
                <a:cs typeface="Arial" pitchFamily="34" charset="0"/>
              </a:rPr>
              <a:t>In caso di consegna frazionata delle singole componenti del bene installate presso il cessionario, l’investimento si considera effettuato</a:t>
            </a:r>
          </a:p>
          <a:p>
            <a:pPr marL="342900" indent="-342900">
              <a:buFont typeface="Wingdings" panose="05000000000000000000" pitchFamily="2" charset="2"/>
              <a:buChar char="Ø"/>
              <a:defRPr/>
            </a:pPr>
            <a:r>
              <a:rPr lang="it-IT" sz="2200" b="1" dirty="0">
                <a:latin typeface="Calibri" pitchFamily="34" charset="0"/>
                <a:cs typeface="Arial" pitchFamily="34" charset="0"/>
              </a:rPr>
              <a:t>Alla data  in cui avviene l’ultima consegna, se si tratta di un macchinario complesso e l’installazione costituisce elemento essenziale della fornitura</a:t>
            </a:r>
          </a:p>
          <a:p>
            <a:pPr marL="342900" indent="-342900">
              <a:buFont typeface="Wingdings" panose="05000000000000000000" pitchFamily="2" charset="2"/>
              <a:buChar char="Ø"/>
              <a:defRPr/>
            </a:pPr>
            <a:r>
              <a:rPr lang="it-IT" sz="2200" b="1" dirty="0">
                <a:latin typeface="Calibri" pitchFamily="34" charset="0"/>
                <a:cs typeface="Arial" pitchFamily="34" charset="0"/>
              </a:rPr>
              <a:t>Data di consegna o spedizione dei singoli componenti negli altri casi</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itolo 1"/>
          <p:cNvSpPr>
            <a:spLocks noGrp="1"/>
          </p:cNvSpPr>
          <p:nvPr>
            <p:ph type="ctrTitle"/>
          </p:nvPr>
        </p:nvSpPr>
        <p:spPr>
          <a:xfrm>
            <a:off x="250825" y="44450"/>
            <a:ext cx="8642350" cy="1008063"/>
          </a:xfrm>
        </p:spPr>
        <p:txBody>
          <a:bodyPr/>
          <a:lstStyle/>
          <a:p>
            <a:pPr eaLnBrk="1" hangingPunct="1"/>
            <a:r>
              <a:rPr lang="it-IT" sz="2400" smtClean="0"/>
              <a:t>MAGGIORAZIONE AMMORTAMENTI AL 140%</a:t>
            </a:r>
            <a:br>
              <a:rPr lang="it-IT" sz="2400" smtClean="0"/>
            </a:br>
            <a:r>
              <a:rPr lang="it-IT" sz="2400" smtClean="0"/>
              <a:t>(</a:t>
            </a:r>
            <a:r>
              <a:rPr lang="it-IT" sz="2000" smtClean="0"/>
              <a:t>L. di Stabilità per il 2016, art. 1, commi da 91 a 94</a:t>
            </a:r>
            <a:r>
              <a:rPr lang="it-IT" sz="2400" smtClean="0"/>
              <a:t>) </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C22444F8-E8CD-41D6-934F-C2AC726ECA30}" type="slidenum">
              <a:rPr lang="it-IT" b="1">
                <a:solidFill>
                  <a:schemeClr val="tx1"/>
                </a:solidFill>
                <a:latin typeface="Futura Bk BT"/>
              </a:rPr>
              <a:pPr fontAlgn="base">
                <a:spcBef>
                  <a:spcPct val="0"/>
                </a:spcBef>
                <a:spcAft>
                  <a:spcPct val="0"/>
                </a:spcAft>
                <a:defRPr/>
              </a:pPr>
              <a:t>76</a:t>
            </a:fld>
            <a:endParaRPr lang="it-IT" b="1">
              <a:solidFill>
                <a:schemeClr val="tx1"/>
              </a:solidFill>
              <a:latin typeface="Futura Bk BT"/>
            </a:endParaRPr>
          </a:p>
        </p:txBody>
      </p:sp>
      <p:sp>
        <p:nvSpPr>
          <p:cNvPr id="10" name="CasellaDiTesto 17"/>
          <p:cNvSpPr txBox="1">
            <a:spLocks noChangeArrowheads="1"/>
          </p:cNvSpPr>
          <p:nvPr/>
        </p:nvSpPr>
        <p:spPr bwMode="auto">
          <a:xfrm>
            <a:off x="503238" y="119697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MOMENTO DI EFFETTUAZIONE DELL’INVESTIMENTO</a:t>
            </a:r>
          </a:p>
        </p:txBody>
      </p:sp>
      <p:sp>
        <p:nvSpPr>
          <p:cNvPr id="8" name="CasellaDiTesto 16"/>
          <p:cNvSpPr txBox="1">
            <a:spLocks noChangeArrowheads="1"/>
          </p:cNvSpPr>
          <p:nvPr/>
        </p:nvSpPr>
        <p:spPr bwMode="auto">
          <a:xfrm>
            <a:off x="503238" y="1852613"/>
            <a:ext cx="8137525" cy="1785937"/>
          </a:xfrm>
          <a:prstGeom prst="rect">
            <a:avLst/>
          </a:prstGeom>
          <a:solidFill>
            <a:srgbClr val="FFFF00"/>
          </a:solidFill>
          <a:ln w="9525">
            <a:noFill/>
            <a:miter lim="800000"/>
            <a:headEnd/>
            <a:tailEnd/>
          </a:ln>
        </p:spPr>
        <p:txBody>
          <a:bodyPr>
            <a:spAutoFit/>
          </a:bodyPr>
          <a:lstStyle/>
          <a:p>
            <a:pPr>
              <a:defRPr/>
            </a:pPr>
            <a:r>
              <a:rPr lang="it-IT" sz="2200" b="1" dirty="0">
                <a:latin typeface="Calibri" pitchFamily="34" charset="0"/>
                <a:cs typeface="Arial" pitchFamily="34" charset="0"/>
              </a:rPr>
              <a:t>Prestazioni di servizi direttamente legate alla realizzazione dell’investimento: </a:t>
            </a:r>
          </a:p>
          <a:p>
            <a:pPr marL="342900" indent="-342900">
              <a:buFont typeface="Wingdings" panose="05000000000000000000" pitchFamily="2" charset="2"/>
              <a:buChar char="Ø"/>
              <a:defRPr/>
            </a:pPr>
            <a:r>
              <a:rPr lang="it-IT" sz="2200" b="1" dirty="0">
                <a:latin typeface="Calibri" pitchFamily="34" charset="0"/>
                <a:cs typeface="Arial" pitchFamily="34" charset="0"/>
              </a:rPr>
              <a:t>Se non compresi nel costo di acquisto del bene</a:t>
            </a:r>
          </a:p>
          <a:p>
            <a:pPr marL="342900" indent="-342900">
              <a:buFont typeface="Wingdings" panose="05000000000000000000" pitchFamily="2" charset="2"/>
              <a:buChar char="Ø"/>
              <a:defRPr/>
            </a:pPr>
            <a:r>
              <a:rPr lang="it-IT" sz="2200" b="1" dirty="0">
                <a:latin typeface="Calibri" pitchFamily="34" charset="0"/>
                <a:cs typeface="Arial" pitchFamily="34" charset="0"/>
              </a:rPr>
              <a:t>Si considerano sostenuti alla data in cui sono ultimati</a:t>
            </a:r>
          </a:p>
          <a:p>
            <a:pPr>
              <a:defRPr/>
            </a:pPr>
            <a:r>
              <a:rPr lang="it-IT" sz="2200" b="1" dirty="0">
                <a:latin typeface="Calibri" pitchFamily="34" charset="0"/>
                <a:cs typeface="Arial" pitchFamily="34" charset="0"/>
              </a:rPr>
              <a:t>(Circ. AGE n. 5/E/2015) </a:t>
            </a:r>
          </a:p>
        </p:txBody>
      </p:sp>
      <p:sp>
        <p:nvSpPr>
          <p:cNvPr id="9" name="CasellaDiTesto 16"/>
          <p:cNvSpPr txBox="1">
            <a:spLocks noChangeArrowheads="1"/>
          </p:cNvSpPr>
          <p:nvPr/>
        </p:nvSpPr>
        <p:spPr bwMode="auto">
          <a:xfrm>
            <a:off x="503238" y="3833813"/>
            <a:ext cx="8137525" cy="1784350"/>
          </a:xfrm>
          <a:prstGeom prst="rect">
            <a:avLst/>
          </a:prstGeom>
          <a:solidFill>
            <a:schemeClr val="tx2">
              <a:lumMod val="20000"/>
              <a:lumOff val="80000"/>
            </a:schemeClr>
          </a:solidFill>
          <a:ln w="9525">
            <a:noFill/>
            <a:miter lim="800000"/>
            <a:headEnd/>
            <a:tailEnd/>
          </a:ln>
        </p:spPr>
        <p:txBody>
          <a:bodyPr>
            <a:spAutoFit/>
          </a:bodyPr>
          <a:lstStyle/>
          <a:p>
            <a:pPr>
              <a:defRPr/>
            </a:pPr>
            <a:r>
              <a:rPr lang="it-IT" sz="2200" b="1" dirty="0">
                <a:latin typeface="Calibri" pitchFamily="34" charset="0"/>
                <a:cs typeface="Arial" pitchFamily="34" charset="0"/>
              </a:rPr>
              <a:t>In caso di realizzazione dei beni mediante appalto a terzi</a:t>
            </a:r>
          </a:p>
          <a:p>
            <a:pPr marL="342900" indent="-342900">
              <a:buFont typeface="Wingdings" panose="05000000000000000000" pitchFamily="2" charset="2"/>
              <a:buChar char="Ø"/>
              <a:defRPr/>
            </a:pPr>
            <a:r>
              <a:rPr lang="it-IT" sz="2200" b="1" dirty="0">
                <a:latin typeface="Calibri" pitchFamily="34" charset="0"/>
                <a:cs typeface="Arial" pitchFamily="34" charset="0"/>
              </a:rPr>
              <a:t>Nel periodo agevolato deve avvenire l’accettazione dell’opera o quella definitiva di uno o più stati di avanzamento lavori</a:t>
            </a:r>
          </a:p>
          <a:p>
            <a:pPr marL="342900" indent="-342900">
              <a:buFont typeface="Wingdings" panose="05000000000000000000" pitchFamily="2" charset="2"/>
              <a:buChar char="Ø"/>
              <a:defRPr/>
            </a:pPr>
            <a:r>
              <a:rPr lang="it-IT" sz="2200" b="1" dirty="0">
                <a:latin typeface="Calibri" pitchFamily="34" charset="0"/>
                <a:cs typeface="Arial" pitchFamily="34" charset="0"/>
              </a:rPr>
              <a:t>In pratica, si agevola la quota parte dell’investimento relativa ai </a:t>
            </a:r>
            <a:r>
              <a:rPr lang="it-IT" sz="2200" b="1" dirty="0" err="1">
                <a:latin typeface="Calibri" pitchFamily="34" charset="0"/>
                <a:cs typeface="Arial" pitchFamily="34" charset="0"/>
              </a:rPr>
              <a:t>SAL</a:t>
            </a:r>
            <a:r>
              <a:rPr lang="it-IT" sz="2200" b="1" dirty="0">
                <a:latin typeface="Calibri" pitchFamily="34" charset="0"/>
                <a:cs typeface="Arial" pitchFamily="34" charset="0"/>
              </a:rPr>
              <a:t> accettati nella finestra temporale </a:t>
            </a:r>
            <a:r>
              <a:rPr lang="it-IT" sz="2200" b="1" dirty="0">
                <a:latin typeface="Calibri" pitchFamily="34" charset="0"/>
                <a:cs typeface="Arial" pitchFamily="34" charset="0"/>
                <a:sym typeface="Wingdings" panose="05000000000000000000" pitchFamily="2" charset="2"/>
              </a:rPr>
              <a:t>(Circ. AGE n. 90/E/2001)</a:t>
            </a:r>
            <a:endParaRPr lang="it-IT" sz="2200" b="1" dirty="0">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itolo 1"/>
          <p:cNvSpPr>
            <a:spLocks noGrp="1"/>
          </p:cNvSpPr>
          <p:nvPr>
            <p:ph type="ctrTitle"/>
          </p:nvPr>
        </p:nvSpPr>
        <p:spPr>
          <a:xfrm>
            <a:off x="250825" y="44450"/>
            <a:ext cx="8642350" cy="1008063"/>
          </a:xfrm>
        </p:spPr>
        <p:txBody>
          <a:bodyPr/>
          <a:lstStyle/>
          <a:p>
            <a:pPr eaLnBrk="1" hangingPunct="1"/>
            <a:r>
              <a:rPr lang="it-IT" sz="2400" smtClean="0"/>
              <a:t>MAGGIORAZIONE AMMORTAMENTI AL 140%</a:t>
            </a:r>
            <a:br>
              <a:rPr lang="it-IT" sz="2400" smtClean="0"/>
            </a:br>
            <a:r>
              <a:rPr lang="it-IT" sz="2400" smtClean="0"/>
              <a:t>(</a:t>
            </a:r>
            <a:r>
              <a:rPr lang="it-IT" sz="2000" smtClean="0"/>
              <a:t>L. di Stabilità per il 2016, art. 1, commi da 91 a 94</a:t>
            </a:r>
            <a:r>
              <a:rPr lang="it-IT" sz="2400" smtClean="0"/>
              <a:t>) </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9918D895-1BB3-4F31-B028-ADA9FE6AC68C}" type="slidenum">
              <a:rPr lang="it-IT" b="1">
                <a:solidFill>
                  <a:schemeClr val="tx1"/>
                </a:solidFill>
                <a:latin typeface="Futura Bk BT"/>
              </a:rPr>
              <a:pPr fontAlgn="base">
                <a:spcBef>
                  <a:spcPct val="0"/>
                </a:spcBef>
                <a:spcAft>
                  <a:spcPct val="0"/>
                </a:spcAft>
                <a:defRPr/>
              </a:pPr>
              <a:t>77</a:t>
            </a:fld>
            <a:endParaRPr lang="it-IT" b="1">
              <a:solidFill>
                <a:schemeClr val="tx1"/>
              </a:solidFill>
              <a:latin typeface="Futura Bk BT"/>
            </a:endParaRPr>
          </a:p>
        </p:txBody>
      </p:sp>
      <p:sp>
        <p:nvSpPr>
          <p:cNvPr id="9" name="CasellaDiTesto 16"/>
          <p:cNvSpPr txBox="1">
            <a:spLocks noChangeArrowheads="1"/>
          </p:cNvSpPr>
          <p:nvPr/>
        </p:nvSpPr>
        <p:spPr bwMode="auto">
          <a:xfrm>
            <a:off x="501650" y="3757613"/>
            <a:ext cx="8137525" cy="1784350"/>
          </a:xfrm>
          <a:prstGeom prst="rect">
            <a:avLst/>
          </a:prstGeom>
          <a:solidFill>
            <a:schemeClr val="tx2">
              <a:lumMod val="20000"/>
              <a:lumOff val="80000"/>
            </a:schemeClr>
          </a:solidFill>
          <a:ln w="9525">
            <a:noFill/>
            <a:miter lim="800000"/>
            <a:headEnd/>
            <a:tailEnd/>
          </a:ln>
        </p:spPr>
        <p:txBody>
          <a:bodyPr>
            <a:spAutoFit/>
          </a:bodyPr>
          <a:lstStyle/>
          <a:p>
            <a:pPr marL="342900" indent="-342900">
              <a:buFont typeface="Wingdings" panose="05000000000000000000" pitchFamily="2" charset="2"/>
              <a:buChar char="Ø"/>
              <a:defRPr/>
            </a:pPr>
            <a:r>
              <a:rPr lang="it-IT" sz="2200" b="1" dirty="0">
                <a:latin typeface="Calibri" pitchFamily="34" charset="0"/>
                <a:cs typeface="Arial" pitchFamily="34" charset="0"/>
              </a:rPr>
              <a:t>Nessun effetto sugli acconti dovuti per il periodo di imposta in corso al 31/12/2015</a:t>
            </a:r>
          </a:p>
          <a:p>
            <a:pPr marL="342900" indent="-342900">
              <a:buFont typeface="Wingdings" panose="05000000000000000000" pitchFamily="2" charset="2"/>
              <a:buChar char="Ø"/>
              <a:defRPr/>
            </a:pPr>
            <a:r>
              <a:rPr lang="it-IT" sz="2200" dirty="0">
                <a:latin typeface="Calibri" pitchFamily="34" charset="0"/>
                <a:cs typeface="Arial" pitchFamily="34" charset="0"/>
              </a:rPr>
              <a:t>Per </a:t>
            </a:r>
            <a:r>
              <a:rPr lang="it-IT" sz="2200" b="1" dirty="0">
                <a:latin typeface="Calibri" pitchFamily="34" charset="0"/>
                <a:cs typeface="Arial" pitchFamily="34" charset="0"/>
              </a:rPr>
              <a:t>l’acconto del 2016 </a:t>
            </a:r>
            <a:r>
              <a:rPr lang="it-IT" sz="2200" dirty="0">
                <a:latin typeface="Calibri" pitchFamily="34" charset="0"/>
                <a:cs typeface="Arial" pitchFamily="34" charset="0"/>
              </a:rPr>
              <a:t>con il metodo storico, l’imposta riferita al periodo precedente va considerata in assenza delle riduzioni dovute per l’agevolazione</a:t>
            </a:r>
          </a:p>
        </p:txBody>
      </p:sp>
      <p:sp>
        <p:nvSpPr>
          <p:cNvPr id="11" name="CasellaDiTesto 16"/>
          <p:cNvSpPr txBox="1">
            <a:spLocks noChangeArrowheads="1"/>
          </p:cNvSpPr>
          <p:nvPr/>
        </p:nvSpPr>
        <p:spPr bwMode="auto">
          <a:xfrm>
            <a:off x="501650" y="1646238"/>
            <a:ext cx="8137525" cy="2122487"/>
          </a:xfrm>
          <a:prstGeom prst="rect">
            <a:avLst/>
          </a:prstGeom>
          <a:solidFill>
            <a:srgbClr val="FFFF00"/>
          </a:solidFill>
          <a:ln w="9525">
            <a:noFill/>
            <a:miter lim="800000"/>
            <a:headEnd/>
            <a:tailEnd/>
          </a:ln>
        </p:spPr>
        <p:txBody>
          <a:bodyPr>
            <a:spAutoFit/>
          </a:bodyPr>
          <a:lstStyle/>
          <a:p>
            <a:pPr>
              <a:defRPr/>
            </a:pPr>
            <a:r>
              <a:rPr lang="it-IT" sz="2200" b="1" dirty="0">
                <a:latin typeface="Calibri" pitchFamily="34" charset="0"/>
                <a:cs typeface="Arial" pitchFamily="34" charset="0"/>
              </a:rPr>
              <a:t>Maggiorazione del 40% del costo di acquisizione del bene </a:t>
            </a:r>
            <a:r>
              <a:rPr lang="it-IT" sz="2200" dirty="0">
                <a:latin typeface="Calibri" pitchFamily="34" charset="0"/>
                <a:cs typeface="Arial" pitchFamily="34" charset="0"/>
              </a:rPr>
              <a:t>con effetto:</a:t>
            </a:r>
          </a:p>
          <a:p>
            <a:pPr marL="342900" indent="-342900">
              <a:buFont typeface="Wingdings" panose="05000000000000000000" pitchFamily="2" charset="2"/>
              <a:buChar char="Ø"/>
              <a:defRPr/>
            </a:pPr>
            <a:r>
              <a:rPr lang="it-IT" sz="2200" dirty="0">
                <a:latin typeface="Calibri" pitchFamily="34" charset="0"/>
                <a:cs typeface="Arial" pitchFamily="34" charset="0"/>
              </a:rPr>
              <a:t>Sulle quote di ammortamento</a:t>
            </a:r>
          </a:p>
          <a:p>
            <a:pPr marL="342900" indent="-342900">
              <a:buFont typeface="Wingdings" panose="05000000000000000000" pitchFamily="2" charset="2"/>
              <a:buChar char="Ø"/>
              <a:defRPr/>
            </a:pPr>
            <a:r>
              <a:rPr lang="it-IT" sz="2200" dirty="0">
                <a:latin typeface="Calibri" pitchFamily="34" charset="0"/>
                <a:cs typeface="Arial" pitchFamily="34" charset="0"/>
              </a:rPr>
              <a:t>Sulla quota capitale dei canoni di leasing</a:t>
            </a:r>
          </a:p>
          <a:p>
            <a:pPr>
              <a:defRPr/>
            </a:pPr>
            <a:r>
              <a:rPr lang="it-IT" sz="2200" dirty="0">
                <a:latin typeface="Calibri" pitchFamily="34" charset="0"/>
                <a:cs typeface="Arial" pitchFamily="34" charset="0"/>
              </a:rPr>
              <a:t>L’effetto è riconosciuto anche per i beni ex art. 164, c. 1, </a:t>
            </a:r>
            <a:r>
              <a:rPr lang="it-IT" sz="2200" dirty="0" err="1">
                <a:latin typeface="Calibri" pitchFamily="34" charset="0"/>
                <a:cs typeface="Arial" pitchFamily="34" charset="0"/>
              </a:rPr>
              <a:t>lett</a:t>
            </a:r>
            <a:r>
              <a:rPr lang="it-IT" sz="2200" dirty="0">
                <a:latin typeface="Calibri" pitchFamily="34" charset="0"/>
                <a:cs typeface="Arial" pitchFamily="34" charset="0"/>
              </a:rPr>
              <a:t>. b), </a:t>
            </a:r>
            <a:r>
              <a:rPr lang="it-IT" sz="2200" dirty="0" err="1">
                <a:latin typeface="Calibri" pitchFamily="34" charset="0"/>
                <a:cs typeface="Arial" pitchFamily="34" charset="0"/>
              </a:rPr>
              <a:t>T.U.I.R</a:t>
            </a:r>
            <a:r>
              <a:rPr lang="it-IT" sz="2200" dirty="0">
                <a:latin typeface="Calibri" pitchFamily="34" charset="0"/>
                <a:cs typeface="Arial" pitchFamily="34" charset="0"/>
              </a:rPr>
              <a:t>.</a:t>
            </a:r>
          </a:p>
        </p:txBody>
      </p:sp>
      <p:sp>
        <p:nvSpPr>
          <p:cNvPr id="12" name="CasellaDiTesto 17"/>
          <p:cNvSpPr txBox="1">
            <a:spLocks noChangeArrowheads="1"/>
          </p:cNvSpPr>
          <p:nvPr/>
        </p:nvSpPr>
        <p:spPr bwMode="auto">
          <a:xfrm>
            <a:off x="503238" y="119697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CONTENUTO DELL’AGEVOLAZIONE</a:t>
            </a:r>
          </a:p>
        </p:txBody>
      </p:sp>
      <p:sp>
        <p:nvSpPr>
          <p:cNvPr id="171014" name="CasellaDiTesto 16"/>
          <p:cNvSpPr txBox="1">
            <a:spLocks noChangeArrowheads="1"/>
          </p:cNvSpPr>
          <p:nvPr/>
        </p:nvSpPr>
        <p:spPr bwMode="auto">
          <a:xfrm>
            <a:off x="503238" y="5529263"/>
            <a:ext cx="8137525" cy="769937"/>
          </a:xfrm>
          <a:prstGeom prst="rect">
            <a:avLst/>
          </a:prstGeom>
          <a:solidFill>
            <a:srgbClr val="FF0000"/>
          </a:solidFill>
          <a:ln w="9525">
            <a:noFill/>
            <a:miter lim="800000"/>
            <a:headEnd/>
            <a:tailEnd/>
          </a:ln>
        </p:spPr>
        <p:txBody>
          <a:bodyPr>
            <a:spAutoFit/>
          </a:bodyPr>
          <a:lstStyle/>
          <a:p>
            <a:pPr marL="342900" indent="-342900">
              <a:buFont typeface="Wingdings" pitchFamily="2" charset="2"/>
              <a:buChar char="Ø"/>
            </a:pPr>
            <a:r>
              <a:rPr lang="it-IT" sz="2200" b="1">
                <a:solidFill>
                  <a:schemeClr val="bg1"/>
                </a:solidFill>
                <a:latin typeface="Calibri" pitchFamily="34" charset="0"/>
              </a:rPr>
              <a:t>Nessuna rilevanza ai fini IRAP </a:t>
            </a:r>
          </a:p>
          <a:p>
            <a:pPr marL="342900" indent="-342900">
              <a:buFont typeface="Wingdings" pitchFamily="2" charset="2"/>
              <a:buChar char="Ø"/>
            </a:pPr>
            <a:r>
              <a:rPr lang="it-IT" sz="2200">
                <a:solidFill>
                  <a:schemeClr val="bg1"/>
                </a:solidFill>
                <a:latin typeface="Calibri" pitchFamily="34" charset="0"/>
              </a:rPr>
              <a:t>Anche per gli esercenti arti e professioni</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itolo 1"/>
          <p:cNvSpPr>
            <a:spLocks noGrp="1"/>
          </p:cNvSpPr>
          <p:nvPr>
            <p:ph type="ctrTitle"/>
          </p:nvPr>
        </p:nvSpPr>
        <p:spPr>
          <a:xfrm>
            <a:off x="250825" y="44450"/>
            <a:ext cx="8642350" cy="1008063"/>
          </a:xfrm>
        </p:spPr>
        <p:txBody>
          <a:bodyPr/>
          <a:lstStyle/>
          <a:p>
            <a:pPr eaLnBrk="1" hangingPunct="1"/>
            <a:r>
              <a:rPr lang="it-IT" sz="2400" smtClean="0">
                <a:solidFill>
                  <a:srgbClr val="000000"/>
                </a:solidFill>
              </a:rPr>
              <a:t>SUPER E IPER AMMORTAMENTI </a:t>
            </a:r>
            <a:br>
              <a:rPr lang="it-IT" sz="2400" smtClean="0">
                <a:solidFill>
                  <a:srgbClr val="000000"/>
                </a:solidFill>
              </a:rPr>
            </a:br>
            <a:r>
              <a:rPr lang="it-IT" sz="2000" smtClean="0">
                <a:solidFill>
                  <a:srgbClr val="000000"/>
                </a:solidFill>
              </a:rPr>
              <a:t>(L. 208/2015 , art. 1, commi da 91 a 94 </a:t>
            </a:r>
            <a:r>
              <a:rPr lang="it-IT" sz="2400" smtClean="0">
                <a:solidFill>
                  <a:srgbClr val="000000"/>
                </a:solidFill>
              </a:rPr>
              <a:t>+ </a:t>
            </a:r>
            <a:r>
              <a:rPr lang="it-IT" sz="2000" smtClean="0">
                <a:solidFill>
                  <a:srgbClr val="000000"/>
                </a:solidFill>
              </a:rPr>
              <a:t>L. di Stabilità per il 2016</a:t>
            </a:r>
            <a:r>
              <a:rPr lang="it-IT" sz="2400" smtClean="0">
                <a:solidFill>
                  <a:srgbClr val="000000"/>
                </a:solidFill>
              </a:rPr>
              <a:t>)</a:t>
            </a:r>
            <a:endParaRPr lang="it-IT" sz="2400" smtClean="0"/>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68F87257-B98C-41C1-9731-09553D4C7261}" type="slidenum">
              <a:rPr lang="it-IT" b="1">
                <a:solidFill>
                  <a:schemeClr val="tx1"/>
                </a:solidFill>
                <a:latin typeface="Futura Bk BT"/>
              </a:rPr>
              <a:pPr fontAlgn="base">
                <a:spcBef>
                  <a:spcPct val="0"/>
                </a:spcBef>
                <a:spcAft>
                  <a:spcPct val="0"/>
                </a:spcAft>
                <a:defRPr/>
              </a:pPr>
              <a:t>78</a:t>
            </a:fld>
            <a:endParaRPr lang="it-IT" b="1">
              <a:solidFill>
                <a:schemeClr val="tx1"/>
              </a:solidFill>
              <a:latin typeface="Futura Bk BT"/>
            </a:endParaRPr>
          </a:p>
        </p:txBody>
      </p:sp>
      <p:sp>
        <p:nvSpPr>
          <p:cNvPr id="11" name="CasellaDiTesto 16"/>
          <p:cNvSpPr txBox="1">
            <a:spLocks noChangeArrowheads="1"/>
          </p:cNvSpPr>
          <p:nvPr/>
        </p:nvSpPr>
        <p:spPr bwMode="auto">
          <a:xfrm>
            <a:off x="503238" y="1700213"/>
            <a:ext cx="8137525" cy="4524375"/>
          </a:xfrm>
          <a:prstGeom prst="rect">
            <a:avLst/>
          </a:prstGeom>
          <a:solidFill>
            <a:srgbClr val="FFFF00"/>
          </a:solidFill>
          <a:ln w="9525">
            <a:noFill/>
            <a:miter lim="800000"/>
            <a:headEnd/>
            <a:tailEnd/>
          </a:ln>
        </p:spPr>
        <p:txBody>
          <a:bodyPr>
            <a:spAutoFit/>
          </a:bodyPr>
          <a:lstStyle/>
          <a:p>
            <a:pPr>
              <a:defRPr/>
            </a:pPr>
            <a:r>
              <a:rPr lang="it-IT" sz="2400" b="1" dirty="0">
                <a:latin typeface="Calibri" pitchFamily="34" charset="0"/>
                <a:cs typeface="Arial" pitchFamily="34" charset="0"/>
              </a:rPr>
              <a:t>Beni ex art. 164, c. 1, </a:t>
            </a:r>
            <a:r>
              <a:rPr lang="it-IT" sz="2400" b="1" dirty="0" err="1">
                <a:latin typeface="Calibri" pitchFamily="34" charset="0"/>
                <a:cs typeface="Arial" pitchFamily="34" charset="0"/>
              </a:rPr>
              <a:t>lett</a:t>
            </a:r>
            <a:r>
              <a:rPr lang="it-IT" sz="2400" b="1" dirty="0">
                <a:latin typeface="Calibri" pitchFamily="34" charset="0"/>
                <a:cs typeface="Arial" pitchFamily="34" charset="0"/>
              </a:rPr>
              <a:t>. b), </a:t>
            </a:r>
            <a:r>
              <a:rPr lang="it-IT" sz="2400" b="1" dirty="0" err="1">
                <a:latin typeface="Calibri" pitchFamily="34" charset="0"/>
                <a:cs typeface="Arial" pitchFamily="34" charset="0"/>
              </a:rPr>
              <a:t>T.U.I.R</a:t>
            </a:r>
            <a:r>
              <a:rPr lang="it-IT" sz="2400" b="1" dirty="0">
                <a:latin typeface="Calibri" pitchFamily="34" charset="0"/>
                <a:cs typeface="Arial" pitchFamily="34" charset="0"/>
              </a:rPr>
              <a:t>. (autovetture, autocaravan, motocicli e ciclomotori)  SOLO PER IL 2016</a:t>
            </a:r>
          </a:p>
          <a:p>
            <a:pPr>
              <a:defRPr/>
            </a:pPr>
            <a:r>
              <a:rPr lang="it-IT" sz="2400" dirty="0">
                <a:latin typeface="Calibri" pitchFamily="34" charset="0"/>
                <a:cs typeface="Arial" pitchFamily="34" charset="0"/>
              </a:rPr>
              <a:t>diversi da quelli esclusivamente strumentali all’attività esercitata (es. autoscuola o taxi), </a:t>
            </a:r>
            <a:r>
              <a:rPr lang="it-IT" sz="2400" b="1" dirty="0">
                <a:latin typeface="Calibri" pitchFamily="34" charset="0"/>
                <a:cs typeface="Arial" pitchFamily="34" charset="0"/>
              </a:rPr>
              <a:t>EFFETTI</a:t>
            </a:r>
            <a:r>
              <a:rPr lang="it-IT" sz="2400" dirty="0">
                <a:latin typeface="Calibri" pitchFamily="34" charset="0"/>
                <a:cs typeface="Arial" pitchFamily="34" charset="0"/>
              </a:rPr>
              <a:t>:</a:t>
            </a:r>
          </a:p>
          <a:p>
            <a:pPr>
              <a:defRPr/>
            </a:pPr>
            <a:r>
              <a:rPr lang="it-IT" sz="2400" b="1" dirty="0">
                <a:latin typeface="Calibri" pitchFamily="34" charset="0"/>
                <a:cs typeface="Arial" pitchFamily="34" charset="0"/>
              </a:rPr>
              <a:t>Limiti al costo di acquisto deducibile:</a:t>
            </a:r>
          </a:p>
          <a:p>
            <a:pPr marL="342900" indent="-342900">
              <a:buFont typeface="Wingdings" panose="05000000000000000000" pitchFamily="2" charset="2"/>
              <a:buChar char="Ø"/>
              <a:defRPr/>
            </a:pPr>
            <a:r>
              <a:rPr lang="it-IT" sz="2400" b="1" dirty="0">
                <a:latin typeface="Calibri" pitchFamily="34" charset="0"/>
                <a:cs typeface="Arial" pitchFamily="34" charset="0"/>
              </a:rPr>
              <a:t>Aumento</a:t>
            </a:r>
            <a:r>
              <a:rPr lang="it-IT" sz="2400" dirty="0">
                <a:latin typeface="Calibri" pitchFamily="34" charset="0"/>
                <a:cs typeface="Arial" pitchFamily="34" charset="0"/>
              </a:rPr>
              <a:t> da 18.075,99 </a:t>
            </a:r>
            <a:r>
              <a:rPr lang="it-IT" sz="2400" b="1" dirty="0">
                <a:latin typeface="Calibri" pitchFamily="34" charset="0"/>
                <a:cs typeface="Arial" pitchFamily="34" charset="0"/>
              </a:rPr>
              <a:t>a 25.306,39 Euro</a:t>
            </a:r>
          </a:p>
          <a:p>
            <a:pPr marL="342900" indent="-342900">
              <a:buFont typeface="Wingdings" panose="05000000000000000000" pitchFamily="2" charset="2"/>
              <a:buChar char="Ø"/>
              <a:defRPr/>
            </a:pPr>
            <a:r>
              <a:rPr lang="it-IT" sz="2400" b="1" dirty="0">
                <a:latin typeface="Calibri" pitchFamily="34" charset="0"/>
                <a:cs typeface="Arial" pitchFamily="34" charset="0"/>
              </a:rPr>
              <a:t>Aumento</a:t>
            </a:r>
            <a:r>
              <a:rPr lang="it-IT" sz="2400" dirty="0">
                <a:latin typeface="Calibri" pitchFamily="34" charset="0"/>
                <a:cs typeface="Arial" pitchFamily="34" charset="0"/>
              </a:rPr>
              <a:t> da 25.822,84 </a:t>
            </a:r>
            <a:r>
              <a:rPr lang="it-IT" sz="2400" b="1" dirty="0">
                <a:latin typeface="Calibri" pitchFamily="34" charset="0"/>
                <a:cs typeface="Arial" pitchFamily="34" charset="0"/>
              </a:rPr>
              <a:t>a</a:t>
            </a:r>
            <a:r>
              <a:rPr lang="it-IT" sz="2400" dirty="0">
                <a:latin typeface="Calibri" pitchFamily="34" charset="0"/>
                <a:cs typeface="Arial" pitchFamily="34" charset="0"/>
              </a:rPr>
              <a:t> </a:t>
            </a:r>
            <a:r>
              <a:rPr lang="it-IT" sz="2400" b="1" dirty="0">
                <a:latin typeface="Calibri" pitchFamily="34" charset="0"/>
                <a:cs typeface="Arial" pitchFamily="34" charset="0"/>
              </a:rPr>
              <a:t>36.151,98 Euro per agenti e rappresentanti</a:t>
            </a:r>
          </a:p>
          <a:p>
            <a:pPr>
              <a:defRPr/>
            </a:pPr>
            <a:r>
              <a:rPr lang="it-IT" sz="2400" b="1" dirty="0">
                <a:latin typeface="Calibri" pitchFamily="34" charset="0"/>
                <a:cs typeface="Arial" pitchFamily="34" charset="0"/>
              </a:rPr>
              <a:t>Costo deducibile</a:t>
            </a:r>
          </a:p>
          <a:p>
            <a:pPr marL="342900" indent="-342900">
              <a:buFont typeface="Wingdings" panose="05000000000000000000" pitchFamily="2" charset="2"/>
              <a:buChar char="Ø"/>
              <a:defRPr/>
            </a:pPr>
            <a:r>
              <a:rPr lang="it-IT" sz="2400" dirty="0">
                <a:latin typeface="Calibri" pitchFamily="34" charset="0"/>
                <a:cs typeface="Arial" pitchFamily="34" charset="0"/>
              </a:rPr>
              <a:t>20%, 80% per agenti e rappresentanti o 70% per veicoli in uso promiscuo ai dipendenti,  della quota di ammortamento calcolata sul costo di acquisto maggiorato del 40%</a:t>
            </a:r>
          </a:p>
        </p:txBody>
      </p:sp>
      <p:sp>
        <p:nvSpPr>
          <p:cNvPr id="12" name="CasellaDiTesto 17"/>
          <p:cNvSpPr txBox="1">
            <a:spLocks noChangeArrowheads="1"/>
          </p:cNvSpPr>
          <p:nvPr/>
        </p:nvSpPr>
        <p:spPr bwMode="auto">
          <a:xfrm>
            <a:off x="503238" y="119697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CONTENUTO DELL’AGEVOLAZIONE </a:t>
            </a:r>
            <a:r>
              <a:rPr lang="it-IT" sz="2400" b="1" dirty="0">
                <a:latin typeface="Arial" pitchFamily="34" charset="0"/>
                <a:cs typeface="Arial" pitchFamily="34" charset="0"/>
              </a:rPr>
              <a:t>(segue)</a:t>
            </a:r>
            <a:endParaRPr lang="it-IT" sz="2400" b="1" dirty="0">
              <a:latin typeface="+mj-lt"/>
              <a:cs typeface="Arial" pitchFamily="34"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itolo 1"/>
          <p:cNvSpPr>
            <a:spLocks noGrp="1"/>
          </p:cNvSpPr>
          <p:nvPr>
            <p:ph type="ctrTitle"/>
          </p:nvPr>
        </p:nvSpPr>
        <p:spPr>
          <a:xfrm>
            <a:off x="250825" y="44450"/>
            <a:ext cx="8642350" cy="1008063"/>
          </a:xfrm>
        </p:spPr>
        <p:txBody>
          <a:bodyPr/>
          <a:lstStyle/>
          <a:p>
            <a:pPr eaLnBrk="1" hangingPunct="1"/>
            <a:r>
              <a:rPr lang="it-IT" sz="2400" smtClean="0"/>
              <a:t>MAGGIORAZIONE AMMORTAMENTI AL 140%</a:t>
            </a:r>
            <a:br>
              <a:rPr lang="it-IT" sz="2400" smtClean="0"/>
            </a:br>
            <a:r>
              <a:rPr lang="it-IT" sz="2400" smtClean="0"/>
              <a:t>(</a:t>
            </a:r>
            <a:r>
              <a:rPr lang="it-IT" sz="2000" smtClean="0"/>
              <a:t>L. di Stabilità per il 2016, art. 1, commi da 91 a 94</a:t>
            </a:r>
            <a:r>
              <a:rPr lang="it-IT" sz="2400" smtClean="0"/>
              <a:t>) </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A87C9D92-6D87-4475-ACA1-3E4848495215}" type="slidenum">
              <a:rPr lang="it-IT" b="1">
                <a:solidFill>
                  <a:schemeClr val="tx1"/>
                </a:solidFill>
                <a:latin typeface="Futura Bk BT"/>
              </a:rPr>
              <a:pPr fontAlgn="base">
                <a:spcBef>
                  <a:spcPct val="0"/>
                </a:spcBef>
                <a:spcAft>
                  <a:spcPct val="0"/>
                </a:spcAft>
                <a:defRPr/>
              </a:pPr>
              <a:t>79</a:t>
            </a:fld>
            <a:endParaRPr lang="it-IT" b="1">
              <a:solidFill>
                <a:schemeClr val="tx1"/>
              </a:solidFill>
              <a:latin typeface="Futura Bk BT"/>
            </a:endParaRPr>
          </a:p>
        </p:txBody>
      </p:sp>
      <p:sp>
        <p:nvSpPr>
          <p:cNvPr id="9" name="CasellaDiTesto 16"/>
          <p:cNvSpPr txBox="1">
            <a:spLocks noChangeArrowheads="1"/>
          </p:cNvSpPr>
          <p:nvPr/>
        </p:nvSpPr>
        <p:spPr bwMode="auto">
          <a:xfrm>
            <a:off x="501650" y="3500438"/>
            <a:ext cx="8137525" cy="2801937"/>
          </a:xfrm>
          <a:prstGeom prst="rect">
            <a:avLst/>
          </a:prstGeom>
          <a:solidFill>
            <a:schemeClr val="tx2">
              <a:lumMod val="20000"/>
              <a:lumOff val="80000"/>
            </a:schemeClr>
          </a:solidFill>
          <a:ln w="9525">
            <a:noFill/>
            <a:miter lim="800000"/>
            <a:headEnd/>
            <a:tailEnd/>
          </a:ln>
        </p:spPr>
        <p:txBody>
          <a:bodyPr>
            <a:spAutoFit/>
          </a:bodyPr>
          <a:lstStyle/>
          <a:p>
            <a:pPr>
              <a:defRPr/>
            </a:pPr>
            <a:r>
              <a:rPr lang="it-IT" sz="2200" b="1" dirty="0">
                <a:latin typeface="Calibri" pitchFamily="34" charset="0"/>
                <a:cs typeface="Arial" pitchFamily="34" charset="0"/>
              </a:rPr>
              <a:t>NON È PREVISTA LA REVOCA DELL’AGEVOLAZIONE in caso in cui i beni oggetto dell'investimento, o i relativi contratti di leasing:</a:t>
            </a:r>
          </a:p>
          <a:p>
            <a:pPr marL="342900" indent="-342900">
              <a:buFont typeface="Wingdings" panose="05000000000000000000" pitchFamily="2" charset="2"/>
              <a:buChar char="Ø"/>
              <a:defRPr/>
            </a:pPr>
            <a:r>
              <a:rPr lang="it-IT" sz="2200" b="1" dirty="0">
                <a:latin typeface="Calibri" pitchFamily="34" charset="0"/>
                <a:cs typeface="Arial" pitchFamily="34" charset="0"/>
              </a:rPr>
              <a:t>Vengano ceduti a terzi </a:t>
            </a:r>
          </a:p>
          <a:p>
            <a:pPr marL="342900" indent="-342900">
              <a:buFont typeface="Wingdings" panose="05000000000000000000" pitchFamily="2" charset="2"/>
              <a:buChar char="Ø"/>
              <a:defRPr/>
            </a:pPr>
            <a:r>
              <a:rPr lang="it-IT" sz="2200" b="1" dirty="0">
                <a:latin typeface="Calibri" pitchFamily="34" charset="0"/>
                <a:cs typeface="Arial" pitchFamily="34" charset="0"/>
              </a:rPr>
              <a:t>O destinati a finalità estranee all’esercizio dell’impresa</a:t>
            </a:r>
          </a:p>
          <a:p>
            <a:pPr>
              <a:defRPr/>
            </a:pPr>
            <a:r>
              <a:rPr lang="it-IT" sz="2200" b="1" dirty="0">
                <a:latin typeface="Calibri" pitchFamily="34" charset="0"/>
                <a:cs typeface="Arial" pitchFamily="34" charset="0"/>
              </a:rPr>
              <a:t> prima del secondo periodo d’imposta successivo a quello di acquisto</a:t>
            </a:r>
          </a:p>
          <a:p>
            <a:pPr marL="342900" indent="-342900">
              <a:buFont typeface="Wingdings" panose="05000000000000000000" pitchFamily="2" charset="2"/>
              <a:buChar char="Ø"/>
              <a:defRPr/>
            </a:pPr>
            <a:r>
              <a:rPr lang="it-IT" sz="2200" b="1" dirty="0">
                <a:latin typeface="Calibri" pitchFamily="34" charset="0"/>
                <a:cs typeface="Arial" pitchFamily="34" charset="0"/>
              </a:rPr>
              <a:t>O trasferiti, entro il termine di decadenza per l’accertamento, a strutture produttive fuori dal territorio dello Stato </a:t>
            </a:r>
            <a:endParaRPr lang="it-IT" sz="2200" dirty="0">
              <a:latin typeface="Calibri" pitchFamily="34" charset="0"/>
              <a:cs typeface="Arial" pitchFamily="34" charset="0"/>
            </a:endParaRPr>
          </a:p>
        </p:txBody>
      </p:sp>
      <p:sp>
        <p:nvSpPr>
          <p:cNvPr id="11" name="CasellaDiTesto 16"/>
          <p:cNvSpPr txBox="1">
            <a:spLocks noChangeArrowheads="1"/>
          </p:cNvSpPr>
          <p:nvPr/>
        </p:nvSpPr>
        <p:spPr bwMode="auto">
          <a:xfrm>
            <a:off x="501650" y="1687513"/>
            <a:ext cx="8137525" cy="1784350"/>
          </a:xfrm>
          <a:prstGeom prst="rect">
            <a:avLst/>
          </a:prstGeom>
          <a:solidFill>
            <a:srgbClr val="FFFF00"/>
          </a:solidFill>
          <a:ln w="9525">
            <a:noFill/>
            <a:miter lim="800000"/>
            <a:headEnd/>
            <a:tailEnd/>
          </a:ln>
        </p:spPr>
        <p:txBody>
          <a:bodyPr>
            <a:spAutoFit/>
          </a:bodyPr>
          <a:lstStyle/>
          <a:p>
            <a:pPr>
              <a:defRPr/>
            </a:pPr>
            <a:r>
              <a:rPr lang="it-IT" sz="2200" b="1" dirty="0">
                <a:latin typeface="Calibri" pitchFamily="34" charset="0"/>
                <a:cs typeface="Arial" pitchFamily="34" charset="0"/>
              </a:rPr>
              <a:t>Beni costo unitario inferiore a euro 516,46</a:t>
            </a:r>
            <a:r>
              <a:rPr lang="it-IT" sz="2200" dirty="0">
                <a:latin typeface="Calibri" pitchFamily="34" charset="0"/>
                <a:cs typeface="Arial" pitchFamily="34" charset="0"/>
              </a:rPr>
              <a:t>:</a:t>
            </a:r>
          </a:p>
          <a:p>
            <a:pPr marL="342900" indent="-342900">
              <a:buFont typeface="Wingdings" panose="05000000000000000000" pitchFamily="2" charset="2"/>
              <a:buChar char="Ø"/>
              <a:defRPr/>
            </a:pPr>
            <a:r>
              <a:rPr lang="it-IT" sz="2200" dirty="0">
                <a:latin typeface="Calibri" pitchFamily="34" charset="0"/>
                <a:cs typeface="Arial" pitchFamily="34" charset="0"/>
              </a:rPr>
              <a:t>Agevolazione ammessa perché al contribuente è data la scelta tra ammortizzare il bene o dedurne integralmente il costo</a:t>
            </a:r>
          </a:p>
          <a:p>
            <a:pPr marL="342900" indent="-342900">
              <a:buFont typeface="Wingdings" panose="05000000000000000000" pitchFamily="2" charset="2"/>
              <a:buChar char="Ø"/>
              <a:defRPr/>
            </a:pPr>
            <a:r>
              <a:rPr lang="it-IT" sz="2200" dirty="0">
                <a:latin typeface="Calibri" pitchFamily="34" charset="0"/>
                <a:cs typeface="Arial" pitchFamily="34" charset="0"/>
              </a:rPr>
              <a:t>La maggiorazione del 40% non rileva ai fini della qualifica del bene tra quelli di costo unitario inferiore a euro 516,46</a:t>
            </a:r>
          </a:p>
        </p:txBody>
      </p:sp>
      <p:sp>
        <p:nvSpPr>
          <p:cNvPr id="12" name="CasellaDiTesto 17"/>
          <p:cNvSpPr txBox="1">
            <a:spLocks noChangeArrowheads="1"/>
          </p:cNvSpPr>
          <p:nvPr/>
        </p:nvSpPr>
        <p:spPr bwMode="auto">
          <a:xfrm>
            <a:off x="503238" y="119697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CASI PARTICOLARI</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olo 1"/>
          <p:cNvSpPr>
            <a:spLocks noGrp="1"/>
          </p:cNvSpPr>
          <p:nvPr>
            <p:ph type="ctrTitle"/>
          </p:nvPr>
        </p:nvSpPr>
        <p:spPr>
          <a:xfrm>
            <a:off x="250825" y="44450"/>
            <a:ext cx="8642350" cy="1008063"/>
          </a:xfrm>
        </p:spPr>
        <p:txBody>
          <a:bodyPr/>
          <a:lstStyle/>
          <a:p>
            <a:pPr eaLnBrk="1" hangingPunct="1"/>
            <a:r>
              <a:rPr lang="it-IT" sz="2400" smtClean="0"/>
              <a:t>DICHIARAZIONI INTEGRATIVE</a:t>
            </a:r>
            <a:br>
              <a:rPr lang="it-IT" sz="2400" smtClean="0"/>
            </a:br>
            <a:r>
              <a:rPr lang="it-IT" sz="2000" smtClean="0"/>
              <a:t>(Modifiche all’art. 8, commi 6-ter, quater e quinquies, D.P.R. 322/1998</a:t>
            </a:r>
            <a:r>
              <a:rPr lang="it-IT" sz="2400" smtClean="0"/>
              <a:t>) </a:t>
            </a:r>
          </a:p>
        </p:txBody>
      </p:sp>
      <p:sp>
        <p:nvSpPr>
          <p:cNvPr id="4100" name="CasellaDiTesto 17"/>
          <p:cNvSpPr txBox="1">
            <a:spLocks noChangeArrowheads="1"/>
          </p:cNvSpPr>
          <p:nvPr/>
        </p:nvSpPr>
        <p:spPr bwMode="auto">
          <a:xfrm>
            <a:off x="501650" y="119697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INTEGRATIVE A FAVORE : modalità di utilizzo del credito</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23DD7C90-6D60-42FA-B0D8-41708CE01C67}" type="slidenum">
              <a:rPr lang="it-IT" b="1">
                <a:solidFill>
                  <a:schemeClr val="tx1"/>
                </a:solidFill>
                <a:latin typeface="Futura Bk BT"/>
              </a:rPr>
              <a:pPr fontAlgn="base">
                <a:spcBef>
                  <a:spcPct val="0"/>
                </a:spcBef>
                <a:spcAft>
                  <a:spcPct val="0"/>
                </a:spcAft>
                <a:defRPr/>
              </a:pPr>
              <a:t>8</a:t>
            </a:fld>
            <a:endParaRPr lang="it-IT" b="1">
              <a:solidFill>
                <a:schemeClr val="tx1"/>
              </a:solidFill>
              <a:latin typeface="Futura Bk BT"/>
            </a:endParaRPr>
          </a:p>
        </p:txBody>
      </p:sp>
      <p:sp>
        <p:nvSpPr>
          <p:cNvPr id="8" name="Rettangolo 7"/>
          <p:cNvSpPr/>
          <p:nvPr/>
        </p:nvSpPr>
        <p:spPr>
          <a:xfrm>
            <a:off x="314325" y="1851025"/>
            <a:ext cx="647700" cy="10795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3200" b="1" dirty="0">
                <a:solidFill>
                  <a:schemeClr val="tx1"/>
                </a:solidFill>
              </a:rPr>
              <a:t>1</a:t>
            </a:r>
          </a:p>
        </p:txBody>
      </p:sp>
      <p:cxnSp>
        <p:nvCxnSpPr>
          <p:cNvPr id="11" name="Connettore a gomito 23"/>
          <p:cNvCxnSpPr>
            <a:cxnSpLocks/>
            <a:stCxn id="23" idx="3"/>
            <a:endCxn id="25" idx="1"/>
          </p:cNvCxnSpPr>
          <p:nvPr/>
        </p:nvCxnSpPr>
        <p:spPr>
          <a:xfrm flipV="1">
            <a:off x="4643438" y="3516313"/>
            <a:ext cx="490537" cy="758825"/>
          </a:xfrm>
          <a:prstGeom prst="bentConnector3">
            <a:avLst>
              <a:gd name="adj1" fmla="val 50000"/>
            </a:avLst>
          </a:prstGeom>
          <a:ln w="28575">
            <a:solidFill>
              <a:schemeClr val="accent1">
                <a:lumMod val="75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0" name="Rettangolo 19"/>
          <p:cNvSpPr/>
          <p:nvPr/>
        </p:nvSpPr>
        <p:spPr>
          <a:xfrm>
            <a:off x="1116013" y="1851025"/>
            <a:ext cx="3527425" cy="10795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chemeClr val="tx1"/>
                </a:solidFill>
              </a:rPr>
              <a:t>Integrativa presentata </a:t>
            </a:r>
            <a:r>
              <a:rPr lang="it-IT" b="1" dirty="0">
                <a:solidFill>
                  <a:schemeClr val="tx1"/>
                </a:solidFill>
              </a:rPr>
              <a:t>ENTRO</a:t>
            </a:r>
            <a:r>
              <a:rPr lang="it-IT" dirty="0">
                <a:solidFill>
                  <a:schemeClr val="tx1"/>
                </a:solidFill>
              </a:rPr>
              <a:t> il termine di presentazione della dichiarazione relativa al periodo di imposta successivo</a:t>
            </a:r>
          </a:p>
        </p:txBody>
      </p:sp>
      <p:sp>
        <p:nvSpPr>
          <p:cNvPr id="21" name="Rettangolo 20"/>
          <p:cNvSpPr/>
          <p:nvPr/>
        </p:nvSpPr>
        <p:spPr>
          <a:xfrm>
            <a:off x="5133975" y="1870075"/>
            <a:ext cx="3614738" cy="104298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chemeClr val="tx1"/>
                </a:solidFill>
              </a:rPr>
              <a:t>Compensazione orizzontale direttamente in F24</a:t>
            </a:r>
          </a:p>
        </p:txBody>
      </p:sp>
      <p:sp>
        <p:nvSpPr>
          <p:cNvPr id="22" name="Rettangolo 21"/>
          <p:cNvSpPr/>
          <p:nvPr/>
        </p:nvSpPr>
        <p:spPr>
          <a:xfrm>
            <a:off x="314325" y="3735388"/>
            <a:ext cx="647700" cy="108108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3200" b="1" dirty="0">
                <a:solidFill>
                  <a:schemeClr val="tx1"/>
                </a:solidFill>
              </a:rPr>
              <a:t>2</a:t>
            </a:r>
          </a:p>
        </p:txBody>
      </p:sp>
      <p:sp>
        <p:nvSpPr>
          <p:cNvPr id="23" name="Rettangolo 22"/>
          <p:cNvSpPr/>
          <p:nvPr/>
        </p:nvSpPr>
        <p:spPr>
          <a:xfrm>
            <a:off x="1116013" y="3735388"/>
            <a:ext cx="3527425" cy="108108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chemeClr val="tx1"/>
                </a:solidFill>
              </a:rPr>
              <a:t>Integrativa presentata </a:t>
            </a:r>
            <a:r>
              <a:rPr lang="it-IT" b="1" dirty="0">
                <a:solidFill>
                  <a:schemeClr val="tx1"/>
                </a:solidFill>
              </a:rPr>
              <a:t>OLTRE</a:t>
            </a:r>
            <a:r>
              <a:rPr lang="it-IT" dirty="0">
                <a:solidFill>
                  <a:schemeClr val="tx1"/>
                </a:solidFill>
              </a:rPr>
              <a:t> il termine di presentazione della dichiarazione relativa al periodo di imposta successivo</a:t>
            </a:r>
          </a:p>
        </p:txBody>
      </p:sp>
      <p:sp>
        <p:nvSpPr>
          <p:cNvPr id="25" name="Rettangolo 24"/>
          <p:cNvSpPr/>
          <p:nvPr/>
        </p:nvSpPr>
        <p:spPr>
          <a:xfrm>
            <a:off x="5133975" y="3065463"/>
            <a:ext cx="3614738" cy="90011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chemeClr val="tx1"/>
                </a:solidFill>
              </a:rPr>
              <a:t>Indicazione nel </a:t>
            </a:r>
            <a:r>
              <a:rPr lang="it-IT" b="1" dirty="0">
                <a:solidFill>
                  <a:schemeClr val="tx1"/>
                </a:solidFill>
              </a:rPr>
              <a:t>Quadro DI</a:t>
            </a:r>
            <a:r>
              <a:rPr lang="it-IT" dirty="0">
                <a:solidFill>
                  <a:schemeClr val="tx1"/>
                </a:solidFill>
              </a:rPr>
              <a:t> dichiarazione del periodo di imposta in cui è stata presentata l’integrativa</a:t>
            </a:r>
          </a:p>
        </p:txBody>
      </p:sp>
      <p:sp>
        <p:nvSpPr>
          <p:cNvPr id="26" name="Rettangolo 25"/>
          <p:cNvSpPr/>
          <p:nvPr/>
        </p:nvSpPr>
        <p:spPr>
          <a:xfrm>
            <a:off x="5133975" y="4137025"/>
            <a:ext cx="3614738" cy="61277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chemeClr val="tx1"/>
                </a:solidFill>
              </a:rPr>
              <a:t>Compensazione verticale </a:t>
            </a:r>
            <a:r>
              <a:rPr lang="it-IT" b="1" dirty="0">
                <a:solidFill>
                  <a:schemeClr val="tx1"/>
                </a:solidFill>
              </a:rPr>
              <a:t>INTERNA</a:t>
            </a:r>
            <a:r>
              <a:rPr lang="it-IT" dirty="0">
                <a:solidFill>
                  <a:schemeClr val="tx1"/>
                </a:solidFill>
              </a:rPr>
              <a:t> nella medesima dichiarazione</a:t>
            </a:r>
          </a:p>
        </p:txBody>
      </p:sp>
      <p:sp>
        <p:nvSpPr>
          <p:cNvPr id="27" name="Rettangolo 26"/>
          <p:cNvSpPr/>
          <p:nvPr/>
        </p:nvSpPr>
        <p:spPr>
          <a:xfrm>
            <a:off x="5133975" y="4919663"/>
            <a:ext cx="3614738" cy="61277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chemeClr val="tx1"/>
                </a:solidFill>
              </a:rPr>
              <a:t>Riporto della differenza nel </a:t>
            </a:r>
          </a:p>
          <a:p>
            <a:pPr algn="ctr">
              <a:defRPr/>
            </a:pPr>
            <a:r>
              <a:rPr lang="it-IT" b="1" dirty="0">
                <a:solidFill>
                  <a:schemeClr val="tx1"/>
                </a:solidFill>
              </a:rPr>
              <a:t>Quadro </a:t>
            </a:r>
            <a:r>
              <a:rPr lang="it-IT" b="1" dirty="0" err="1">
                <a:solidFill>
                  <a:schemeClr val="tx1"/>
                </a:solidFill>
              </a:rPr>
              <a:t>RX</a:t>
            </a:r>
            <a:endParaRPr lang="it-IT" b="1" dirty="0">
              <a:solidFill>
                <a:schemeClr val="tx1"/>
              </a:solidFill>
            </a:endParaRPr>
          </a:p>
        </p:txBody>
      </p:sp>
      <p:sp>
        <p:nvSpPr>
          <p:cNvPr id="28" name="Rettangolo 27"/>
          <p:cNvSpPr/>
          <p:nvPr/>
        </p:nvSpPr>
        <p:spPr>
          <a:xfrm>
            <a:off x="5133975" y="5702300"/>
            <a:ext cx="3614738" cy="61277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chemeClr val="tx1"/>
                </a:solidFill>
              </a:rPr>
              <a:t>Utilizzo del credito in compensazione orizzontale con F24</a:t>
            </a:r>
          </a:p>
        </p:txBody>
      </p:sp>
      <p:sp>
        <p:nvSpPr>
          <p:cNvPr id="29" name="Rettangolo 28"/>
          <p:cNvSpPr/>
          <p:nvPr/>
        </p:nvSpPr>
        <p:spPr>
          <a:xfrm>
            <a:off x="1116013" y="4983163"/>
            <a:ext cx="3527425" cy="1325562"/>
          </a:xfrm>
          <a:prstGeom prst="rect">
            <a:avLst/>
          </a:prstGeom>
          <a:solidFill>
            <a:srgbClr val="FF00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bg1"/>
                </a:solidFill>
              </a:rPr>
              <a:t>NB per come è costruito il </a:t>
            </a:r>
          </a:p>
          <a:p>
            <a:pPr algn="ctr">
              <a:defRPr/>
            </a:pPr>
            <a:r>
              <a:rPr lang="it-IT" b="1" dirty="0">
                <a:solidFill>
                  <a:schemeClr val="bg1"/>
                </a:solidFill>
              </a:rPr>
              <a:t>Quadro DI tale principio varrebbe anche per i crediti derivanti da errori contabili</a:t>
            </a:r>
          </a:p>
        </p:txBody>
      </p:sp>
      <p:cxnSp>
        <p:nvCxnSpPr>
          <p:cNvPr id="32" name="Connettore a gomito 23"/>
          <p:cNvCxnSpPr>
            <a:cxnSpLocks/>
            <a:stCxn id="23" idx="3"/>
            <a:endCxn id="26" idx="1"/>
          </p:cNvCxnSpPr>
          <p:nvPr/>
        </p:nvCxnSpPr>
        <p:spPr>
          <a:xfrm>
            <a:off x="4643438" y="4275138"/>
            <a:ext cx="490537" cy="168275"/>
          </a:xfrm>
          <a:prstGeom prst="bentConnector3">
            <a:avLst>
              <a:gd name="adj1" fmla="val 50000"/>
            </a:avLst>
          </a:prstGeom>
          <a:ln w="28575">
            <a:solidFill>
              <a:schemeClr val="accent1">
                <a:lumMod val="75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5" name="Connettore a gomito 23"/>
          <p:cNvCxnSpPr>
            <a:cxnSpLocks/>
            <a:stCxn id="23" idx="3"/>
            <a:endCxn id="27" idx="1"/>
          </p:cNvCxnSpPr>
          <p:nvPr/>
        </p:nvCxnSpPr>
        <p:spPr>
          <a:xfrm>
            <a:off x="4643438" y="4275138"/>
            <a:ext cx="490537" cy="950912"/>
          </a:xfrm>
          <a:prstGeom prst="bentConnector3">
            <a:avLst>
              <a:gd name="adj1" fmla="val 50000"/>
            </a:avLst>
          </a:prstGeom>
          <a:ln w="28575">
            <a:solidFill>
              <a:schemeClr val="accent1">
                <a:lumMod val="75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8" name="Connettore a gomito 23"/>
          <p:cNvCxnSpPr>
            <a:cxnSpLocks/>
            <a:stCxn id="23" idx="3"/>
            <a:endCxn id="28" idx="1"/>
          </p:cNvCxnSpPr>
          <p:nvPr/>
        </p:nvCxnSpPr>
        <p:spPr>
          <a:xfrm>
            <a:off x="4643438" y="4275138"/>
            <a:ext cx="490537" cy="1733550"/>
          </a:xfrm>
          <a:prstGeom prst="bentConnector3">
            <a:avLst>
              <a:gd name="adj1" fmla="val 50000"/>
            </a:avLst>
          </a:prstGeom>
          <a:ln w="28575">
            <a:solidFill>
              <a:schemeClr val="accent1">
                <a:lumMod val="75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ttore a gomito 23"/>
          <p:cNvCxnSpPr>
            <a:cxnSpLocks/>
            <a:stCxn id="20" idx="3"/>
            <a:endCxn id="21" idx="1"/>
          </p:cNvCxnSpPr>
          <p:nvPr/>
        </p:nvCxnSpPr>
        <p:spPr>
          <a:xfrm>
            <a:off x="4643438" y="2390775"/>
            <a:ext cx="490537" cy="1588"/>
          </a:xfrm>
          <a:prstGeom prst="straightConnector1">
            <a:avLst/>
          </a:prstGeom>
          <a:ln w="28575">
            <a:solidFill>
              <a:schemeClr val="accent1">
                <a:lumMod val="75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olo 1"/>
          <p:cNvSpPr>
            <a:spLocks noGrp="1"/>
          </p:cNvSpPr>
          <p:nvPr>
            <p:ph type="ctrTitle"/>
          </p:nvPr>
        </p:nvSpPr>
        <p:spPr>
          <a:xfrm>
            <a:off x="250825" y="44450"/>
            <a:ext cx="8642350" cy="1008063"/>
          </a:xfrm>
        </p:spPr>
        <p:txBody>
          <a:bodyPr/>
          <a:lstStyle/>
          <a:p>
            <a:pPr eaLnBrk="1" hangingPunct="1"/>
            <a:r>
              <a:rPr lang="it-IT" sz="2400" smtClean="0">
                <a:solidFill>
                  <a:srgbClr val="000000"/>
                </a:solidFill>
              </a:rPr>
              <a:t>SUPER E IPER AMMORTAMENTI </a:t>
            </a:r>
            <a:br>
              <a:rPr lang="it-IT" sz="2400" smtClean="0">
                <a:solidFill>
                  <a:srgbClr val="000000"/>
                </a:solidFill>
              </a:rPr>
            </a:br>
            <a:r>
              <a:rPr lang="it-IT" sz="2000" smtClean="0">
                <a:solidFill>
                  <a:srgbClr val="000000"/>
                </a:solidFill>
              </a:rPr>
              <a:t>(L. 208/2015 , art. 1, commi da 91 a 94 </a:t>
            </a:r>
            <a:r>
              <a:rPr lang="it-IT" sz="2400" smtClean="0">
                <a:solidFill>
                  <a:srgbClr val="000000"/>
                </a:solidFill>
              </a:rPr>
              <a:t>+ </a:t>
            </a:r>
            <a:r>
              <a:rPr lang="it-IT" sz="2000" smtClean="0">
                <a:solidFill>
                  <a:srgbClr val="000000"/>
                </a:solidFill>
              </a:rPr>
              <a:t>L. di Stabilità per il 2016</a:t>
            </a:r>
            <a:r>
              <a:rPr lang="it-IT" sz="2400" smtClean="0">
                <a:solidFill>
                  <a:srgbClr val="000000"/>
                </a:solidFill>
              </a:rPr>
              <a:t>)</a:t>
            </a:r>
            <a:endParaRPr lang="it-IT" sz="2400" smtClean="0"/>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380985BA-30C5-4EAA-AFCF-7C01E1C728DD}" type="slidenum">
              <a:rPr lang="it-IT" b="1">
                <a:solidFill>
                  <a:schemeClr val="tx1"/>
                </a:solidFill>
                <a:latin typeface="Futura Bk BT"/>
              </a:rPr>
              <a:pPr fontAlgn="base">
                <a:spcBef>
                  <a:spcPct val="0"/>
                </a:spcBef>
                <a:spcAft>
                  <a:spcPct val="0"/>
                </a:spcAft>
                <a:defRPr/>
              </a:pPr>
              <a:t>80</a:t>
            </a:fld>
            <a:endParaRPr lang="it-IT" b="1">
              <a:solidFill>
                <a:schemeClr val="tx1"/>
              </a:solidFill>
              <a:latin typeface="Futura Bk BT"/>
            </a:endParaRPr>
          </a:p>
        </p:txBody>
      </p:sp>
      <p:sp>
        <p:nvSpPr>
          <p:cNvPr id="9" name="CasellaDiTesto 16"/>
          <p:cNvSpPr txBox="1">
            <a:spLocks noChangeArrowheads="1"/>
          </p:cNvSpPr>
          <p:nvPr/>
        </p:nvSpPr>
        <p:spPr bwMode="auto">
          <a:xfrm>
            <a:off x="503238" y="2676525"/>
            <a:ext cx="8137525" cy="1754188"/>
          </a:xfrm>
          <a:prstGeom prst="rect">
            <a:avLst/>
          </a:prstGeom>
          <a:solidFill>
            <a:schemeClr val="tx2">
              <a:lumMod val="20000"/>
              <a:lumOff val="80000"/>
            </a:schemeClr>
          </a:solidFill>
          <a:ln w="9525">
            <a:noFill/>
            <a:miter lim="800000"/>
            <a:headEnd/>
            <a:tailEnd/>
          </a:ln>
        </p:spPr>
        <p:txBody>
          <a:bodyPr>
            <a:spAutoFit/>
          </a:bodyPr>
          <a:lstStyle/>
          <a:p>
            <a:pPr>
              <a:defRPr/>
            </a:pPr>
            <a:r>
              <a:rPr lang="it-IT" b="1" dirty="0">
                <a:latin typeface="Calibri" pitchFamily="34" charset="0"/>
                <a:cs typeface="Arial" pitchFamily="34" charset="0"/>
              </a:rPr>
              <a:t>Differenza tra quota ammortamento calcolata con coefficienti DM 31/12/88 e quota imputata conto economico</a:t>
            </a:r>
          </a:p>
          <a:p>
            <a:pPr marL="342900" indent="-342900">
              <a:buFont typeface="Wingdings" panose="05000000000000000000" pitchFamily="2" charset="2"/>
              <a:buChar char="Ø"/>
              <a:defRPr/>
            </a:pPr>
            <a:r>
              <a:rPr lang="it-IT" dirty="0">
                <a:latin typeface="Calibri" pitchFamily="34" charset="0"/>
                <a:cs typeface="Arial" pitchFamily="34" charset="0"/>
              </a:rPr>
              <a:t>Non è possibile fare una variazione in diminuzione pari a tale differenza perché si viola il principio di derivazione</a:t>
            </a:r>
          </a:p>
          <a:p>
            <a:pPr marL="342900" indent="-342900">
              <a:buFont typeface="Wingdings" panose="05000000000000000000" pitchFamily="2" charset="2"/>
              <a:buChar char="Ø"/>
              <a:defRPr/>
            </a:pPr>
            <a:r>
              <a:rPr lang="it-IT" b="1" dirty="0">
                <a:latin typeface="Calibri" pitchFamily="34" charset="0"/>
                <a:cs typeface="Arial" pitchFamily="34" charset="0"/>
              </a:rPr>
              <a:t>È ammessa</a:t>
            </a:r>
            <a:r>
              <a:rPr lang="it-IT" dirty="0">
                <a:latin typeface="Calibri" pitchFamily="34" charset="0"/>
                <a:cs typeface="Arial" pitchFamily="34" charset="0"/>
              </a:rPr>
              <a:t>, però, </a:t>
            </a:r>
            <a:r>
              <a:rPr lang="it-IT" b="1" dirty="0">
                <a:latin typeface="Calibri" pitchFamily="34" charset="0"/>
                <a:cs typeface="Arial" pitchFamily="34" charset="0"/>
              </a:rPr>
              <a:t>la deduzione integrale del maggior ammortamento ex L. 208/2015</a:t>
            </a:r>
            <a:r>
              <a:rPr lang="it-IT" dirty="0">
                <a:latin typeface="Calibri" pitchFamily="34" charset="0"/>
                <a:cs typeface="Arial" pitchFamily="34" charset="0"/>
              </a:rPr>
              <a:t> calcolato sulla quota determinata con i suddetti coefficienti</a:t>
            </a:r>
          </a:p>
        </p:txBody>
      </p:sp>
      <p:sp>
        <p:nvSpPr>
          <p:cNvPr id="11" name="CasellaDiTesto 16"/>
          <p:cNvSpPr txBox="1">
            <a:spLocks noChangeArrowheads="1"/>
          </p:cNvSpPr>
          <p:nvPr/>
        </p:nvSpPr>
        <p:spPr bwMode="auto">
          <a:xfrm>
            <a:off x="503238" y="1419225"/>
            <a:ext cx="8137525" cy="1323975"/>
          </a:xfrm>
          <a:prstGeom prst="rect">
            <a:avLst/>
          </a:prstGeom>
          <a:solidFill>
            <a:srgbClr val="FFFF00"/>
          </a:solidFill>
          <a:ln w="9525">
            <a:noFill/>
            <a:miter lim="800000"/>
            <a:headEnd/>
            <a:tailEnd/>
          </a:ln>
        </p:spPr>
        <p:txBody>
          <a:bodyPr>
            <a:spAutoFit/>
          </a:bodyPr>
          <a:lstStyle/>
          <a:p>
            <a:pPr>
              <a:defRPr/>
            </a:pPr>
            <a:r>
              <a:rPr lang="it-IT" sz="2000" b="1" dirty="0">
                <a:latin typeface="Calibri" pitchFamily="34" charset="0"/>
                <a:cs typeface="Arial" pitchFamily="34" charset="0"/>
              </a:rPr>
              <a:t>I maggiori ammortamenti si deducono grazie ad una VARIAZIONE IN DIMINUZIONE da evidenziare nel Dichiarativo 2017</a:t>
            </a:r>
            <a:r>
              <a:rPr lang="it-IT" sz="2000" dirty="0">
                <a:latin typeface="Calibri" pitchFamily="34" charset="0"/>
                <a:cs typeface="Arial" pitchFamily="34" charset="0"/>
              </a:rPr>
              <a:t>:</a:t>
            </a:r>
          </a:p>
          <a:p>
            <a:pPr marL="342900" indent="-342900">
              <a:buFont typeface="Wingdings" panose="05000000000000000000" pitchFamily="2" charset="2"/>
              <a:buChar char="Ø"/>
              <a:defRPr/>
            </a:pPr>
            <a:r>
              <a:rPr lang="it-IT" sz="2000" dirty="0">
                <a:latin typeface="Calibri" pitchFamily="34" charset="0"/>
                <a:cs typeface="Arial" pitchFamily="34" charset="0"/>
              </a:rPr>
              <a:t>Tale deduzione è legittima anche se non imputata a conto economico perché riconosciuta da disposizione di legge (art. 109, c. 4, </a:t>
            </a:r>
            <a:r>
              <a:rPr lang="it-IT" sz="2000" dirty="0" err="1">
                <a:latin typeface="Calibri" pitchFamily="34" charset="0"/>
                <a:cs typeface="Arial" pitchFamily="34" charset="0"/>
              </a:rPr>
              <a:t>lett</a:t>
            </a:r>
            <a:r>
              <a:rPr lang="it-IT" sz="2000" dirty="0">
                <a:latin typeface="Calibri" pitchFamily="34" charset="0"/>
                <a:cs typeface="Arial" pitchFamily="34" charset="0"/>
              </a:rPr>
              <a:t>. b) </a:t>
            </a:r>
            <a:r>
              <a:rPr lang="it-IT" sz="2000" dirty="0" err="1">
                <a:latin typeface="Calibri" pitchFamily="34" charset="0"/>
                <a:cs typeface="Arial" pitchFamily="34" charset="0"/>
              </a:rPr>
              <a:t>T.U.I.R</a:t>
            </a:r>
            <a:r>
              <a:rPr lang="it-IT" sz="2000" dirty="0">
                <a:latin typeface="Calibri" pitchFamily="34" charset="0"/>
                <a:cs typeface="Arial" pitchFamily="34" charset="0"/>
              </a:rPr>
              <a:t>.)</a:t>
            </a:r>
          </a:p>
        </p:txBody>
      </p:sp>
      <p:sp>
        <p:nvSpPr>
          <p:cNvPr id="12" name="CasellaDiTesto 17"/>
          <p:cNvSpPr txBox="1">
            <a:spLocks noChangeArrowheads="1"/>
          </p:cNvSpPr>
          <p:nvPr/>
        </p:nvSpPr>
        <p:spPr bwMode="auto">
          <a:xfrm>
            <a:off x="503238" y="1022350"/>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CONTENUTO DELL’AGEVOLAZIONE </a:t>
            </a:r>
            <a:r>
              <a:rPr lang="it-IT" sz="2400" b="1" dirty="0">
                <a:latin typeface="Arial" pitchFamily="34" charset="0"/>
                <a:cs typeface="Arial" pitchFamily="34" charset="0"/>
              </a:rPr>
              <a:t>(segue)</a:t>
            </a:r>
            <a:endParaRPr lang="it-IT" sz="2400" b="1" dirty="0">
              <a:latin typeface="+mj-lt"/>
              <a:cs typeface="Arial" pitchFamily="34" charset="0"/>
            </a:endParaRPr>
          </a:p>
        </p:txBody>
      </p:sp>
      <p:sp>
        <p:nvSpPr>
          <p:cNvPr id="177158" name="CasellaDiTesto 16"/>
          <p:cNvSpPr txBox="1">
            <a:spLocks noChangeArrowheads="1"/>
          </p:cNvSpPr>
          <p:nvPr/>
        </p:nvSpPr>
        <p:spPr bwMode="auto">
          <a:xfrm>
            <a:off x="503238" y="4365625"/>
            <a:ext cx="8137525" cy="2030413"/>
          </a:xfrm>
          <a:prstGeom prst="rect">
            <a:avLst/>
          </a:prstGeom>
          <a:solidFill>
            <a:srgbClr val="92D050"/>
          </a:solidFill>
          <a:ln w="9525">
            <a:noFill/>
            <a:miter lim="800000"/>
            <a:headEnd/>
            <a:tailEnd/>
          </a:ln>
        </p:spPr>
        <p:txBody>
          <a:bodyPr>
            <a:spAutoFit/>
          </a:bodyPr>
          <a:lstStyle/>
          <a:p>
            <a:r>
              <a:rPr lang="it-IT" b="1">
                <a:latin typeface="Calibri" pitchFamily="34" charset="0"/>
              </a:rPr>
              <a:t>ESEMPIO (Circ. 12/E/2016, par. 10.8) :</a:t>
            </a:r>
          </a:p>
          <a:p>
            <a:r>
              <a:rPr lang="it-IT">
                <a:latin typeface="Calibri" pitchFamily="34" charset="0"/>
              </a:rPr>
              <a:t>Costo del bene : 100</a:t>
            </a:r>
          </a:p>
          <a:p>
            <a:r>
              <a:rPr lang="it-IT">
                <a:latin typeface="Calibri" pitchFamily="34" charset="0"/>
              </a:rPr>
              <a:t>Coefficiente DM 31/12/88 : 10</a:t>
            </a:r>
          </a:p>
          <a:p>
            <a:r>
              <a:rPr lang="it-IT">
                <a:latin typeface="Calibri" pitchFamily="34" charset="0"/>
              </a:rPr>
              <a:t>Quota ammortamento calcolata con il coefficiente : 10</a:t>
            </a:r>
          </a:p>
          <a:p>
            <a:r>
              <a:rPr lang="it-IT">
                <a:latin typeface="Calibri" pitchFamily="34" charset="0"/>
              </a:rPr>
              <a:t>Maggiorazione 140% ex L. 208/2015 : 14</a:t>
            </a:r>
          </a:p>
          <a:p>
            <a:r>
              <a:rPr lang="it-IT">
                <a:latin typeface="Calibri" pitchFamily="34" charset="0"/>
              </a:rPr>
              <a:t>Quota imputata a conto economico : 8</a:t>
            </a:r>
          </a:p>
          <a:p>
            <a:r>
              <a:rPr lang="it-IT" b="1">
                <a:latin typeface="Calibri" pitchFamily="34" charset="0"/>
              </a:rPr>
              <a:t>Maggiore quota deducibile in UNICO : 4 e non 6</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itolo 1"/>
          <p:cNvSpPr>
            <a:spLocks noGrp="1"/>
          </p:cNvSpPr>
          <p:nvPr>
            <p:ph type="ctrTitle"/>
          </p:nvPr>
        </p:nvSpPr>
        <p:spPr>
          <a:xfrm>
            <a:off x="250825" y="44450"/>
            <a:ext cx="8642350" cy="1008063"/>
          </a:xfrm>
        </p:spPr>
        <p:txBody>
          <a:bodyPr/>
          <a:lstStyle/>
          <a:p>
            <a:pPr eaLnBrk="1" hangingPunct="1"/>
            <a:r>
              <a:rPr lang="it-IT" sz="2400" smtClean="0"/>
              <a:t>MAGGIORAZIONE AMMORTAMENTI AL 140%</a:t>
            </a:r>
            <a:br>
              <a:rPr lang="it-IT" sz="2400" smtClean="0"/>
            </a:br>
            <a:r>
              <a:rPr lang="it-IT" sz="2400" smtClean="0"/>
              <a:t>(</a:t>
            </a:r>
            <a:r>
              <a:rPr lang="it-IT" sz="2000" smtClean="0"/>
              <a:t>L. di Stabilità per il 2016, art. 1, commi da 91 a 94</a:t>
            </a:r>
            <a:r>
              <a:rPr lang="it-IT" sz="2400" smtClean="0"/>
              <a:t>) </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24C38CAA-A278-4B7F-B574-AF833A7AED1E}" type="slidenum">
              <a:rPr lang="it-IT" b="1">
                <a:solidFill>
                  <a:schemeClr val="tx1"/>
                </a:solidFill>
                <a:latin typeface="Futura Bk BT"/>
              </a:rPr>
              <a:pPr fontAlgn="base">
                <a:spcBef>
                  <a:spcPct val="0"/>
                </a:spcBef>
                <a:spcAft>
                  <a:spcPct val="0"/>
                </a:spcAft>
                <a:defRPr/>
              </a:pPr>
              <a:t>81</a:t>
            </a:fld>
            <a:endParaRPr lang="it-IT" b="1">
              <a:solidFill>
                <a:schemeClr val="tx1"/>
              </a:solidFill>
              <a:latin typeface="Futura Bk BT"/>
            </a:endParaRPr>
          </a:p>
        </p:txBody>
      </p:sp>
      <p:sp>
        <p:nvSpPr>
          <p:cNvPr id="179203" name="CasellaDiTesto 16"/>
          <p:cNvSpPr txBox="1">
            <a:spLocks noChangeArrowheads="1"/>
          </p:cNvSpPr>
          <p:nvPr/>
        </p:nvSpPr>
        <p:spPr bwMode="auto">
          <a:xfrm>
            <a:off x="501650" y="1763713"/>
            <a:ext cx="8137525" cy="708025"/>
          </a:xfrm>
          <a:prstGeom prst="rect">
            <a:avLst/>
          </a:prstGeom>
          <a:solidFill>
            <a:srgbClr val="FFFF00"/>
          </a:solidFill>
          <a:ln w="9525">
            <a:noFill/>
            <a:miter lim="800000"/>
            <a:headEnd/>
            <a:tailEnd/>
          </a:ln>
        </p:spPr>
        <p:txBody>
          <a:bodyPr>
            <a:spAutoFit/>
          </a:bodyPr>
          <a:lstStyle/>
          <a:p>
            <a:r>
              <a:rPr lang="it-IT" sz="2000" b="1">
                <a:latin typeface="Calibri" pitchFamily="34" charset="0"/>
              </a:rPr>
              <a:t>PER GODERE DEL SUPERAMMORTAMENTO OCCORRE FARE UNA VARIAZIONE IN DIMINUZIONE NEL RIGO RF55 CON CODICE 50</a:t>
            </a:r>
            <a:endParaRPr lang="it-IT" sz="2000">
              <a:latin typeface="Calibri" pitchFamily="34" charset="0"/>
            </a:endParaRPr>
          </a:p>
        </p:txBody>
      </p:sp>
      <p:sp>
        <p:nvSpPr>
          <p:cNvPr id="12" name="CasellaDiTesto 17"/>
          <p:cNvSpPr txBox="1">
            <a:spLocks noChangeArrowheads="1"/>
          </p:cNvSpPr>
          <p:nvPr/>
        </p:nvSpPr>
        <p:spPr bwMode="auto">
          <a:xfrm>
            <a:off x="503238" y="119697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DICHIARAZIONE DEI REDDITI : VARIAZIONE IN DIMINUZIONE</a:t>
            </a:r>
          </a:p>
        </p:txBody>
      </p:sp>
      <p:pic>
        <p:nvPicPr>
          <p:cNvPr id="179205" name="Immagine 1"/>
          <p:cNvPicPr>
            <a:picLocks noChangeAspect="1"/>
          </p:cNvPicPr>
          <p:nvPr/>
        </p:nvPicPr>
        <p:blipFill>
          <a:blip r:embed="rId3"/>
          <a:srcRect r="17259" b="32695"/>
          <a:stretch>
            <a:fillRect/>
          </a:stretch>
        </p:blipFill>
        <p:spPr bwMode="auto">
          <a:xfrm>
            <a:off x="503238" y="2811463"/>
            <a:ext cx="8135937" cy="1481137"/>
          </a:xfrm>
          <a:prstGeom prst="rect">
            <a:avLst/>
          </a:prstGeom>
          <a:noFill/>
          <a:ln w="9525">
            <a:noFill/>
            <a:miter lim="800000"/>
            <a:headEnd/>
            <a:tailEnd/>
          </a:ln>
        </p:spPr>
      </p:pic>
      <p:sp>
        <p:nvSpPr>
          <p:cNvPr id="179206" name="CasellaDiTesto 16"/>
          <p:cNvSpPr txBox="1">
            <a:spLocks noChangeArrowheads="1"/>
          </p:cNvSpPr>
          <p:nvPr/>
        </p:nvSpPr>
        <p:spPr bwMode="auto">
          <a:xfrm>
            <a:off x="501650" y="4508500"/>
            <a:ext cx="8137525" cy="1754188"/>
          </a:xfrm>
          <a:prstGeom prst="rect">
            <a:avLst/>
          </a:prstGeom>
          <a:solidFill>
            <a:srgbClr val="FF0000"/>
          </a:solidFill>
          <a:ln w="28575">
            <a:solidFill>
              <a:schemeClr val="tx1"/>
            </a:solidFill>
            <a:miter lim="800000"/>
            <a:headEnd/>
            <a:tailEnd/>
          </a:ln>
        </p:spPr>
        <p:txBody>
          <a:bodyPr>
            <a:spAutoFit/>
          </a:bodyPr>
          <a:lstStyle/>
          <a:p>
            <a:pPr algn="ctr"/>
            <a:r>
              <a:rPr lang="it-IT" b="1">
                <a:solidFill>
                  <a:schemeClr val="bg1"/>
                </a:solidFill>
                <a:latin typeface="Calibri" pitchFamily="34" charset="0"/>
              </a:rPr>
              <a:t>ATTENZIONE: SONO PREVISTI ANCHE I CODICI:</a:t>
            </a:r>
          </a:p>
          <a:p>
            <a:r>
              <a:rPr lang="it-IT" b="1">
                <a:solidFill>
                  <a:schemeClr val="bg1"/>
                </a:solidFill>
                <a:latin typeface="Calibri" pitchFamily="34" charset="0"/>
              </a:rPr>
              <a:t>55 : PER GLI IPERAMMORTAMENTI AL 150%</a:t>
            </a:r>
          </a:p>
          <a:p>
            <a:r>
              <a:rPr lang="it-IT" b="1">
                <a:solidFill>
                  <a:schemeClr val="bg1"/>
                </a:solidFill>
                <a:latin typeface="Calibri" pitchFamily="34" charset="0"/>
              </a:rPr>
              <a:t>56 : PER IL SUPERAMMORTAMENTO al 40%DEI BENI IMMATERIALI</a:t>
            </a:r>
          </a:p>
          <a:p>
            <a:r>
              <a:rPr lang="it-IT" b="1">
                <a:solidFill>
                  <a:schemeClr val="bg1"/>
                </a:solidFill>
                <a:latin typeface="Calibri" pitchFamily="34" charset="0"/>
              </a:rPr>
              <a:t>Ma tali agevolazioni DECORRONO DAL 2017 </a:t>
            </a:r>
          </a:p>
          <a:p>
            <a:r>
              <a:rPr lang="it-IT" b="1">
                <a:solidFill>
                  <a:schemeClr val="bg1"/>
                </a:solidFill>
                <a:latin typeface="Calibri" pitchFamily="34" charset="0"/>
              </a:rPr>
              <a:t>Tali previsioni servono solo per le società  che cessando l’attività nel 2017 utilizzeranno questo modello per la loro ultima Dichiarazione</a:t>
            </a:r>
          </a:p>
        </p:txBody>
      </p:sp>
      <p:sp>
        <p:nvSpPr>
          <p:cNvPr id="179207" name="CasellaDiTesto 16"/>
          <p:cNvSpPr txBox="1">
            <a:spLocks noChangeArrowheads="1"/>
          </p:cNvSpPr>
          <p:nvPr/>
        </p:nvSpPr>
        <p:spPr bwMode="auto">
          <a:xfrm>
            <a:off x="1547813" y="2811463"/>
            <a:ext cx="461962" cy="338137"/>
          </a:xfrm>
          <a:prstGeom prst="rect">
            <a:avLst/>
          </a:prstGeom>
          <a:solidFill>
            <a:srgbClr val="FFFF00"/>
          </a:solidFill>
          <a:ln w="28575">
            <a:solidFill>
              <a:schemeClr val="tx1"/>
            </a:solidFill>
            <a:miter lim="800000"/>
            <a:headEnd/>
            <a:tailEnd/>
          </a:ln>
        </p:spPr>
        <p:txBody>
          <a:bodyPr>
            <a:spAutoFit/>
          </a:bodyPr>
          <a:lstStyle/>
          <a:p>
            <a:pPr algn="ctr"/>
            <a:r>
              <a:rPr lang="it-IT" sz="1600" b="1">
                <a:latin typeface="Calibri" pitchFamily="34" charset="0"/>
              </a:rPr>
              <a:t>50</a:t>
            </a:r>
          </a:p>
        </p:txBody>
      </p:sp>
      <p:cxnSp>
        <p:nvCxnSpPr>
          <p:cNvPr id="13" name="Connettore a gomito 12"/>
          <p:cNvCxnSpPr>
            <a:cxnSpLocks/>
            <a:stCxn id="179203" idx="2"/>
            <a:endCxn id="179207" idx="0"/>
          </p:cNvCxnSpPr>
          <p:nvPr/>
        </p:nvCxnSpPr>
        <p:spPr>
          <a:xfrm rot="5400000">
            <a:off x="3005138" y="1246188"/>
            <a:ext cx="339725" cy="2790825"/>
          </a:xfrm>
          <a:prstGeom prst="bentConnector3">
            <a:avLst>
              <a:gd name="adj1" fmla="val 50000"/>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79209" name="CasellaDiTesto 16"/>
          <p:cNvSpPr txBox="1">
            <a:spLocks noChangeArrowheads="1"/>
          </p:cNvSpPr>
          <p:nvPr/>
        </p:nvSpPr>
        <p:spPr bwMode="auto">
          <a:xfrm>
            <a:off x="539750" y="4797425"/>
            <a:ext cx="360363" cy="287338"/>
          </a:xfrm>
          <a:prstGeom prst="rect">
            <a:avLst/>
          </a:prstGeom>
          <a:noFill/>
          <a:ln w="28575">
            <a:solidFill>
              <a:schemeClr val="tx1"/>
            </a:solidFill>
            <a:miter lim="800000"/>
            <a:headEnd/>
            <a:tailEnd/>
          </a:ln>
        </p:spPr>
        <p:txBody>
          <a:bodyPr>
            <a:spAutoFit/>
          </a:bodyPr>
          <a:lstStyle/>
          <a:p>
            <a:pPr algn="ctr"/>
            <a:endParaRPr lang="it-IT" sz="1600" b="1">
              <a:latin typeface="Calibri" pitchFamily="34" charset="0"/>
            </a:endParaRPr>
          </a:p>
        </p:txBody>
      </p:sp>
      <p:sp>
        <p:nvSpPr>
          <p:cNvPr id="179210" name="CasellaDiTesto 16"/>
          <p:cNvSpPr txBox="1">
            <a:spLocks noChangeArrowheads="1"/>
          </p:cNvSpPr>
          <p:nvPr/>
        </p:nvSpPr>
        <p:spPr bwMode="auto">
          <a:xfrm>
            <a:off x="539750" y="5084763"/>
            <a:ext cx="360363" cy="288925"/>
          </a:xfrm>
          <a:prstGeom prst="rect">
            <a:avLst/>
          </a:prstGeom>
          <a:noFill/>
          <a:ln w="28575">
            <a:solidFill>
              <a:schemeClr val="tx1"/>
            </a:solidFill>
            <a:miter lim="800000"/>
            <a:headEnd/>
            <a:tailEnd/>
          </a:ln>
        </p:spPr>
        <p:txBody>
          <a:bodyPr>
            <a:spAutoFit/>
          </a:bodyPr>
          <a:lstStyle/>
          <a:p>
            <a:pPr algn="ctr"/>
            <a:endParaRPr lang="it-IT" sz="1600" b="1">
              <a:latin typeface="Calibri" pitchFamily="34"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itolo 1"/>
          <p:cNvSpPr>
            <a:spLocks noGrp="1"/>
          </p:cNvSpPr>
          <p:nvPr>
            <p:ph type="ctrTitle"/>
          </p:nvPr>
        </p:nvSpPr>
        <p:spPr>
          <a:xfrm>
            <a:off x="250825" y="44450"/>
            <a:ext cx="8642350" cy="1008063"/>
          </a:xfrm>
        </p:spPr>
        <p:txBody>
          <a:bodyPr/>
          <a:lstStyle/>
          <a:p>
            <a:pPr eaLnBrk="1" hangingPunct="1"/>
            <a:r>
              <a:rPr lang="it-IT" sz="2400" smtClean="0">
                <a:solidFill>
                  <a:srgbClr val="000000"/>
                </a:solidFill>
              </a:rPr>
              <a:t>SUPER E IPER AMMORTAMENTI </a:t>
            </a:r>
            <a:br>
              <a:rPr lang="it-IT" sz="2400" smtClean="0">
                <a:solidFill>
                  <a:srgbClr val="000000"/>
                </a:solidFill>
              </a:rPr>
            </a:br>
            <a:r>
              <a:rPr lang="it-IT" sz="2000" smtClean="0">
                <a:solidFill>
                  <a:srgbClr val="000000"/>
                </a:solidFill>
              </a:rPr>
              <a:t>(L. 208/2015 , art. 1, commi da 91 a 94 </a:t>
            </a:r>
            <a:r>
              <a:rPr lang="it-IT" sz="2400" smtClean="0">
                <a:solidFill>
                  <a:srgbClr val="000000"/>
                </a:solidFill>
              </a:rPr>
              <a:t>+ </a:t>
            </a:r>
            <a:r>
              <a:rPr lang="it-IT" sz="2000" smtClean="0">
                <a:solidFill>
                  <a:srgbClr val="000000"/>
                </a:solidFill>
              </a:rPr>
              <a:t>L. di Stabilità per il 2016</a:t>
            </a:r>
            <a:r>
              <a:rPr lang="it-IT" sz="2400" smtClean="0">
                <a:solidFill>
                  <a:srgbClr val="000000"/>
                </a:solidFill>
              </a:rPr>
              <a:t>)</a:t>
            </a:r>
            <a:endParaRPr lang="it-IT" sz="2400" smtClean="0"/>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62195D4F-06D7-4CC5-9ACA-D1C8A1D2B442}" type="slidenum">
              <a:rPr lang="it-IT" b="1">
                <a:solidFill>
                  <a:schemeClr val="tx1"/>
                </a:solidFill>
                <a:latin typeface="Futura Bk BT"/>
              </a:rPr>
              <a:pPr fontAlgn="base">
                <a:spcBef>
                  <a:spcPct val="0"/>
                </a:spcBef>
                <a:spcAft>
                  <a:spcPct val="0"/>
                </a:spcAft>
                <a:defRPr/>
              </a:pPr>
              <a:t>82</a:t>
            </a:fld>
            <a:endParaRPr lang="it-IT" b="1">
              <a:solidFill>
                <a:schemeClr val="tx1"/>
              </a:solidFill>
              <a:latin typeface="Futura Bk BT"/>
            </a:endParaRPr>
          </a:p>
        </p:txBody>
      </p:sp>
      <p:sp>
        <p:nvSpPr>
          <p:cNvPr id="11" name="CasellaDiTesto 16"/>
          <p:cNvSpPr txBox="1">
            <a:spLocks noChangeArrowheads="1"/>
          </p:cNvSpPr>
          <p:nvPr/>
        </p:nvSpPr>
        <p:spPr bwMode="auto">
          <a:xfrm>
            <a:off x="503238" y="1419225"/>
            <a:ext cx="8137525" cy="2246313"/>
          </a:xfrm>
          <a:prstGeom prst="rect">
            <a:avLst/>
          </a:prstGeom>
          <a:solidFill>
            <a:srgbClr val="92D050"/>
          </a:solidFill>
          <a:ln w="9525">
            <a:noFill/>
            <a:miter lim="800000"/>
            <a:headEnd/>
            <a:tailEnd/>
          </a:ln>
        </p:spPr>
        <p:txBody>
          <a:bodyPr>
            <a:spAutoFit/>
          </a:bodyPr>
          <a:lstStyle/>
          <a:p>
            <a:pPr>
              <a:defRPr/>
            </a:pPr>
            <a:r>
              <a:rPr lang="it-IT" sz="2000" b="1" dirty="0">
                <a:latin typeface="Calibri" pitchFamily="34" charset="0"/>
                <a:cs typeface="Arial" pitchFamily="34" charset="0"/>
              </a:rPr>
              <a:t>La maggiorazione del 40% del costo dei beni strumentali acquistati nel periodo 15/10/2015 </a:t>
            </a:r>
            <a:r>
              <a:rPr lang="it-IT" sz="2000" b="1" dirty="0">
                <a:latin typeface="Calibri" pitchFamily="34" charset="0"/>
                <a:cs typeface="Arial" pitchFamily="34" charset="0"/>
                <a:sym typeface="Wingdings" panose="05000000000000000000" pitchFamily="2" charset="2"/>
              </a:rPr>
              <a:t> 31/12/2016 NON RILEVA AI FINI DELLA DETERMINAZIONE :</a:t>
            </a:r>
          </a:p>
          <a:p>
            <a:pPr marL="342900" indent="-342900">
              <a:buFont typeface="Wingdings" panose="05000000000000000000" pitchFamily="2" charset="2"/>
              <a:buChar char="Ø"/>
              <a:defRPr/>
            </a:pPr>
            <a:r>
              <a:rPr lang="it-IT" sz="2000" b="1" dirty="0">
                <a:latin typeface="Calibri" pitchFamily="34" charset="0"/>
                <a:cs typeface="Arial" pitchFamily="34" charset="0"/>
                <a:sym typeface="Wingdings" panose="05000000000000000000" pitchFamily="2" charset="2"/>
              </a:rPr>
              <a:t>DEI RICAVI PRESUNTI</a:t>
            </a:r>
          </a:p>
          <a:p>
            <a:pPr marL="342900" indent="-342900">
              <a:buFont typeface="Wingdings" panose="05000000000000000000" pitchFamily="2" charset="2"/>
              <a:buChar char="Ø"/>
              <a:defRPr/>
            </a:pPr>
            <a:r>
              <a:rPr lang="it-IT" sz="2000" b="1" dirty="0">
                <a:latin typeface="Calibri" pitchFamily="34" charset="0"/>
                <a:cs typeface="Arial" pitchFamily="34" charset="0"/>
                <a:sym typeface="Wingdings" panose="05000000000000000000" pitchFamily="2" charset="2"/>
              </a:rPr>
              <a:t>DEL REDDITO MINIMO (Circ. 12/E/2016, par. 10.2)</a:t>
            </a:r>
          </a:p>
          <a:p>
            <a:pPr>
              <a:defRPr/>
            </a:pPr>
            <a:r>
              <a:rPr lang="it-IT" sz="2000" b="1" dirty="0">
                <a:latin typeface="Calibri" pitchFamily="34" charset="0"/>
                <a:cs typeface="Arial" pitchFamily="34" charset="0"/>
              </a:rPr>
              <a:t>Le maggiori quote di ammortamento dedotte per effetto dell’agevolazione:</a:t>
            </a:r>
          </a:p>
          <a:p>
            <a:pPr marL="342900" indent="-342900">
              <a:buFont typeface="Wingdings" panose="05000000000000000000" pitchFamily="2" charset="2"/>
              <a:buChar char="Ø"/>
              <a:defRPr/>
            </a:pPr>
            <a:r>
              <a:rPr lang="it-IT" sz="2000" b="1" dirty="0">
                <a:latin typeface="Calibri" pitchFamily="34" charset="0"/>
                <a:cs typeface="Arial" pitchFamily="34" charset="0"/>
              </a:rPr>
              <a:t>RIDUCONO IL REDDITO MINIMO </a:t>
            </a:r>
            <a:r>
              <a:rPr lang="it-IT" sz="2000" b="1" dirty="0">
                <a:latin typeface="Calibri" pitchFamily="34" charset="0"/>
                <a:cs typeface="Arial" pitchFamily="34" charset="0"/>
                <a:sym typeface="Wingdings" panose="05000000000000000000" pitchFamily="2" charset="2"/>
              </a:rPr>
              <a:t>(Circ. 12/E/2016, par. 10.3)</a:t>
            </a:r>
            <a:endParaRPr lang="it-IT" sz="2000" dirty="0">
              <a:latin typeface="Calibri" pitchFamily="34" charset="0"/>
              <a:cs typeface="Arial" pitchFamily="34" charset="0"/>
            </a:endParaRPr>
          </a:p>
        </p:txBody>
      </p:sp>
      <p:sp>
        <p:nvSpPr>
          <p:cNvPr id="12" name="CasellaDiTesto 17"/>
          <p:cNvSpPr txBox="1">
            <a:spLocks noChangeArrowheads="1"/>
          </p:cNvSpPr>
          <p:nvPr/>
        </p:nvSpPr>
        <p:spPr bwMode="auto">
          <a:xfrm>
            <a:off x="503238" y="1022350"/>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EFFETTI SULLE SOCIETÀ DI COMODO</a:t>
            </a:r>
          </a:p>
        </p:txBody>
      </p:sp>
      <p:sp>
        <p:nvSpPr>
          <p:cNvPr id="3" name="CasellaDiTesto 2"/>
          <p:cNvSpPr txBox="1"/>
          <p:nvPr/>
        </p:nvSpPr>
        <p:spPr>
          <a:xfrm>
            <a:off x="828675" y="3789363"/>
            <a:ext cx="7488238" cy="400050"/>
          </a:xfrm>
          <a:prstGeom prst="rect">
            <a:avLst/>
          </a:prstGeom>
          <a:noFill/>
          <a:ln w="28575">
            <a:solidFill>
              <a:schemeClr val="tx2">
                <a:lumMod val="60000"/>
                <a:lumOff val="40000"/>
              </a:schemeClr>
            </a:solidFill>
          </a:ln>
        </p:spPr>
        <p:txBody>
          <a:bodyPr>
            <a:spAutoFit/>
          </a:bodyPr>
          <a:lstStyle/>
          <a:p>
            <a:pPr algn="ctr">
              <a:defRPr/>
            </a:pPr>
            <a:r>
              <a:rPr lang="it-IT" sz="2000" b="1" dirty="0">
                <a:latin typeface="Futura-Heavy"/>
                <a:cs typeface="Arial" pitchFamily="34" charset="0"/>
              </a:rPr>
              <a:t>Maggiori ammortamenti dedotti per effetto dell’agevolazione</a:t>
            </a:r>
            <a:endParaRPr lang="it-IT" sz="2000" dirty="0">
              <a:latin typeface="Arial" pitchFamily="34" charset="0"/>
              <a:cs typeface="Arial" pitchFamily="34" charset="0"/>
            </a:endParaRPr>
          </a:p>
        </p:txBody>
      </p:sp>
      <p:pic>
        <p:nvPicPr>
          <p:cNvPr id="181254" name="Immagine 8"/>
          <p:cNvPicPr>
            <a:picLocks noChangeAspect="1"/>
          </p:cNvPicPr>
          <p:nvPr/>
        </p:nvPicPr>
        <p:blipFill>
          <a:blip r:embed="rId3"/>
          <a:srcRect/>
          <a:stretch>
            <a:fillRect/>
          </a:stretch>
        </p:blipFill>
        <p:spPr bwMode="auto">
          <a:xfrm>
            <a:off x="503238" y="4292600"/>
            <a:ext cx="8137525" cy="1817688"/>
          </a:xfrm>
          <a:prstGeom prst="rect">
            <a:avLst/>
          </a:prstGeom>
          <a:noFill/>
          <a:ln w="9525">
            <a:noFill/>
            <a:miter lim="800000"/>
            <a:headEnd/>
            <a:tailEnd/>
          </a:ln>
        </p:spPr>
      </p:pic>
      <p:cxnSp>
        <p:nvCxnSpPr>
          <p:cNvPr id="7" name="Connettore 4 6"/>
          <p:cNvCxnSpPr>
            <a:stCxn id="3" idx="1"/>
            <a:endCxn id="4" idx="1"/>
          </p:cNvCxnSpPr>
          <p:nvPr/>
        </p:nvCxnSpPr>
        <p:spPr>
          <a:xfrm rot="10800000" flipH="1" flipV="1">
            <a:off x="828675" y="3989388"/>
            <a:ext cx="3543300" cy="1566862"/>
          </a:xfrm>
          <a:prstGeom prst="bentConnector3">
            <a:avLst>
              <a:gd name="adj1" fmla="val -6449"/>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 name="Rettangolo arrotondato 3"/>
          <p:cNvSpPr/>
          <p:nvPr/>
        </p:nvSpPr>
        <p:spPr>
          <a:xfrm>
            <a:off x="4371975" y="5324475"/>
            <a:ext cx="1368425" cy="4619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2" name="Rettangolo arrotondato 21"/>
          <p:cNvSpPr/>
          <p:nvPr/>
        </p:nvSpPr>
        <p:spPr>
          <a:xfrm>
            <a:off x="828675" y="6099175"/>
            <a:ext cx="6335713" cy="31591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chemeClr val="tx1"/>
                </a:solidFill>
              </a:rPr>
              <a:t>Da indicare con segno meno se non ci sono variazioni in aumento</a:t>
            </a:r>
          </a:p>
        </p:txBody>
      </p:sp>
      <p:sp>
        <p:nvSpPr>
          <p:cNvPr id="24" name="Rettangolo arrotondato 23"/>
          <p:cNvSpPr/>
          <p:nvPr/>
        </p:nvSpPr>
        <p:spPr>
          <a:xfrm>
            <a:off x="7164388" y="5324475"/>
            <a:ext cx="1368425" cy="4619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25" name="Connettore 4 24"/>
          <p:cNvCxnSpPr>
            <a:stCxn id="4" idx="2"/>
            <a:endCxn id="24" idx="2"/>
          </p:cNvCxnSpPr>
          <p:nvPr/>
        </p:nvCxnSpPr>
        <p:spPr>
          <a:xfrm rot="16200000" flipH="1">
            <a:off x="6452394" y="4390232"/>
            <a:ext cx="12700" cy="2792412"/>
          </a:xfrm>
          <a:prstGeom prst="bentConnector3">
            <a:avLst>
              <a:gd name="adj1" fmla="val 180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Connettore 4 27"/>
          <p:cNvCxnSpPr>
            <a:stCxn id="22" idx="3"/>
            <a:endCxn id="24" idx="2"/>
          </p:cNvCxnSpPr>
          <p:nvPr/>
        </p:nvCxnSpPr>
        <p:spPr>
          <a:xfrm flipV="1">
            <a:off x="7164388" y="5786438"/>
            <a:ext cx="684212" cy="469900"/>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itolo 1"/>
          <p:cNvSpPr>
            <a:spLocks noGrp="1"/>
          </p:cNvSpPr>
          <p:nvPr>
            <p:ph type="ctrTitle"/>
          </p:nvPr>
        </p:nvSpPr>
        <p:spPr>
          <a:xfrm>
            <a:off x="250825" y="44450"/>
            <a:ext cx="8642350" cy="1008063"/>
          </a:xfrm>
        </p:spPr>
        <p:txBody>
          <a:bodyPr/>
          <a:lstStyle/>
          <a:p>
            <a:pPr eaLnBrk="1" hangingPunct="1"/>
            <a:r>
              <a:rPr lang="it-IT" sz="2400" smtClean="0">
                <a:solidFill>
                  <a:srgbClr val="000000"/>
                </a:solidFill>
              </a:rPr>
              <a:t>SUPER E IPER AMMORTAMENTI </a:t>
            </a:r>
            <a:br>
              <a:rPr lang="it-IT" sz="2400" smtClean="0">
                <a:solidFill>
                  <a:srgbClr val="000000"/>
                </a:solidFill>
              </a:rPr>
            </a:br>
            <a:r>
              <a:rPr lang="it-IT" sz="2000" smtClean="0">
                <a:solidFill>
                  <a:srgbClr val="000000"/>
                </a:solidFill>
              </a:rPr>
              <a:t>(L. 208/2015 , art. 1, commi da 91 a 94 </a:t>
            </a:r>
            <a:r>
              <a:rPr lang="it-IT" sz="2400" smtClean="0">
                <a:solidFill>
                  <a:srgbClr val="000000"/>
                </a:solidFill>
              </a:rPr>
              <a:t>+ </a:t>
            </a:r>
            <a:r>
              <a:rPr lang="it-IT" sz="2000" smtClean="0">
                <a:solidFill>
                  <a:srgbClr val="000000"/>
                </a:solidFill>
              </a:rPr>
              <a:t>L. di Stabilità per il 2016</a:t>
            </a:r>
            <a:r>
              <a:rPr lang="it-IT" sz="2400" smtClean="0">
                <a:solidFill>
                  <a:srgbClr val="000000"/>
                </a:solidFill>
              </a:rPr>
              <a:t>)</a:t>
            </a:r>
            <a:endParaRPr lang="it-IT" sz="2400" smtClean="0"/>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AE4CA247-19B4-4EB7-AA8F-2A276110A53F}" type="slidenum">
              <a:rPr lang="it-IT" b="1">
                <a:solidFill>
                  <a:schemeClr val="tx1"/>
                </a:solidFill>
                <a:latin typeface="Futura Bk BT"/>
              </a:rPr>
              <a:pPr fontAlgn="base">
                <a:spcBef>
                  <a:spcPct val="0"/>
                </a:spcBef>
                <a:spcAft>
                  <a:spcPct val="0"/>
                </a:spcAft>
                <a:defRPr/>
              </a:pPr>
              <a:t>83</a:t>
            </a:fld>
            <a:endParaRPr lang="it-IT" b="1">
              <a:solidFill>
                <a:schemeClr val="tx1"/>
              </a:solidFill>
              <a:latin typeface="Futura Bk BT"/>
            </a:endParaRPr>
          </a:p>
        </p:txBody>
      </p:sp>
      <p:sp>
        <p:nvSpPr>
          <p:cNvPr id="183299" name="CasellaDiTesto 16"/>
          <p:cNvSpPr txBox="1">
            <a:spLocks noChangeArrowheads="1"/>
          </p:cNvSpPr>
          <p:nvPr/>
        </p:nvSpPr>
        <p:spPr bwMode="auto">
          <a:xfrm>
            <a:off x="503238" y="1606550"/>
            <a:ext cx="8137525" cy="3786188"/>
          </a:xfrm>
          <a:prstGeom prst="rect">
            <a:avLst/>
          </a:prstGeom>
          <a:solidFill>
            <a:srgbClr val="FFFF00"/>
          </a:solidFill>
          <a:ln w="9525">
            <a:noFill/>
            <a:miter lim="800000"/>
            <a:headEnd/>
            <a:tailEnd/>
          </a:ln>
        </p:spPr>
        <p:txBody>
          <a:bodyPr>
            <a:spAutoFit/>
          </a:bodyPr>
          <a:lstStyle/>
          <a:p>
            <a:pPr marL="457200" indent="-457200">
              <a:buFont typeface="Calibri" pitchFamily="34" charset="0"/>
              <a:buAutoNum type="arabicParenR"/>
            </a:pPr>
            <a:r>
              <a:rPr lang="it-IT" sz="2000" b="1">
                <a:latin typeface="Calibri" pitchFamily="34" charset="0"/>
              </a:rPr>
              <a:t>Individuazione acquisti di beni strumentali effettuati nel periodo 15/10/2015 </a:t>
            </a:r>
            <a:r>
              <a:rPr lang="it-IT" sz="2000" b="1">
                <a:latin typeface="Calibri" pitchFamily="34" charset="0"/>
                <a:sym typeface="Wingdings" pitchFamily="2" charset="2"/>
              </a:rPr>
              <a:t> 31/12/2017</a:t>
            </a:r>
          </a:p>
          <a:p>
            <a:pPr marL="457200" indent="-457200">
              <a:buFont typeface="Calibri" pitchFamily="34" charset="0"/>
              <a:buAutoNum type="arabicParenR"/>
            </a:pPr>
            <a:r>
              <a:rPr lang="it-IT" sz="2000" b="1">
                <a:latin typeface="Calibri" pitchFamily="34" charset="0"/>
                <a:sym typeface="Wingdings" pitchFamily="2" charset="2"/>
              </a:rPr>
              <a:t>Verifica del momento di acquisizione del bene</a:t>
            </a:r>
          </a:p>
          <a:p>
            <a:pPr marL="457200" indent="-457200">
              <a:buFont typeface="Calibri" pitchFamily="34" charset="0"/>
              <a:buAutoNum type="arabicParenR"/>
            </a:pPr>
            <a:r>
              <a:rPr lang="it-IT" sz="2000" b="1">
                <a:latin typeface="Calibri" pitchFamily="34" charset="0"/>
                <a:sym typeface="Wingdings" pitchFamily="2" charset="2"/>
              </a:rPr>
              <a:t>Verifica di non appartenenza a categorie escluse</a:t>
            </a:r>
          </a:p>
          <a:p>
            <a:pPr marL="457200" indent="-457200">
              <a:buFont typeface="Calibri" pitchFamily="34" charset="0"/>
              <a:buAutoNum type="arabicParenR"/>
            </a:pPr>
            <a:r>
              <a:rPr lang="it-IT" sz="2000" b="1">
                <a:latin typeface="Calibri" pitchFamily="34" charset="0"/>
                <a:sym typeface="Wingdings" pitchFamily="2" charset="2"/>
              </a:rPr>
              <a:t>Controllo requisito della novità</a:t>
            </a:r>
          </a:p>
          <a:p>
            <a:pPr marL="457200" indent="-457200">
              <a:buFont typeface="Calibri" pitchFamily="34" charset="0"/>
              <a:buAutoNum type="arabicParenR"/>
            </a:pPr>
            <a:r>
              <a:rPr lang="it-IT" sz="2000" b="1">
                <a:latin typeface="Calibri" pitchFamily="34" charset="0"/>
                <a:sym typeface="Wingdings" pitchFamily="2" charset="2"/>
              </a:rPr>
              <a:t>Individuazione data entrata in funzione del bene</a:t>
            </a:r>
          </a:p>
          <a:p>
            <a:pPr marL="457200" indent="-457200">
              <a:buFont typeface="Calibri" pitchFamily="34" charset="0"/>
              <a:buAutoNum type="arabicParenR"/>
            </a:pPr>
            <a:r>
              <a:rPr lang="it-IT" sz="2000" b="1">
                <a:latin typeface="Calibri" pitchFamily="34" charset="0"/>
                <a:sym typeface="Wingdings" pitchFamily="2" charset="2"/>
              </a:rPr>
              <a:t>Calcolo maggiorazione del 40% del costo di acquisto</a:t>
            </a:r>
          </a:p>
          <a:p>
            <a:pPr marL="457200" indent="-457200">
              <a:buFont typeface="Calibri" pitchFamily="34" charset="0"/>
              <a:buAutoNum type="arabicParenR"/>
            </a:pPr>
            <a:r>
              <a:rPr lang="it-IT" sz="2000" b="1">
                <a:latin typeface="Calibri" pitchFamily="34" charset="0"/>
                <a:sym typeface="Wingdings" pitchFamily="2" charset="2"/>
              </a:rPr>
              <a:t>Calcolo quota ammortamento fiscale</a:t>
            </a:r>
          </a:p>
          <a:p>
            <a:pPr marL="457200" indent="-457200">
              <a:buFont typeface="Calibri" pitchFamily="34" charset="0"/>
              <a:buAutoNum type="arabicParenR"/>
            </a:pPr>
            <a:r>
              <a:rPr lang="it-IT" sz="2000" b="1">
                <a:latin typeface="Calibri" pitchFamily="34" charset="0"/>
                <a:sym typeface="Wingdings" pitchFamily="2" charset="2"/>
              </a:rPr>
              <a:t>Inserimento della differenza tra le due quote nel rigo RF55 con codice 50</a:t>
            </a:r>
          </a:p>
          <a:p>
            <a:pPr marL="457200" indent="-457200">
              <a:buFont typeface="Calibri" pitchFamily="34" charset="0"/>
              <a:buAutoNum type="arabicParenR"/>
            </a:pPr>
            <a:r>
              <a:rPr lang="it-IT" sz="2000" b="1">
                <a:latin typeface="Calibri" pitchFamily="34" charset="0"/>
                <a:sym typeface="Wingdings" pitchFamily="2" charset="2"/>
              </a:rPr>
              <a:t>In caso di non operatività, inserire l’importo dei maggiori ammortamenti nel rigo RS124 colonna 1</a:t>
            </a:r>
            <a:endParaRPr lang="it-IT" sz="2000">
              <a:latin typeface="Calibri" pitchFamily="34" charset="0"/>
            </a:endParaRPr>
          </a:p>
        </p:txBody>
      </p:sp>
      <p:sp>
        <p:nvSpPr>
          <p:cNvPr id="12" name="CasellaDiTesto 17"/>
          <p:cNvSpPr txBox="1">
            <a:spLocks noChangeArrowheads="1"/>
          </p:cNvSpPr>
          <p:nvPr/>
        </p:nvSpPr>
        <p:spPr bwMode="auto">
          <a:xfrm>
            <a:off x="503238" y="1022350"/>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PROCEDURA DI CONTROLLO</a:t>
            </a:r>
          </a:p>
        </p:txBody>
      </p:sp>
      <p:sp>
        <p:nvSpPr>
          <p:cNvPr id="183301" name="CasellaDiTesto 16"/>
          <p:cNvSpPr txBox="1">
            <a:spLocks noChangeArrowheads="1"/>
          </p:cNvSpPr>
          <p:nvPr/>
        </p:nvSpPr>
        <p:spPr bwMode="auto">
          <a:xfrm>
            <a:off x="503238" y="5489575"/>
            <a:ext cx="8137525" cy="831850"/>
          </a:xfrm>
          <a:prstGeom prst="rect">
            <a:avLst/>
          </a:prstGeom>
          <a:solidFill>
            <a:srgbClr val="C00000"/>
          </a:solidFill>
          <a:ln w="9525">
            <a:noFill/>
            <a:miter lim="800000"/>
            <a:headEnd/>
            <a:tailEnd/>
          </a:ln>
        </p:spPr>
        <p:txBody>
          <a:bodyPr>
            <a:spAutoFit/>
          </a:bodyPr>
          <a:lstStyle/>
          <a:p>
            <a:pPr algn="ctr"/>
            <a:r>
              <a:rPr lang="it-IT" sz="2400" b="1">
                <a:solidFill>
                  <a:schemeClr val="bg1"/>
                </a:solidFill>
                <a:latin typeface="Calibri" pitchFamily="34" charset="0"/>
                <a:sym typeface="Wingdings" pitchFamily="2" charset="2"/>
              </a:rPr>
              <a:t>La maggiore quota di ammortamento ha solo rilevanza fiscale e dunque non va rilevata nella contabilità della società</a:t>
            </a:r>
            <a:endParaRPr lang="it-IT" sz="240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 name="Titolo 1"/>
          <p:cNvSpPr txBox="1">
            <a:spLocks/>
          </p:cNvSpPr>
          <p:nvPr/>
        </p:nvSpPr>
        <p:spPr>
          <a:xfrm>
            <a:off x="250825" y="169863"/>
            <a:ext cx="8642350" cy="5780087"/>
          </a:xfrm>
          <a:prstGeom prst="rect">
            <a:avLst/>
          </a:prstGeom>
        </p:spPr>
        <p:txBody>
          <a:bodyPr anchor="ctr"/>
          <a:lstStyle/>
          <a:p>
            <a:pPr algn="ctr" fontAlgn="auto">
              <a:spcAft>
                <a:spcPts val="0"/>
              </a:spcAft>
              <a:defRPr/>
            </a:pPr>
            <a:r>
              <a:rPr lang="it-IT" sz="4400" dirty="0">
                <a:latin typeface="+mj-lt"/>
                <a:ea typeface="+mj-ea"/>
                <a:cs typeface="+mj-cs"/>
              </a:rPr>
              <a:t>DEDUCIBILITÀ DELLE SPESE DI RAPPRESENTANZA</a:t>
            </a:r>
            <a:endParaRPr lang="it-IT" sz="4000" dirty="0">
              <a:latin typeface="+mj-lt"/>
              <a:ea typeface="+mj-ea"/>
              <a:cs typeface="+mj-cs"/>
            </a:endParaRPr>
          </a:p>
        </p:txBody>
      </p:sp>
      <p:sp>
        <p:nvSpPr>
          <p:cNvPr id="3075"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D11D0155-A419-4E46-B52F-B981A9EC01E3}" type="slidenum">
              <a:rPr lang="it-IT" b="1">
                <a:solidFill>
                  <a:schemeClr val="tx1"/>
                </a:solidFill>
                <a:latin typeface="Futura Bk BT"/>
              </a:rPr>
              <a:pPr fontAlgn="base">
                <a:spcBef>
                  <a:spcPct val="0"/>
                </a:spcBef>
                <a:spcAft>
                  <a:spcPct val="0"/>
                </a:spcAft>
                <a:defRPr/>
              </a:pPr>
              <a:t>84</a:t>
            </a:fld>
            <a:endParaRPr lang="it-IT" b="1">
              <a:solidFill>
                <a:schemeClr val="tx1"/>
              </a:solidFill>
              <a:latin typeface="Futura Bk BT"/>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itolo 1"/>
          <p:cNvSpPr>
            <a:spLocks noGrp="1"/>
          </p:cNvSpPr>
          <p:nvPr>
            <p:ph type="ctrTitle"/>
          </p:nvPr>
        </p:nvSpPr>
        <p:spPr>
          <a:xfrm>
            <a:off x="250825" y="44450"/>
            <a:ext cx="8642350" cy="1008063"/>
          </a:xfrm>
        </p:spPr>
        <p:txBody>
          <a:bodyPr/>
          <a:lstStyle/>
          <a:p>
            <a:pPr eaLnBrk="1" hangingPunct="1"/>
            <a:r>
              <a:rPr lang="it-IT" sz="2400" b="1" smtClean="0"/>
              <a:t>SPESE DI RAPPRESENTANZA</a:t>
            </a:r>
            <a:r>
              <a:rPr lang="it-IT" sz="2400" smtClean="0"/>
              <a:t/>
            </a:r>
            <a:br>
              <a:rPr lang="it-IT" sz="2400" smtClean="0"/>
            </a:br>
            <a:endParaRPr lang="it-IT" sz="2400" smtClean="0"/>
          </a:p>
        </p:txBody>
      </p:sp>
      <p:sp>
        <p:nvSpPr>
          <p:cNvPr id="4100" name="CasellaDiTesto 17"/>
          <p:cNvSpPr txBox="1">
            <a:spLocks noChangeArrowheads="1"/>
          </p:cNvSpPr>
          <p:nvPr/>
        </p:nvSpPr>
        <p:spPr bwMode="auto">
          <a:xfrm>
            <a:off x="503238" y="1085850"/>
            <a:ext cx="8137525" cy="8302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NUOVE SOGLIE DI DEDUCIBILITÀ PER LE SPESE DI RAPPRESENTANZA introdotte dall’art. 9, c. 1, </a:t>
            </a:r>
            <a:r>
              <a:rPr lang="it-IT" sz="2400" b="1" dirty="0" err="1">
                <a:latin typeface="+mj-lt"/>
                <a:cs typeface="Arial" pitchFamily="34" charset="0"/>
              </a:rPr>
              <a:t>D.Lgs.</a:t>
            </a:r>
            <a:r>
              <a:rPr lang="it-IT" sz="2400" b="1" dirty="0">
                <a:latin typeface="+mj-lt"/>
                <a:cs typeface="Arial" pitchFamily="34" charset="0"/>
              </a:rPr>
              <a:t> 147/2015 </a:t>
            </a:r>
            <a:endParaRPr lang="it-IT" sz="2400" b="1" dirty="0">
              <a:latin typeface="Calibri" pitchFamily="34" charset="0"/>
              <a:cs typeface="Arial" pitchFamily="34" charset="0"/>
            </a:endParaRP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5304BAA7-2C6E-4BE2-8294-3551F7979614}" type="slidenum">
              <a:rPr lang="it-IT" b="1">
                <a:solidFill>
                  <a:schemeClr val="tx1"/>
                </a:solidFill>
                <a:latin typeface="Futura Bk BT"/>
              </a:rPr>
              <a:pPr fontAlgn="base">
                <a:spcBef>
                  <a:spcPct val="0"/>
                </a:spcBef>
                <a:spcAft>
                  <a:spcPct val="0"/>
                </a:spcAft>
                <a:defRPr/>
              </a:pPr>
              <a:t>85</a:t>
            </a:fld>
            <a:endParaRPr lang="it-IT" b="1">
              <a:solidFill>
                <a:schemeClr val="tx1"/>
              </a:solidFill>
              <a:latin typeface="Futura Bk BT"/>
            </a:endParaRPr>
          </a:p>
        </p:txBody>
      </p:sp>
      <p:pic>
        <p:nvPicPr>
          <p:cNvPr id="187396" name="Immagine 1"/>
          <p:cNvPicPr>
            <a:picLocks noChangeAspect="1"/>
          </p:cNvPicPr>
          <p:nvPr/>
        </p:nvPicPr>
        <p:blipFill>
          <a:blip r:embed="rId3"/>
          <a:srcRect/>
          <a:stretch>
            <a:fillRect/>
          </a:stretch>
        </p:blipFill>
        <p:spPr bwMode="auto">
          <a:xfrm>
            <a:off x="611188" y="2330450"/>
            <a:ext cx="8029575" cy="468313"/>
          </a:xfrm>
          <a:prstGeom prst="rect">
            <a:avLst/>
          </a:prstGeom>
          <a:noFill/>
          <a:ln w="9525">
            <a:noFill/>
            <a:miter lim="800000"/>
            <a:headEnd/>
            <a:tailEnd/>
          </a:ln>
        </p:spPr>
      </p:pic>
      <p:pic>
        <p:nvPicPr>
          <p:cNvPr id="187397" name="Immagine 2"/>
          <p:cNvPicPr>
            <a:picLocks noChangeAspect="1"/>
          </p:cNvPicPr>
          <p:nvPr/>
        </p:nvPicPr>
        <p:blipFill>
          <a:blip r:embed="rId4"/>
          <a:srcRect/>
          <a:stretch>
            <a:fillRect/>
          </a:stretch>
        </p:blipFill>
        <p:spPr bwMode="auto">
          <a:xfrm>
            <a:off x="611188" y="1846263"/>
            <a:ext cx="1076325" cy="476250"/>
          </a:xfrm>
          <a:prstGeom prst="rect">
            <a:avLst/>
          </a:prstGeom>
          <a:noFill/>
          <a:ln w="9525">
            <a:noFill/>
            <a:miter lim="800000"/>
            <a:headEnd/>
            <a:tailEnd/>
          </a:ln>
        </p:spPr>
      </p:pic>
      <p:sp>
        <p:nvSpPr>
          <p:cNvPr id="187398" name="CasellaDiTesto 16"/>
          <p:cNvSpPr txBox="1">
            <a:spLocks noChangeArrowheads="1"/>
          </p:cNvSpPr>
          <p:nvPr/>
        </p:nvSpPr>
        <p:spPr bwMode="auto">
          <a:xfrm>
            <a:off x="6254750" y="2492375"/>
            <a:ext cx="982663" cy="319088"/>
          </a:xfrm>
          <a:prstGeom prst="rect">
            <a:avLst/>
          </a:prstGeom>
          <a:solidFill>
            <a:srgbClr val="FF0000"/>
          </a:solidFill>
          <a:ln w="28575">
            <a:solidFill>
              <a:schemeClr val="tx1"/>
            </a:solidFill>
            <a:miter lim="800000"/>
            <a:headEnd/>
            <a:tailEnd/>
          </a:ln>
        </p:spPr>
        <p:txBody>
          <a:bodyPr/>
          <a:lstStyle/>
          <a:p>
            <a:endParaRPr lang="it-IT" sz="2000" b="1">
              <a:latin typeface="Calibri" pitchFamily="34" charset="0"/>
            </a:endParaRPr>
          </a:p>
        </p:txBody>
      </p:sp>
      <p:cxnSp>
        <p:nvCxnSpPr>
          <p:cNvPr id="13" name="Connettore a gomito 12"/>
          <p:cNvCxnSpPr>
            <a:cxnSpLocks/>
            <a:stCxn id="187428" idx="3"/>
            <a:endCxn id="187398" idx="2"/>
          </p:cNvCxnSpPr>
          <p:nvPr/>
        </p:nvCxnSpPr>
        <p:spPr>
          <a:xfrm flipV="1">
            <a:off x="4787900" y="2811463"/>
            <a:ext cx="1957388" cy="520700"/>
          </a:xfrm>
          <a:prstGeom prst="bentConnector2">
            <a:avLst/>
          </a:prstGeom>
          <a:ln w="28575">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4" name="Tabella 13"/>
          <p:cNvGraphicFramePr>
            <a:graphicFrameLocks noGrp="1"/>
          </p:cNvGraphicFramePr>
          <p:nvPr/>
        </p:nvGraphicFramePr>
        <p:xfrm>
          <a:off x="1187450" y="4005263"/>
          <a:ext cx="6769100" cy="2286000"/>
        </p:xfrm>
        <a:graphic>
          <a:graphicData uri="http://schemas.openxmlformats.org/drawingml/2006/table">
            <a:tbl>
              <a:tblPr>
                <a:tableStyleId>{5C22544A-7EE6-4342-B048-85BDC9FD1C3A}</a:tableStyleId>
              </a:tblPr>
              <a:tblGrid>
                <a:gridCol w="1692188">
                  <a:extLst>
                    <a:ext uri="{9D8B030D-6E8A-4147-A177-3AD203B41FA5}"/>
                  </a:extLst>
                </a:gridCol>
                <a:gridCol w="1692188">
                  <a:extLst>
                    <a:ext uri="{9D8B030D-6E8A-4147-A177-3AD203B41FA5}"/>
                  </a:extLst>
                </a:gridCol>
                <a:gridCol w="1692188">
                  <a:extLst>
                    <a:ext uri="{9D8B030D-6E8A-4147-A177-3AD203B41FA5}"/>
                  </a:extLst>
                </a:gridCol>
                <a:gridCol w="1692188">
                  <a:extLst>
                    <a:ext uri="{9D8B030D-6E8A-4147-A177-3AD203B41FA5}"/>
                  </a:extLst>
                </a:gridCol>
              </a:tblGrid>
              <a:tr h="370840">
                <a:tc gridSpan="4">
                  <a:txBody>
                    <a:bodyPr/>
                    <a:lstStyle/>
                    <a:p>
                      <a:pPr algn="ctr"/>
                      <a:r>
                        <a:rPr lang="it-IT" sz="2000" b="1" dirty="0"/>
                        <a:t>Deducibilità spese di rappresentanza in funzione dei ricavi di periodo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it-IT" dirty="0"/>
                    </a:p>
                  </a:txBody>
                  <a:tcPr>
                    <a:solidFill>
                      <a:srgbClr val="92D050"/>
                    </a:solidFill>
                  </a:tcPr>
                </a:tc>
                <a:tc hMerge="1">
                  <a:txBody>
                    <a:bodyPr/>
                    <a:lstStyle/>
                    <a:p>
                      <a:endParaRPr lang="it-IT" dirty="0"/>
                    </a:p>
                  </a:txBody>
                  <a:tcPr>
                    <a:solidFill>
                      <a:srgbClr val="92D050"/>
                    </a:solidFill>
                  </a:tcPr>
                </a:tc>
                <a:tc hMerge="1">
                  <a:txBody>
                    <a:bodyPr/>
                    <a:lstStyle/>
                    <a:p>
                      <a:endParaRPr lang="it-IT" dirty="0"/>
                    </a:p>
                  </a:txBody>
                  <a:tcPr>
                    <a:solidFill>
                      <a:srgbClr val="92D050"/>
                    </a:solidFill>
                  </a:tcPr>
                </a:tc>
                <a:extLst>
                  <a:ext uri="{0D108BD9-81ED-4DB2-BD59-A6C34878D82A}"/>
                </a:extLst>
              </a:tr>
              <a:tr h="370840">
                <a:tc>
                  <a:txBody>
                    <a:bodyPr/>
                    <a:lstStyle/>
                    <a:p>
                      <a:pPr algn="ctr"/>
                      <a:r>
                        <a:rPr lang="it-IT" sz="2000" b="1" dirty="0"/>
                        <a:t>Da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it-IT" sz="2000" b="1"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it-IT" sz="2000" b="1" dirty="0"/>
                        <a:t>2015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it-IT" sz="2000" b="1" dirty="0"/>
                        <a:t>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extLst>
              </a:tr>
              <a:tr h="370840">
                <a:tc>
                  <a:txBody>
                    <a:bodyPr/>
                    <a:lstStyle/>
                    <a:p>
                      <a:pPr algn="ctr"/>
                      <a:r>
                        <a:rPr lang="it-IT" sz="2000" dirty="0"/>
                        <a:t>zero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it-IT" sz="2000" dirty="0"/>
                        <a:t>10 milioni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it-IT" sz="2000"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it-IT" sz="200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extLst>
              </a:tr>
              <a:tr h="370840">
                <a:tc>
                  <a:txBody>
                    <a:bodyPr/>
                    <a:lstStyle/>
                    <a:p>
                      <a:pPr algn="ctr"/>
                      <a:r>
                        <a:rPr lang="it-IT" sz="2000" dirty="0"/>
                        <a:t>10 milioni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it-IT" sz="2000" dirty="0"/>
                        <a:t>50 milioni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it-IT" sz="2000" dirty="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it-IT" sz="2000" dirty="0"/>
                        <a:t>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extLst>
              </a:tr>
              <a:tr h="370840">
                <a:tc gridSpan="2">
                  <a:txBody>
                    <a:bodyPr/>
                    <a:lstStyle/>
                    <a:p>
                      <a:pPr algn="ctr"/>
                      <a:r>
                        <a:rPr lang="it-IT" sz="2000" dirty="0"/>
                        <a:t>Oltre 50 milioni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it-IT" dirty="0"/>
                    </a:p>
                  </a:txBody>
                  <a:tcPr>
                    <a:solidFill>
                      <a:srgbClr val="92D050"/>
                    </a:solidFill>
                  </a:tcPr>
                </a:tc>
                <a:tc>
                  <a:txBody>
                    <a:bodyPr/>
                    <a:lstStyle/>
                    <a:p>
                      <a:pPr algn="ctr"/>
                      <a:r>
                        <a:rPr lang="it-IT" sz="2000" dirty="0"/>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it-IT" sz="2000" dirty="0"/>
                        <a:t>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extLst>
              </a:tr>
            </a:tbl>
          </a:graphicData>
        </a:graphic>
      </p:graphicFrame>
      <p:sp>
        <p:nvSpPr>
          <p:cNvPr id="187428" name="CasellaDiTesto 16"/>
          <p:cNvSpPr txBox="1">
            <a:spLocks noChangeArrowheads="1"/>
          </p:cNvSpPr>
          <p:nvPr/>
        </p:nvSpPr>
        <p:spPr bwMode="auto">
          <a:xfrm>
            <a:off x="611188" y="3009900"/>
            <a:ext cx="4176712" cy="646113"/>
          </a:xfrm>
          <a:prstGeom prst="rect">
            <a:avLst/>
          </a:prstGeom>
          <a:solidFill>
            <a:srgbClr val="FF0000"/>
          </a:solidFill>
          <a:ln w="9525">
            <a:noFill/>
            <a:miter lim="800000"/>
            <a:headEnd/>
            <a:tailEnd/>
          </a:ln>
        </p:spPr>
        <p:txBody>
          <a:bodyPr>
            <a:spAutoFit/>
          </a:bodyPr>
          <a:lstStyle/>
          <a:p>
            <a:pPr algn="ctr"/>
            <a:r>
              <a:rPr lang="it-IT" b="1">
                <a:solidFill>
                  <a:schemeClr val="bg1"/>
                </a:solidFill>
                <a:latin typeface="Calibri" pitchFamily="34" charset="0"/>
              </a:rPr>
              <a:t>RIPORTARE LA QUOTA INDEDUCIBILE DELLE SPESE DI RAPPRESENTANZA</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 name="Titolo 1"/>
          <p:cNvSpPr txBox="1">
            <a:spLocks/>
          </p:cNvSpPr>
          <p:nvPr/>
        </p:nvSpPr>
        <p:spPr>
          <a:xfrm>
            <a:off x="250825" y="169863"/>
            <a:ext cx="8642350" cy="5780087"/>
          </a:xfrm>
          <a:prstGeom prst="rect">
            <a:avLst/>
          </a:prstGeom>
        </p:spPr>
        <p:txBody>
          <a:bodyPr anchor="ctr"/>
          <a:lstStyle/>
          <a:p>
            <a:pPr algn="ctr" fontAlgn="auto">
              <a:spcAft>
                <a:spcPts val="0"/>
              </a:spcAft>
              <a:defRPr/>
            </a:pPr>
            <a:r>
              <a:rPr lang="it-IT" sz="4400" dirty="0">
                <a:latin typeface="+mj-lt"/>
                <a:ea typeface="+mj-ea"/>
                <a:cs typeface="+mj-cs"/>
              </a:rPr>
              <a:t>FINANZIAMENTI SOCI: EFFETTI FISCALI DELLA RINUNCIA AL CREDITO</a:t>
            </a:r>
            <a:endParaRPr lang="it-IT" sz="4000" dirty="0">
              <a:latin typeface="+mj-lt"/>
              <a:ea typeface="+mj-ea"/>
              <a:cs typeface="+mj-cs"/>
            </a:endParaRPr>
          </a:p>
        </p:txBody>
      </p:sp>
      <p:sp>
        <p:nvSpPr>
          <p:cNvPr id="3075"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5FC5126D-5F8A-4DDB-816D-09AF1ED9ED16}" type="slidenum">
              <a:rPr lang="it-IT" b="1">
                <a:solidFill>
                  <a:schemeClr val="tx1"/>
                </a:solidFill>
                <a:latin typeface="Futura Bk BT"/>
              </a:rPr>
              <a:pPr fontAlgn="base">
                <a:spcBef>
                  <a:spcPct val="0"/>
                </a:spcBef>
                <a:spcAft>
                  <a:spcPct val="0"/>
                </a:spcAft>
                <a:defRPr/>
              </a:pPr>
              <a:t>86</a:t>
            </a:fld>
            <a:endParaRPr lang="it-IT" b="1">
              <a:solidFill>
                <a:schemeClr val="tx1"/>
              </a:solidFill>
              <a:latin typeface="Futura Bk BT"/>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Titolo 1"/>
          <p:cNvSpPr>
            <a:spLocks noGrp="1"/>
          </p:cNvSpPr>
          <p:nvPr>
            <p:ph type="ctrTitle"/>
          </p:nvPr>
        </p:nvSpPr>
        <p:spPr>
          <a:xfrm>
            <a:off x="250825" y="44450"/>
            <a:ext cx="8642350" cy="1008063"/>
          </a:xfrm>
        </p:spPr>
        <p:txBody>
          <a:bodyPr/>
          <a:lstStyle/>
          <a:p>
            <a:pPr eaLnBrk="1" hangingPunct="1"/>
            <a:r>
              <a:rPr lang="it-IT" sz="2400" b="1" smtClean="0"/>
              <a:t>RINUNCIA FINANZIAMENTI SOCI</a:t>
            </a:r>
            <a:endParaRPr lang="it-IT" sz="2400" smtClean="0"/>
          </a:p>
        </p:txBody>
      </p:sp>
      <p:sp>
        <p:nvSpPr>
          <p:cNvPr id="4100" name="CasellaDiTesto 17"/>
          <p:cNvSpPr txBox="1">
            <a:spLocks noChangeArrowheads="1"/>
          </p:cNvSpPr>
          <p:nvPr/>
        </p:nvSpPr>
        <p:spPr bwMode="auto">
          <a:xfrm>
            <a:off x="503238" y="1085850"/>
            <a:ext cx="8137525" cy="8302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Sopravvenienze attive da rinuncia a </a:t>
            </a:r>
            <a:r>
              <a:rPr lang="it-IT" sz="2400" b="1" dirty="0" err="1">
                <a:latin typeface="+mj-lt"/>
                <a:cs typeface="Arial" pitchFamily="34" charset="0"/>
              </a:rPr>
              <a:t>finsoci</a:t>
            </a:r>
            <a:r>
              <a:rPr lang="it-IT" sz="2400" b="1" dirty="0">
                <a:latin typeface="+mj-lt"/>
                <a:cs typeface="Arial" pitchFamily="34" charset="0"/>
              </a:rPr>
              <a:t> : art. 88, c.4-bis, </a:t>
            </a:r>
            <a:r>
              <a:rPr lang="it-IT" sz="2400" b="1" dirty="0" err="1">
                <a:latin typeface="+mj-lt"/>
                <a:cs typeface="Arial" pitchFamily="34" charset="0"/>
              </a:rPr>
              <a:t>T.U.I.R</a:t>
            </a:r>
            <a:r>
              <a:rPr lang="it-IT" sz="2400" b="1" dirty="0">
                <a:latin typeface="+mj-lt"/>
                <a:cs typeface="Arial" pitchFamily="34" charset="0"/>
              </a:rPr>
              <a:t>. inserito dall’art. 13, c.1,  </a:t>
            </a:r>
            <a:r>
              <a:rPr lang="it-IT" sz="2400" b="1" dirty="0" err="1">
                <a:latin typeface="+mj-lt"/>
                <a:cs typeface="Arial" pitchFamily="34" charset="0"/>
              </a:rPr>
              <a:t>D.Lgs.</a:t>
            </a:r>
            <a:r>
              <a:rPr lang="it-IT" sz="2400" b="1" dirty="0">
                <a:latin typeface="+mj-lt"/>
                <a:cs typeface="Arial" pitchFamily="34" charset="0"/>
              </a:rPr>
              <a:t> 147/2015</a:t>
            </a:r>
            <a:endParaRPr lang="it-IT" sz="2400" b="1" dirty="0">
              <a:latin typeface="Calibri" pitchFamily="34" charset="0"/>
              <a:cs typeface="Arial" pitchFamily="34" charset="0"/>
            </a:endParaRP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D3B572EE-9316-4CF0-A49D-F4975F25FB72}" type="slidenum">
              <a:rPr lang="it-IT" b="1">
                <a:solidFill>
                  <a:schemeClr val="tx1"/>
                </a:solidFill>
                <a:latin typeface="Futura Bk BT"/>
              </a:rPr>
              <a:pPr fontAlgn="base">
                <a:spcBef>
                  <a:spcPct val="0"/>
                </a:spcBef>
                <a:spcAft>
                  <a:spcPct val="0"/>
                </a:spcAft>
                <a:defRPr/>
              </a:pPr>
              <a:t>87</a:t>
            </a:fld>
            <a:endParaRPr lang="it-IT" b="1">
              <a:solidFill>
                <a:schemeClr val="tx1"/>
              </a:solidFill>
              <a:latin typeface="Futura Bk BT"/>
            </a:endParaRPr>
          </a:p>
        </p:txBody>
      </p:sp>
      <p:sp>
        <p:nvSpPr>
          <p:cNvPr id="11" name="CasellaDiTesto 16"/>
          <p:cNvSpPr txBox="1">
            <a:spLocks noChangeArrowheads="1"/>
          </p:cNvSpPr>
          <p:nvPr/>
        </p:nvSpPr>
        <p:spPr bwMode="auto">
          <a:xfrm>
            <a:off x="501650" y="2997200"/>
            <a:ext cx="8137525" cy="3170238"/>
          </a:xfrm>
          <a:prstGeom prst="rect">
            <a:avLst/>
          </a:prstGeom>
          <a:solidFill>
            <a:srgbClr val="FFFF00"/>
          </a:solidFill>
          <a:ln w="9525">
            <a:noFill/>
            <a:miter lim="800000"/>
            <a:headEnd/>
            <a:tailEnd/>
          </a:ln>
        </p:spPr>
        <p:txBody>
          <a:bodyPr>
            <a:spAutoFit/>
          </a:bodyPr>
          <a:lstStyle>
            <a:defPPr>
              <a:defRPr lang="it-IT"/>
            </a:defPPr>
            <a:lvl1pPr>
              <a:defRPr sz="2500">
                <a:latin typeface="Calibri" pitchFamily="34" charset="0"/>
              </a:defRPr>
            </a:lvl1pPr>
          </a:lstStyle>
          <a:p>
            <a:pPr>
              <a:defRPr/>
            </a:pPr>
            <a:r>
              <a:rPr lang="it-IT" sz="2000" b="1" dirty="0">
                <a:cs typeface="Arial" pitchFamily="34" charset="0"/>
              </a:rPr>
              <a:t>TUTTAVIA</a:t>
            </a:r>
          </a:p>
          <a:p>
            <a:pPr marL="342900" indent="-342900">
              <a:buFont typeface="Wingdings" panose="05000000000000000000" pitchFamily="2" charset="2"/>
              <a:buChar char="Ø"/>
              <a:defRPr/>
            </a:pPr>
            <a:r>
              <a:rPr lang="it-IT" sz="2000" dirty="0">
                <a:cs typeface="Arial" pitchFamily="34" charset="0"/>
              </a:rPr>
              <a:t>La rinuncia dei soci ai crediti </a:t>
            </a:r>
            <a:r>
              <a:rPr lang="it-IT" sz="2000" b="1" dirty="0">
                <a:cs typeface="Arial" pitchFamily="34" charset="0"/>
              </a:rPr>
              <a:t>si considera sopravvenienza attiva </a:t>
            </a:r>
            <a:r>
              <a:rPr lang="it-IT" sz="2000" dirty="0">
                <a:cs typeface="Arial" pitchFamily="34" charset="0"/>
              </a:rPr>
              <a:t>per la parte che eccede il relativo valore fiscale (ovvero quanto il socio deve avere dalla società</a:t>
            </a:r>
            <a:r>
              <a:rPr lang="it-IT" sz="2000" b="1" dirty="0">
                <a:cs typeface="Arial" pitchFamily="34" charset="0"/>
              </a:rPr>
              <a:t> o quanto ha pagato per tale credito</a:t>
            </a:r>
            <a:r>
              <a:rPr lang="it-IT" sz="2000" dirty="0">
                <a:cs typeface="Arial" pitchFamily="34" charset="0"/>
              </a:rPr>
              <a:t>) </a:t>
            </a:r>
          </a:p>
          <a:p>
            <a:pPr marL="342900" indent="-342900">
              <a:buFont typeface="Wingdings" panose="05000000000000000000" pitchFamily="2" charset="2"/>
              <a:buChar char="Ø"/>
              <a:defRPr/>
            </a:pPr>
            <a:r>
              <a:rPr lang="it-IT" sz="2000" dirty="0">
                <a:cs typeface="Arial" pitchFamily="34" charset="0"/>
              </a:rPr>
              <a:t>il socio, con dichiarazione sostitutiva di atto notorio, comunica alla partecipata tale valore (</a:t>
            </a:r>
            <a:r>
              <a:rPr lang="it-IT" sz="2000" b="1" dirty="0">
                <a:cs typeface="Arial" pitchFamily="34" charset="0"/>
              </a:rPr>
              <a:t>altrimenti la partecipata non può calcolare la parte imponibile della successiva sopravvenienza attiva</a:t>
            </a:r>
            <a:r>
              <a:rPr lang="it-IT" sz="2000" dirty="0">
                <a:cs typeface="Arial" pitchFamily="34" charset="0"/>
              </a:rPr>
              <a:t>) </a:t>
            </a:r>
          </a:p>
          <a:p>
            <a:pPr marL="342900" indent="-342900">
              <a:buFont typeface="Wingdings" panose="05000000000000000000" pitchFamily="2" charset="2"/>
              <a:buChar char="Ø"/>
              <a:defRPr/>
            </a:pPr>
            <a:r>
              <a:rPr lang="it-IT" sz="2000" dirty="0">
                <a:cs typeface="Arial" pitchFamily="34" charset="0"/>
              </a:rPr>
              <a:t>in assenza di tale comunicazione, il valore fiscale del credito è assunto pari a zero (</a:t>
            </a:r>
            <a:r>
              <a:rPr lang="it-IT" sz="2000" b="1" dirty="0">
                <a:cs typeface="Arial" pitchFamily="34" charset="0"/>
              </a:rPr>
              <a:t>e quindi tutta la successiva sopravvenienza attiva verrà tassata</a:t>
            </a:r>
            <a:r>
              <a:rPr lang="it-IT" sz="2000" dirty="0">
                <a:cs typeface="Arial" pitchFamily="34" charset="0"/>
              </a:rPr>
              <a:t>)</a:t>
            </a:r>
          </a:p>
        </p:txBody>
      </p:sp>
      <p:sp>
        <p:nvSpPr>
          <p:cNvPr id="191493" name="CasellaDiTesto 16"/>
          <p:cNvSpPr txBox="1">
            <a:spLocks noChangeArrowheads="1"/>
          </p:cNvSpPr>
          <p:nvPr/>
        </p:nvSpPr>
        <p:spPr bwMode="auto">
          <a:xfrm>
            <a:off x="501650" y="2103438"/>
            <a:ext cx="8137525" cy="708025"/>
          </a:xfrm>
          <a:prstGeom prst="rect">
            <a:avLst/>
          </a:prstGeom>
          <a:solidFill>
            <a:srgbClr val="92D050"/>
          </a:solidFill>
          <a:ln w="9525">
            <a:noFill/>
            <a:miter lim="800000"/>
            <a:headEnd/>
            <a:tailEnd/>
          </a:ln>
        </p:spPr>
        <p:txBody>
          <a:bodyPr>
            <a:spAutoFit/>
          </a:bodyPr>
          <a:lstStyle/>
          <a:p>
            <a:r>
              <a:rPr lang="it-IT" sz="2000" b="1">
                <a:latin typeface="Calibri" pitchFamily="34" charset="0"/>
              </a:rPr>
              <a:t>IN GENERALE, ART. 88, C. 4, LE RINUNCE AI FINSOCI NON VENGONO CONSIDERATE SOPRAVVENIENZE ATTIVE</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olo 1"/>
          <p:cNvSpPr>
            <a:spLocks noGrp="1"/>
          </p:cNvSpPr>
          <p:nvPr>
            <p:ph type="ctrTitle"/>
          </p:nvPr>
        </p:nvSpPr>
        <p:spPr>
          <a:xfrm>
            <a:off x="250825" y="44450"/>
            <a:ext cx="8642350" cy="1008063"/>
          </a:xfrm>
        </p:spPr>
        <p:txBody>
          <a:bodyPr/>
          <a:lstStyle/>
          <a:p>
            <a:pPr eaLnBrk="1" hangingPunct="1"/>
            <a:r>
              <a:rPr lang="it-IT" sz="2400" b="1" smtClean="0"/>
              <a:t>RINUNCIA FINANZIAMENTI SOCI</a:t>
            </a:r>
            <a:endParaRPr lang="it-IT" sz="2400" smtClean="0"/>
          </a:p>
        </p:txBody>
      </p:sp>
      <p:sp>
        <p:nvSpPr>
          <p:cNvPr id="4100" name="CasellaDiTesto 17"/>
          <p:cNvSpPr txBox="1">
            <a:spLocks noChangeArrowheads="1"/>
          </p:cNvSpPr>
          <p:nvPr/>
        </p:nvSpPr>
        <p:spPr bwMode="auto">
          <a:xfrm>
            <a:off x="503238" y="1085850"/>
            <a:ext cx="8137525" cy="8302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Sopravvenienze attive da rinuncia a </a:t>
            </a:r>
            <a:r>
              <a:rPr lang="it-IT" sz="2400" b="1" dirty="0" err="1">
                <a:latin typeface="+mj-lt"/>
                <a:cs typeface="Arial" pitchFamily="34" charset="0"/>
              </a:rPr>
              <a:t>finsoci</a:t>
            </a:r>
            <a:r>
              <a:rPr lang="it-IT" sz="2400" b="1" dirty="0">
                <a:latin typeface="+mj-lt"/>
                <a:cs typeface="Arial" pitchFamily="34" charset="0"/>
              </a:rPr>
              <a:t> : art. 88, c.4-bis, </a:t>
            </a:r>
            <a:r>
              <a:rPr lang="it-IT" sz="2400" b="1" dirty="0" err="1">
                <a:latin typeface="+mj-lt"/>
                <a:cs typeface="Arial" pitchFamily="34" charset="0"/>
              </a:rPr>
              <a:t>T.U.I.R</a:t>
            </a:r>
            <a:r>
              <a:rPr lang="it-IT" sz="2400" b="1" dirty="0">
                <a:latin typeface="+mj-lt"/>
                <a:cs typeface="Arial" pitchFamily="34" charset="0"/>
              </a:rPr>
              <a:t>. inserito dall’art. 13, c.1,  </a:t>
            </a:r>
            <a:r>
              <a:rPr lang="it-IT" sz="2400" b="1" dirty="0" err="1">
                <a:latin typeface="+mj-lt"/>
                <a:cs typeface="Arial" pitchFamily="34" charset="0"/>
              </a:rPr>
              <a:t>D.Lgs.</a:t>
            </a:r>
            <a:r>
              <a:rPr lang="it-IT" sz="2400" b="1" dirty="0">
                <a:latin typeface="+mj-lt"/>
                <a:cs typeface="Arial" pitchFamily="34" charset="0"/>
              </a:rPr>
              <a:t> 147/2015</a:t>
            </a:r>
            <a:endParaRPr lang="it-IT" sz="2400" b="1" dirty="0">
              <a:latin typeface="Calibri" pitchFamily="34" charset="0"/>
              <a:cs typeface="Arial" pitchFamily="34" charset="0"/>
            </a:endParaRP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F187CE82-8EE6-4D1D-AEBF-4AFF0E3AAD0C}" type="slidenum">
              <a:rPr lang="it-IT" b="1">
                <a:solidFill>
                  <a:schemeClr val="tx1"/>
                </a:solidFill>
                <a:latin typeface="Futura Bk BT"/>
              </a:rPr>
              <a:pPr fontAlgn="base">
                <a:spcBef>
                  <a:spcPct val="0"/>
                </a:spcBef>
                <a:spcAft>
                  <a:spcPct val="0"/>
                </a:spcAft>
                <a:defRPr/>
              </a:pPr>
              <a:t>88</a:t>
            </a:fld>
            <a:endParaRPr lang="it-IT" b="1">
              <a:solidFill>
                <a:schemeClr val="tx1"/>
              </a:solidFill>
              <a:latin typeface="Futura Bk BT"/>
            </a:endParaRPr>
          </a:p>
        </p:txBody>
      </p:sp>
      <p:sp>
        <p:nvSpPr>
          <p:cNvPr id="8" name="CasellaDiTesto 16"/>
          <p:cNvSpPr txBox="1">
            <a:spLocks noChangeArrowheads="1"/>
          </p:cNvSpPr>
          <p:nvPr/>
        </p:nvSpPr>
        <p:spPr bwMode="auto">
          <a:xfrm>
            <a:off x="3802063" y="2205038"/>
            <a:ext cx="1150937" cy="709612"/>
          </a:xfrm>
          <a:prstGeom prst="rect">
            <a:avLst/>
          </a:prstGeom>
          <a:solidFill>
            <a:schemeClr val="accent1">
              <a:lumMod val="20000"/>
              <a:lumOff val="80000"/>
            </a:schemeClr>
          </a:solidFill>
          <a:ln w="28575">
            <a:solidFill>
              <a:srgbClr val="0070C0"/>
            </a:solidFill>
            <a:miter lim="800000"/>
            <a:headEnd/>
            <a:tailEnd/>
          </a:ln>
        </p:spPr>
        <p:txBody>
          <a:bodyPr anchor="ctr" anchorCtr="1"/>
          <a:lstStyle>
            <a:defPPr>
              <a:defRPr lang="it-IT"/>
            </a:defPPr>
            <a:lvl1pPr>
              <a:defRPr sz="2500">
                <a:latin typeface="Calibri" pitchFamily="34" charset="0"/>
              </a:defRPr>
            </a:lvl1pPr>
          </a:lstStyle>
          <a:p>
            <a:pPr algn="ctr">
              <a:defRPr/>
            </a:pPr>
            <a:r>
              <a:rPr lang="it-IT" sz="2000" dirty="0">
                <a:cs typeface="Arial" pitchFamily="34" charset="0"/>
              </a:rPr>
              <a:t>Società B</a:t>
            </a:r>
          </a:p>
        </p:txBody>
      </p:sp>
      <p:sp>
        <p:nvSpPr>
          <p:cNvPr id="193541" name="CasellaDiTesto 16"/>
          <p:cNvSpPr txBox="1">
            <a:spLocks noChangeArrowheads="1"/>
          </p:cNvSpPr>
          <p:nvPr/>
        </p:nvSpPr>
        <p:spPr bwMode="auto">
          <a:xfrm>
            <a:off x="177800" y="2205038"/>
            <a:ext cx="1152525" cy="709612"/>
          </a:xfrm>
          <a:prstGeom prst="rect">
            <a:avLst/>
          </a:prstGeom>
          <a:solidFill>
            <a:srgbClr val="FFFF00"/>
          </a:solidFill>
          <a:ln w="28575">
            <a:solidFill>
              <a:srgbClr val="0070C0"/>
            </a:solidFill>
            <a:miter lim="800000"/>
            <a:headEnd/>
            <a:tailEnd/>
          </a:ln>
        </p:spPr>
        <p:txBody>
          <a:bodyPr anchor="ctr" anchorCtr="1"/>
          <a:lstStyle/>
          <a:p>
            <a:pPr algn="ctr"/>
            <a:r>
              <a:rPr lang="it-IT" sz="2000">
                <a:latin typeface="Calibri" pitchFamily="34" charset="0"/>
              </a:rPr>
              <a:t>Società A</a:t>
            </a:r>
          </a:p>
        </p:txBody>
      </p:sp>
      <p:sp>
        <p:nvSpPr>
          <p:cNvPr id="193542" name="CasellaDiTesto 9"/>
          <p:cNvSpPr txBox="1">
            <a:spLocks noChangeArrowheads="1"/>
          </p:cNvSpPr>
          <p:nvPr/>
        </p:nvSpPr>
        <p:spPr bwMode="auto">
          <a:xfrm>
            <a:off x="7599363" y="2205038"/>
            <a:ext cx="1147762" cy="709612"/>
          </a:xfrm>
          <a:prstGeom prst="rect">
            <a:avLst/>
          </a:prstGeom>
          <a:solidFill>
            <a:srgbClr val="92D050"/>
          </a:solidFill>
          <a:ln w="28575">
            <a:solidFill>
              <a:srgbClr val="0070C0"/>
            </a:solidFill>
            <a:miter lim="800000"/>
            <a:headEnd/>
            <a:tailEnd/>
          </a:ln>
        </p:spPr>
        <p:txBody>
          <a:bodyPr anchor="ctr" anchorCtr="1"/>
          <a:lstStyle/>
          <a:p>
            <a:pPr algn="ctr"/>
            <a:r>
              <a:rPr lang="it-IT" sz="2000">
                <a:latin typeface="Calibri" pitchFamily="34" charset="0"/>
              </a:rPr>
              <a:t>Società C</a:t>
            </a:r>
          </a:p>
        </p:txBody>
      </p:sp>
      <p:cxnSp>
        <p:nvCxnSpPr>
          <p:cNvPr id="12" name="Connettore a gomito 11"/>
          <p:cNvCxnSpPr>
            <a:cxnSpLocks/>
            <a:stCxn id="193541" idx="3"/>
            <a:endCxn id="193544" idx="1"/>
          </p:cNvCxnSpPr>
          <p:nvPr/>
        </p:nvCxnSpPr>
        <p:spPr>
          <a:xfrm>
            <a:off x="1330325" y="2559050"/>
            <a:ext cx="381000" cy="1588"/>
          </a:xfrm>
          <a:prstGeom prst="straightConnector1">
            <a:avLst/>
          </a:prstGeom>
          <a:ln w="28575">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93544" name="CasellaDiTesto 16"/>
          <p:cNvSpPr txBox="1">
            <a:spLocks noChangeArrowheads="1"/>
          </p:cNvSpPr>
          <p:nvPr/>
        </p:nvSpPr>
        <p:spPr bwMode="auto">
          <a:xfrm>
            <a:off x="1711325" y="2205038"/>
            <a:ext cx="1655763" cy="709612"/>
          </a:xfrm>
          <a:prstGeom prst="rect">
            <a:avLst/>
          </a:prstGeom>
          <a:solidFill>
            <a:srgbClr val="FFFF00"/>
          </a:solidFill>
          <a:ln w="28575">
            <a:solidFill>
              <a:srgbClr val="0070C0"/>
            </a:solidFill>
            <a:miter lim="800000"/>
            <a:headEnd/>
            <a:tailEnd/>
          </a:ln>
        </p:spPr>
        <p:txBody>
          <a:bodyPr anchor="ctr" anchorCtr="1"/>
          <a:lstStyle/>
          <a:p>
            <a:pPr algn="ctr"/>
            <a:r>
              <a:rPr lang="it-IT" sz="2000">
                <a:latin typeface="Calibri" pitchFamily="34" charset="0"/>
              </a:rPr>
              <a:t>partecipa alla</a:t>
            </a:r>
          </a:p>
        </p:txBody>
      </p:sp>
      <p:cxnSp>
        <p:nvCxnSpPr>
          <p:cNvPr id="14" name="Connettore a gomito 13"/>
          <p:cNvCxnSpPr>
            <a:cxnSpLocks/>
            <a:stCxn id="193544" idx="3"/>
            <a:endCxn id="8" idx="1"/>
          </p:cNvCxnSpPr>
          <p:nvPr/>
        </p:nvCxnSpPr>
        <p:spPr>
          <a:xfrm>
            <a:off x="3367088" y="2559050"/>
            <a:ext cx="434975" cy="1588"/>
          </a:xfrm>
          <a:prstGeom prst="straightConnector1">
            <a:avLst/>
          </a:prstGeom>
          <a:ln w="28575">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5" name="Connettore a gomito 14"/>
          <p:cNvCxnSpPr>
            <a:cxnSpLocks/>
            <a:stCxn id="8" idx="3"/>
            <a:endCxn id="16" idx="1"/>
          </p:cNvCxnSpPr>
          <p:nvPr/>
        </p:nvCxnSpPr>
        <p:spPr>
          <a:xfrm flipV="1">
            <a:off x="4953000" y="2559050"/>
            <a:ext cx="381000" cy="0"/>
          </a:xfrm>
          <a:prstGeom prst="straightConnector1">
            <a:avLst/>
          </a:prstGeom>
          <a:ln w="28575">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6" name="CasellaDiTesto 16"/>
          <p:cNvSpPr txBox="1">
            <a:spLocks noChangeArrowheads="1"/>
          </p:cNvSpPr>
          <p:nvPr/>
        </p:nvSpPr>
        <p:spPr bwMode="auto">
          <a:xfrm>
            <a:off x="5334000" y="2205038"/>
            <a:ext cx="1974850" cy="708025"/>
          </a:xfrm>
          <a:prstGeom prst="rect">
            <a:avLst/>
          </a:prstGeom>
          <a:solidFill>
            <a:schemeClr val="accent1">
              <a:lumMod val="20000"/>
              <a:lumOff val="80000"/>
            </a:schemeClr>
          </a:solidFill>
          <a:ln w="28575">
            <a:solidFill>
              <a:srgbClr val="0070C0"/>
            </a:solidFill>
            <a:miter lim="800000"/>
            <a:headEnd/>
            <a:tailEnd/>
          </a:ln>
        </p:spPr>
        <p:txBody>
          <a:bodyPr>
            <a:spAutoFit/>
          </a:bodyPr>
          <a:lstStyle>
            <a:defPPr>
              <a:defRPr lang="it-IT"/>
            </a:defPPr>
            <a:lvl1pPr>
              <a:defRPr sz="2500">
                <a:latin typeface="Calibri" pitchFamily="34" charset="0"/>
              </a:defRPr>
            </a:lvl1pPr>
          </a:lstStyle>
          <a:p>
            <a:pPr algn="ctr">
              <a:defRPr/>
            </a:pPr>
            <a:r>
              <a:rPr lang="it-IT" sz="2000" dirty="0">
                <a:cs typeface="Arial" pitchFamily="34" charset="0"/>
              </a:rPr>
              <a:t>Che ha un debito di </a:t>
            </a:r>
            <a:r>
              <a:rPr lang="it-IT" sz="2000" b="1" dirty="0">
                <a:cs typeface="Arial" pitchFamily="34" charset="0"/>
              </a:rPr>
              <a:t>200</a:t>
            </a:r>
            <a:r>
              <a:rPr lang="it-IT" sz="2000" dirty="0">
                <a:cs typeface="Arial" pitchFamily="34" charset="0"/>
              </a:rPr>
              <a:t> con la</a:t>
            </a:r>
          </a:p>
        </p:txBody>
      </p:sp>
      <p:cxnSp>
        <p:nvCxnSpPr>
          <p:cNvPr id="17" name="Connettore a gomito 16"/>
          <p:cNvCxnSpPr>
            <a:cxnSpLocks/>
            <a:stCxn id="16" idx="3"/>
            <a:endCxn id="193542" idx="1"/>
          </p:cNvCxnSpPr>
          <p:nvPr/>
        </p:nvCxnSpPr>
        <p:spPr>
          <a:xfrm>
            <a:off x="7308850" y="2559050"/>
            <a:ext cx="290513" cy="0"/>
          </a:xfrm>
          <a:prstGeom prst="straightConnector1">
            <a:avLst/>
          </a:prstGeom>
          <a:ln w="28575">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93549" name="CasellaDiTesto 16"/>
          <p:cNvSpPr txBox="1">
            <a:spLocks noChangeArrowheads="1"/>
          </p:cNvSpPr>
          <p:nvPr/>
        </p:nvSpPr>
        <p:spPr bwMode="auto">
          <a:xfrm>
            <a:off x="177800" y="3475038"/>
            <a:ext cx="1152525" cy="708025"/>
          </a:xfrm>
          <a:prstGeom prst="rect">
            <a:avLst/>
          </a:prstGeom>
          <a:solidFill>
            <a:srgbClr val="FFFF00"/>
          </a:solidFill>
          <a:ln w="28575">
            <a:solidFill>
              <a:srgbClr val="0070C0"/>
            </a:solidFill>
            <a:miter lim="800000"/>
            <a:headEnd/>
            <a:tailEnd/>
          </a:ln>
        </p:spPr>
        <p:txBody>
          <a:bodyPr anchor="ctr" anchorCtr="1"/>
          <a:lstStyle/>
          <a:p>
            <a:pPr algn="ctr"/>
            <a:r>
              <a:rPr lang="it-IT" sz="2000">
                <a:latin typeface="Calibri" pitchFamily="34" charset="0"/>
              </a:rPr>
              <a:t>Società A</a:t>
            </a:r>
          </a:p>
        </p:txBody>
      </p:sp>
      <p:cxnSp>
        <p:nvCxnSpPr>
          <p:cNvPr id="23" name="Connettore a gomito 22"/>
          <p:cNvCxnSpPr>
            <a:cxnSpLocks/>
            <a:stCxn id="193549" idx="3"/>
            <a:endCxn id="193552" idx="1"/>
          </p:cNvCxnSpPr>
          <p:nvPr/>
        </p:nvCxnSpPr>
        <p:spPr>
          <a:xfrm>
            <a:off x="1330325" y="3829050"/>
            <a:ext cx="381000" cy="0"/>
          </a:xfrm>
          <a:prstGeom prst="straightConnector1">
            <a:avLst/>
          </a:prstGeom>
          <a:ln w="28575">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93551" name="CasellaDiTesto 25"/>
          <p:cNvSpPr txBox="1">
            <a:spLocks noChangeArrowheads="1"/>
          </p:cNvSpPr>
          <p:nvPr/>
        </p:nvSpPr>
        <p:spPr bwMode="auto">
          <a:xfrm>
            <a:off x="4933950" y="3475038"/>
            <a:ext cx="1149350" cy="708025"/>
          </a:xfrm>
          <a:prstGeom prst="rect">
            <a:avLst/>
          </a:prstGeom>
          <a:solidFill>
            <a:srgbClr val="92D050"/>
          </a:solidFill>
          <a:ln w="28575">
            <a:solidFill>
              <a:srgbClr val="0070C0"/>
            </a:solidFill>
            <a:miter lim="800000"/>
            <a:headEnd/>
            <a:tailEnd/>
          </a:ln>
        </p:spPr>
        <p:txBody>
          <a:bodyPr>
            <a:spAutoFit/>
          </a:bodyPr>
          <a:lstStyle/>
          <a:p>
            <a:pPr algn="ctr"/>
            <a:r>
              <a:rPr lang="it-IT" sz="2000">
                <a:latin typeface="Calibri" pitchFamily="34" charset="0"/>
              </a:rPr>
              <a:t>Società C che </a:t>
            </a:r>
          </a:p>
        </p:txBody>
      </p:sp>
      <p:sp>
        <p:nvSpPr>
          <p:cNvPr id="193552" name="CasellaDiTesto 16"/>
          <p:cNvSpPr txBox="1">
            <a:spLocks noChangeArrowheads="1"/>
          </p:cNvSpPr>
          <p:nvPr/>
        </p:nvSpPr>
        <p:spPr bwMode="auto">
          <a:xfrm>
            <a:off x="1711325" y="3475038"/>
            <a:ext cx="2789238" cy="708025"/>
          </a:xfrm>
          <a:prstGeom prst="rect">
            <a:avLst/>
          </a:prstGeom>
          <a:solidFill>
            <a:srgbClr val="FFFF00"/>
          </a:solidFill>
          <a:ln w="28575">
            <a:solidFill>
              <a:srgbClr val="0070C0"/>
            </a:solidFill>
            <a:miter lim="800000"/>
            <a:headEnd/>
            <a:tailEnd/>
          </a:ln>
        </p:spPr>
        <p:txBody>
          <a:bodyPr>
            <a:spAutoFit/>
          </a:bodyPr>
          <a:lstStyle/>
          <a:p>
            <a:pPr algn="ctr"/>
            <a:r>
              <a:rPr lang="it-IT" sz="2000">
                <a:latin typeface="Calibri" pitchFamily="34" charset="0"/>
              </a:rPr>
              <a:t>Acquista il debito</a:t>
            </a:r>
          </a:p>
          <a:p>
            <a:pPr algn="ctr"/>
            <a:r>
              <a:rPr lang="it-IT" sz="2000">
                <a:latin typeface="Calibri" pitchFamily="34" charset="0"/>
              </a:rPr>
              <a:t> per </a:t>
            </a:r>
            <a:r>
              <a:rPr lang="it-IT" sz="2000" b="1">
                <a:latin typeface="Calibri" pitchFamily="34" charset="0"/>
              </a:rPr>
              <a:t>50</a:t>
            </a:r>
            <a:r>
              <a:rPr lang="it-IT" sz="2000">
                <a:latin typeface="Calibri" pitchFamily="34" charset="0"/>
              </a:rPr>
              <a:t> dalla</a:t>
            </a:r>
          </a:p>
        </p:txBody>
      </p:sp>
      <p:cxnSp>
        <p:nvCxnSpPr>
          <p:cNvPr id="28" name="Connettore a gomito 27"/>
          <p:cNvCxnSpPr>
            <a:cxnSpLocks/>
            <a:stCxn id="193552" idx="3"/>
            <a:endCxn id="193551" idx="1"/>
          </p:cNvCxnSpPr>
          <p:nvPr/>
        </p:nvCxnSpPr>
        <p:spPr>
          <a:xfrm>
            <a:off x="4500563" y="3829050"/>
            <a:ext cx="433387" cy="1588"/>
          </a:xfrm>
          <a:prstGeom prst="straightConnector1">
            <a:avLst/>
          </a:prstGeom>
          <a:ln w="28575">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2" name="Connettore a gomito 31"/>
          <p:cNvCxnSpPr>
            <a:cxnSpLocks/>
            <a:stCxn id="193551" idx="3"/>
            <a:endCxn id="193555" idx="1"/>
          </p:cNvCxnSpPr>
          <p:nvPr/>
        </p:nvCxnSpPr>
        <p:spPr>
          <a:xfrm>
            <a:off x="6083300" y="3829050"/>
            <a:ext cx="395288" cy="423863"/>
          </a:xfrm>
          <a:prstGeom prst="bentConnector3">
            <a:avLst>
              <a:gd name="adj1" fmla="val 50000"/>
            </a:avLst>
          </a:prstGeom>
          <a:ln w="28575">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93555" name="CasellaDiTesto 16"/>
          <p:cNvSpPr txBox="1">
            <a:spLocks noChangeArrowheads="1"/>
          </p:cNvSpPr>
          <p:nvPr/>
        </p:nvSpPr>
        <p:spPr bwMode="auto">
          <a:xfrm>
            <a:off x="6478588" y="3898900"/>
            <a:ext cx="2268537" cy="708025"/>
          </a:xfrm>
          <a:prstGeom prst="rect">
            <a:avLst/>
          </a:prstGeom>
          <a:solidFill>
            <a:srgbClr val="92D050"/>
          </a:solidFill>
          <a:ln w="28575">
            <a:solidFill>
              <a:srgbClr val="0070C0"/>
            </a:solidFill>
            <a:miter lim="800000"/>
            <a:headEnd/>
            <a:tailEnd/>
          </a:ln>
        </p:spPr>
        <p:txBody>
          <a:bodyPr>
            <a:spAutoFit/>
          </a:bodyPr>
          <a:lstStyle/>
          <a:p>
            <a:pPr algn="ctr"/>
            <a:r>
              <a:rPr lang="it-IT" sz="2000">
                <a:latin typeface="Calibri" pitchFamily="34" charset="0"/>
              </a:rPr>
              <a:t>deduce una </a:t>
            </a:r>
          </a:p>
          <a:p>
            <a:pPr algn="ctr"/>
            <a:r>
              <a:rPr lang="it-IT" sz="2000">
                <a:latin typeface="Calibri" pitchFamily="34" charset="0"/>
              </a:rPr>
              <a:t>perdita di </a:t>
            </a:r>
            <a:r>
              <a:rPr lang="it-IT" sz="2000" b="1">
                <a:latin typeface="Calibri" pitchFamily="34" charset="0"/>
              </a:rPr>
              <a:t>150</a:t>
            </a:r>
          </a:p>
        </p:txBody>
      </p:sp>
      <p:cxnSp>
        <p:nvCxnSpPr>
          <p:cNvPr id="35" name="Connettore a gomito 34"/>
          <p:cNvCxnSpPr>
            <a:cxnSpLocks/>
            <a:stCxn id="193551" idx="3"/>
            <a:endCxn id="193557" idx="1"/>
          </p:cNvCxnSpPr>
          <p:nvPr/>
        </p:nvCxnSpPr>
        <p:spPr>
          <a:xfrm flipV="1">
            <a:off x="6083300" y="3406775"/>
            <a:ext cx="395288" cy="422275"/>
          </a:xfrm>
          <a:prstGeom prst="bentConnector3">
            <a:avLst>
              <a:gd name="adj1" fmla="val 50000"/>
            </a:avLst>
          </a:prstGeom>
          <a:ln w="28575">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93557" name="CasellaDiTesto 16"/>
          <p:cNvSpPr txBox="1">
            <a:spLocks noChangeArrowheads="1"/>
          </p:cNvSpPr>
          <p:nvPr/>
        </p:nvSpPr>
        <p:spPr bwMode="auto">
          <a:xfrm>
            <a:off x="6478588" y="3051175"/>
            <a:ext cx="2268537" cy="709613"/>
          </a:xfrm>
          <a:prstGeom prst="rect">
            <a:avLst/>
          </a:prstGeom>
          <a:solidFill>
            <a:srgbClr val="92D050"/>
          </a:solidFill>
          <a:ln w="28575">
            <a:solidFill>
              <a:srgbClr val="0070C0"/>
            </a:solidFill>
            <a:miter lim="800000"/>
            <a:headEnd/>
            <a:tailEnd/>
          </a:ln>
        </p:spPr>
        <p:txBody>
          <a:bodyPr anchor="ctr" anchorCtr="1"/>
          <a:lstStyle/>
          <a:p>
            <a:pPr algn="ctr"/>
            <a:r>
              <a:rPr lang="it-IT" sz="2000">
                <a:latin typeface="Calibri" pitchFamily="34" charset="0"/>
              </a:rPr>
              <a:t>Incassa </a:t>
            </a:r>
            <a:r>
              <a:rPr lang="it-IT" sz="2000" b="1">
                <a:latin typeface="Calibri" pitchFamily="34" charset="0"/>
              </a:rPr>
              <a:t>50</a:t>
            </a:r>
          </a:p>
        </p:txBody>
      </p:sp>
      <p:sp>
        <p:nvSpPr>
          <p:cNvPr id="193558" name="CasellaDiTesto 16"/>
          <p:cNvSpPr txBox="1">
            <a:spLocks noChangeArrowheads="1"/>
          </p:cNvSpPr>
          <p:nvPr/>
        </p:nvSpPr>
        <p:spPr bwMode="auto">
          <a:xfrm>
            <a:off x="177800" y="5165725"/>
            <a:ext cx="1152525" cy="709613"/>
          </a:xfrm>
          <a:prstGeom prst="rect">
            <a:avLst/>
          </a:prstGeom>
          <a:solidFill>
            <a:srgbClr val="FFFF00"/>
          </a:solidFill>
          <a:ln w="28575">
            <a:solidFill>
              <a:srgbClr val="0070C0"/>
            </a:solidFill>
            <a:miter lim="800000"/>
            <a:headEnd/>
            <a:tailEnd/>
          </a:ln>
        </p:spPr>
        <p:txBody>
          <a:bodyPr anchor="ctr" anchorCtr="1"/>
          <a:lstStyle/>
          <a:p>
            <a:pPr algn="ctr"/>
            <a:r>
              <a:rPr lang="it-IT" sz="2000">
                <a:latin typeface="Calibri" pitchFamily="34" charset="0"/>
              </a:rPr>
              <a:t>Società A</a:t>
            </a:r>
          </a:p>
        </p:txBody>
      </p:sp>
      <p:cxnSp>
        <p:nvCxnSpPr>
          <p:cNvPr id="49" name="Connettore a gomito 48"/>
          <p:cNvCxnSpPr>
            <a:cxnSpLocks/>
            <a:stCxn id="193558" idx="3"/>
            <a:endCxn id="193560" idx="1"/>
          </p:cNvCxnSpPr>
          <p:nvPr/>
        </p:nvCxnSpPr>
        <p:spPr>
          <a:xfrm flipV="1">
            <a:off x="1330325" y="5097463"/>
            <a:ext cx="381000" cy="422275"/>
          </a:xfrm>
          <a:prstGeom prst="bentConnector3">
            <a:avLst>
              <a:gd name="adj1" fmla="val 50000"/>
            </a:avLst>
          </a:prstGeom>
          <a:ln w="28575">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93560" name="CasellaDiTesto 16"/>
          <p:cNvSpPr txBox="1">
            <a:spLocks noChangeArrowheads="1"/>
          </p:cNvSpPr>
          <p:nvPr/>
        </p:nvSpPr>
        <p:spPr bwMode="auto">
          <a:xfrm>
            <a:off x="1711325" y="4743450"/>
            <a:ext cx="2789238" cy="708025"/>
          </a:xfrm>
          <a:prstGeom prst="rect">
            <a:avLst/>
          </a:prstGeom>
          <a:solidFill>
            <a:srgbClr val="FFFF00"/>
          </a:solidFill>
          <a:ln w="28575">
            <a:solidFill>
              <a:srgbClr val="0070C0"/>
            </a:solidFill>
            <a:miter lim="800000"/>
            <a:headEnd/>
            <a:tailEnd/>
          </a:ln>
        </p:spPr>
        <p:txBody>
          <a:bodyPr>
            <a:spAutoFit/>
          </a:bodyPr>
          <a:lstStyle/>
          <a:p>
            <a:pPr algn="ctr"/>
            <a:r>
              <a:rPr lang="it-IT" sz="2000">
                <a:latin typeface="Calibri" pitchFamily="34" charset="0"/>
              </a:rPr>
              <a:t>Rinuncia al credito</a:t>
            </a:r>
          </a:p>
          <a:p>
            <a:pPr algn="ctr"/>
            <a:r>
              <a:rPr lang="it-IT" sz="2000">
                <a:latin typeface="Calibri" pitchFamily="34" charset="0"/>
              </a:rPr>
              <a:t> di </a:t>
            </a:r>
            <a:r>
              <a:rPr lang="it-IT" sz="2000" b="1">
                <a:latin typeface="Calibri" pitchFamily="34" charset="0"/>
              </a:rPr>
              <a:t>200</a:t>
            </a:r>
            <a:r>
              <a:rPr lang="it-IT" sz="2000">
                <a:latin typeface="Calibri" pitchFamily="34" charset="0"/>
              </a:rPr>
              <a:t> a favore di </a:t>
            </a:r>
          </a:p>
        </p:txBody>
      </p:sp>
      <p:sp>
        <p:nvSpPr>
          <p:cNvPr id="53" name="CasellaDiTesto 16"/>
          <p:cNvSpPr txBox="1">
            <a:spLocks noChangeArrowheads="1"/>
          </p:cNvSpPr>
          <p:nvPr/>
        </p:nvSpPr>
        <p:spPr bwMode="auto">
          <a:xfrm>
            <a:off x="4933950" y="4859338"/>
            <a:ext cx="1149350" cy="1322387"/>
          </a:xfrm>
          <a:prstGeom prst="rect">
            <a:avLst/>
          </a:prstGeom>
          <a:solidFill>
            <a:schemeClr val="accent1">
              <a:lumMod val="20000"/>
              <a:lumOff val="80000"/>
            </a:schemeClr>
          </a:solidFill>
          <a:ln w="28575">
            <a:solidFill>
              <a:srgbClr val="0070C0"/>
            </a:solidFill>
            <a:miter lim="800000"/>
            <a:headEnd/>
            <a:tailEnd/>
          </a:ln>
        </p:spPr>
        <p:txBody>
          <a:bodyPr>
            <a:spAutoFit/>
          </a:bodyPr>
          <a:lstStyle>
            <a:defPPr>
              <a:defRPr lang="it-IT"/>
            </a:defPPr>
            <a:lvl1pPr>
              <a:defRPr sz="2500">
                <a:latin typeface="Calibri" pitchFamily="34" charset="0"/>
              </a:defRPr>
            </a:lvl1pPr>
          </a:lstStyle>
          <a:p>
            <a:pPr algn="ctr">
              <a:defRPr/>
            </a:pPr>
            <a:r>
              <a:rPr lang="it-IT" sz="2000" dirty="0">
                <a:cs typeface="Arial" pitchFamily="34" charset="0"/>
              </a:rPr>
              <a:t>Società B </a:t>
            </a:r>
            <a:r>
              <a:rPr lang="it-IT" sz="2000" dirty="0" smtClean="0">
                <a:cs typeface="Arial" pitchFamily="34" charset="0"/>
              </a:rPr>
              <a:t>che rileva una</a:t>
            </a:r>
            <a:endParaRPr lang="it-IT" sz="2000" dirty="0">
              <a:cs typeface="Arial" pitchFamily="34" charset="0"/>
            </a:endParaRPr>
          </a:p>
        </p:txBody>
      </p:sp>
      <p:cxnSp>
        <p:nvCxnSpPr>
          <p:cNvPr id="54" name="Connettore a gomito 53"/>
          <p:cNvCxnSpPr>
            <a:cxnSpLocks/>
            <a:stCxn id="193560" idx="3"/>
            <a:endCxn id="53" idx="1"/>
          </p:cNvCxnSpPr>
          <p:nvPr/>
        </p:nvCxnSpPr>
        <p:spPr>
          <a:xfrm>
            <a:off x="4500563" y="5097463"/>
            <a:ext cx="433387" cy="422275"/>
          </a:xfrm>
          <a:prstGeom prst="bentConnector3">
            <a:avLst>
              <a:gd name="adj1" fmla="val 50000"/>
            </a:avLst>
          </a:prstGeom>
          <a:ln w="28575">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0" name="Connettore a gomito 59"/>
          <p:cNvCxnSpPr>
            <a:cxnSpLocks/>
            <a:stCxn id="193558" idx="3"/>
            <a:endCxn id="193564" idx="1"/>
          </p:cNvCxnSpPr>
          <p:nvPr/>
        </p:nvCxnSpPr>
        <p:spPr>
          <a:xfrm>
            <a:off x="1330325" y="5519738"/>
            <a:ext cx="381000" cy="423862"/>
          </a:xfrm>
          <a:prstGeom prst="bentConnector3">
            <a:avLst>
              <a:gd name="adj1" fmla="val 50000"/>
            </a:avLst>
          </a:prstGeom>
          <a:ln w="28575">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93564" name="CasellaDiTesto 16"/>
          <p:cNvSpPr txBox="1">
            <a:spLocks noChangeArrowheads="1"/>
          </p:cNvSpPr>
          <p:nvPr/>
        </p:nvSpPr>
        <p:spPr bwMode="auto">
          <a:xfrm>
            <a:off x="1711325" y="5589588"/>
            <a:ext cx="2789238" cy="708025"/>
          </a:xfrm>
          <a:prstGeom prst="rect">
            <a:avLst/>
          </a:prstGeom>
          <a:solidFill>
            <a:srgbClr val="FFFF00"/>
          </a:solidFill>
          <a:ln w="28575">
            <a:solidFill>
              <a:srgbClr val="0070C0"/>
            </a:solidFill>
            <a:miter lim="800000"/>
            <a:headEnd/>
            <a:tailEnd/>
          </a:ln>
        </p:spPr>
        <p:txBody>
          <a:bodyPr>
            <a:spAutoFit/>
          </a:bodyPr>
          <a:lstStyle/>
          <a:p>
            <a:pPr algn="ctr"/>
            <a:r>
              <a:rPr lang="it-IT" sz="2000">
                <a:latin typeface="Calibri" pitchFamily="34" charset="0"/>
              </a:rPr>
              <a:t>E aumenta di </a:t>
            </a:r>
            <a:r>
              <a:rPr lang="it-IT" sz="2000" b="1">
                <a:latin typeface="Calibri" pitchFamily="34" charset="0"/>
              </a:rPr>
              <a:t>50</a:t>
            </a:r>
            <a:r>
              <a:rPr lang="it-IT" sz="2000">
                <a:latin typeface="Calibri" pitchFamily="34" charset="0"/>
              </a:rPr>
              <a:t> la propria partecipazione in </a:t>
            </a:r>
          </a:p>
        </p:txBody>
      </p:sp>
      <p:cxnSp>
        <p:nvCxnSpPr>
          <p:cNvPr id="63" name="Connettore a gomito 62"/>
          <p:cNvCxnSpPr>
            <a:cxnSpLocks/>
            <a:stCxn id="53" idx="3"/>
            <a:endCxn id="64" idx="1"/>
          </p:cNvCxnSpPr>
          <p:nvPr/>
        </p:nvCxnSpPr>
        <p:spPr>
          <a:xfrm flipV="1">
            <a:off x="6083300" y="5097463"/>
            <a:ext cx="395288" cy="422275"/>
          </a:xfrm>
          <a:prstGeom prst="bentConnector3">
            <a:avLst>
              <a:gd name="adj1" fmla="val 50000"/>
            </a:avLst>
          </a:prstGeom>
          <a:ln w="28575">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64" name="CasellaDiTesto 16"/>
          <p:cNvSpPr txBox="1">
            <a:spLocks noChangeArrowheads="1"/>
          </p:cNvSpPr>
          <p:nvPr/>
        </p:nvSpPr>
        <p:spPr bwMode="auto">
          <a:xfrm>
            <a:off x="6478588" y="4743450"/>
            <a:ext cx="2268537" cy="708025"/>
          </a:xfrm>
          <a:prstGeom prst="rect">
            <a:avLst/>
          </a:prstGeom>
          <a:solidFill>
            <a:schemeClr val="accent1">
              <a:lumMod val="20000"/>
              <a:lumOff val="80000"/>
            </a:schemeClr>
          </a:solidFill>
          <a:ln w="28575">
            <a:solidFill>
              <a:srgbClr val="0070C0"/>
            </a:solidFill>
            <a:miter lim="800000"/>
            <a:headEnd/>
            <a:tailEnd/>
          </a:ln>
        </p:spPr>
        <p:txBody>
          <a:bodyPr>
            <a:spAutoFit/>
          </a:bodyPr>
          <a:lstStyle>
            <a:defPPr>
              <a:defRPr lang="it-IT"/>
            </a:defPPr>
            <a:lvl1pPr>
              <a:defRPr sz="2500">
                <a:latin typeface="Calibri" pitchFamily="34" charset="0"/>
              </a:defRPr>
            </a:lvl1pPr>
          </a:lstStyle>
          <a:p>
            <a:pPr algn="ctr">
              <a:defRPr/>
            </a:pPr>
            <a:r>
              <a:rPr lang="it-IT" sz="2000" dirty="0" smtClean="0">
                <a:cs typeface="Arial" pitchFamily="34" charset="0"/>
              </a:rPr>
              <a:t>sopravvenienza </a:t>
            </a:r>
            <a:r>
              <a:rPr lang="it-IT" sz="2000" dirty="0">
                <a:cs typeface="Arial" pitchFamily="34" charset="0"/>
              </a:rPr>
              <a:t>non imponibile per </a:t>
            </a:r>
            <a:r>
              <a:rPr lang="it-IT" sz="2000" b="1" dirty="0">
                <a:cs typeface="Arial" pitchFamily="34" charset="0"/>
              </a:rPr>
              <a:t>50</a:t>
            </a:r>
          </a:p>
        </p:txBody>
      </p:sp>
      <p:cxnSp>
        <p:nvCxnSpPr>
          <p:cNvPr id="65" name="Connettore a gomito 64"/>
          <p:cNvCxnSpPr>
            <a:cxnSpLocks/>
            <a:stCxn id="53" idx="3"/>
            <a:endCxn id="193568" idx="1"/>
          </p:cNvCxnSpPr>
          <p:nvPr/>
        </p:nvCxnSpPr>
        <p:spPr>
          <a:xfrm>
            <a:off x="6083300" y="5519738"/>
            <a:ext cx="395288" cy="423862"/>
          </a:xfrm>
          <a:prstGeom prst="bentConnector3">
            <a:avLst>
              <a:gd name="adj1" fmla="val 50000"/>
            </a:avLst>
          </a:prstGeom>
          <a:ln w="28575">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93568" name="CasellaDiTesto 16"/>
          <p:cNvSpPr txBox="1">
            <a:spLocks noChangeArrowheads="1"/>
          </p:cNvSpPr>
          <p:nvPr/>
        </p:nvSpPr>
        <p:spPr bwMode="auto">
          <a:xfrm>
            <a:off x="6478588" y="5589588"/>
            <a:ext cx="2268537" cy="708025"/>
          </a:xfrm>
          <a:prstGeom prst="rect">
            <a:avLst/>
          </a:prstGeom>
          <a:solidFill>
            <a:srgbClr val="FF0000"/>
          </a:solidFill>
          <a:ln w="28575">
            <a:solidFill>
              <a:srgbClr val="0070C0"/>
            </a:solidFill>
            <a:miter lim="800000"/>
            <a:headEnd/>
            <a:tailEnd/>
          </a:ln>
        </p:spPr>
        <p:txBody>
          <a:bodyPr>
            <a:spAutoFit/>
          </a:bodyPr>
          <a:lstStyle/>
          <a:p>
            <a:pPr algn="ctr"/>
            <a:r>
              <a:rPr lang="it-IT" sz="2000" b="1">
                <a:solidFill>
                  <a:schemeClr val="bg1"/>
                </a:solidFill>
                <a:latin typeface="Calibri" pitchFamily="34" charset="0"/>
              </a:rPr>
              <a:t>sopravvenienza imponibile per </a:t>
            </a:r>
            <a:r>
              <a:rPr lang="it-IT" sz="2000" b="1" u="sng">
                <a:solidFill>
                  <a:schemeClr val="bg1"/>
                </a:solidFill>
                <a:latin typeface="Calibri" pitchFamily="34" charset="0"/>
              </a:rPr>
              <a:t>150</a:t>
            </a:r>
          </a:p>
        </p:txBody>
      </p:sp>
      <p:cxnSp>
        <p:nvCxnSpPr>
          <p:cNvPr id="87" name="Connettore a gomito 53"/>
          <p:cNvCxnSpPr>
            <a:cxnSpLocks/>
            <a:stCxn id="193564" idx="3"/>
            <a:endCxn id="53" idx="1"/>
          </p:cNvCxnSpPr>
          <p:nvPr/>
        </p:nvCxnSpPr>
        <p:spPr>
          <a:xfrm flipV="1">
            <a:off x="4500563" y="5519738"/>
            <a:ext cx="433387" cy="423862"/>
          </a:xfrm>
          <a:prstGeom prst="bentConnector3">
            <a:avLst>
              <a:gd name="adj1" fmla="val 50000"/>
            </a:avLst>
          </a:prstGeom>
          <a:ln w="28575">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0" name="Connettore a gomito 89"/>
          <p:cNvCxnSpPr>
            <a:cxnSpLocks/>
            <a:stCxn id="193555" idx="3"/>
            <a:endCxn id="193568" idx="3"/>
          </p:cNvCxnSpPr>
          <p:nvPr/>
        </p:nvCxnSpPr>
        <p:spPr>
          <a:xfrm>
            <a:off x="8747125" y="4252913"/>
            <a:ext cx="1588" cy="1690687"/>
          </a:xfrm>
          <a:prstGeom prst="bentConnector3">
            <a:avLst>
              <a:gd name="adj1" fmla="val 14395466"/>
            </a:avLst>
          </a:prstGeom>
          <a:ln w="28575">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 name="Titolo 1"/>
          <p:cNvSpPr txBox="1">
            <a:spLocks/>
          </p:cNvSpPr>
          <p:nvPr/>
        </p:nvSpPr>
        <p:spPr>
          <a:xfrm>
            <a:off x="250825" y="744538"/>
            <a:ext cx="8642350" cy="5780087"/>
          </a:xfrm>
          <a:prstGeom prst="rect">
            <a:avLst/>
          </a:prstGeom>
        </p:spPr>
        <p:txBody>
          <a:bodyPr anchor="ctr"/>
          <a:lstStyle/>
          <a:p>
            <a:pPr algn="ctr" fontAlgn="auto">
              <a:spcAft>
                <a:spcPts val="0"/>
              </a:spcAft>
              <a:defRPr/>
            </a:pPr>
            <a:r>
              <a:rPr lang="it-IT" sz="4400" dirty="0">
                <a:latin typeface="+mj-lt"/>
                <a:ea typeface="+mj-ea"/>
                <a:cs typeface="+mj-cs"/>
              </a:rPr>
              <a:t>PERDITE SU CREDITI</a:t>
            </a:r>
          </a:p>
        </p:txBody>
      </p:sp>
      <p:sp>
        <p:nvSpPr>
          <p:cNvPr id="3075"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71C5EF7F-07F4-4D8D-863B-BEA2DAD4E542}" type="slidenum">
              <a:rPr lang="it-IT" b="1">
                <a:solidFill>
                  <a:schemeClr val="tx1"/>
                </a:solidFill>
                <a:latin typeface="Futura Bk BT"/>
              </a:rPr>
              <a:pPr fontAlgn="base">
                <a:spcBef>
                  <a:spcPct val="0"/>
                </a:spcBef>
                <a:spcAft>
                  <a:spcPct val="0"/>
                </a:spcAft>
                <a:defRPr/>
              </a:pPr>
              <a:t>89</a:t>
            </a:fld>
            <a:endParaRPr lang="it-IT" b="1">
              <a:solidFill>
                <a:schemeClr val="tx1"/>
              </a:solidFill>
              <a:latin typeface="Futura Bk B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olo 1"/>
          <p:cNvSpPr>
            <a:spLocks noGrp="1"/>
          </p:cNvSpPr>
          <p:nvPr>
            <p:ph type="ctrTitle"/>
          </p:nvPr>
        </p:nvSpPr>
        <p:spPr>
          <a:xfrm>
            <a:off x="250825" y="44450"/>
            <a:ext cx="8642350" cy="1008063"/>
          </a:xfrm>
        </p:spPr>
        <p:txBody>
          <a:bodyPr/>
          <a:lstStyle/>
          <a:p>
            <a:pPr eaLnBrk="1" hangingPunct="1"/>
            <a:r>
              <a:rPr lang="it-IT" sz="2400" smtClean="0"/>
              <a:t>DICHIARAZIONI INTEGRATIVE</a:t>
            </a:r>
            <a:br>
              <a:rPr lang="it-IT" sz="2400" smtClean="0"/>
            </a:br>
            <a:r>
              <a:rPr lang="it-IT" sz="2000" smtClean="0"/>
              <a:t>(Modifiche all’art. 8, commi 6-ter, quater e quinquies, D.P.R. 322/1998</a:t>
            </a:r>
            <a:r>
              <a:rPr lang="it-IT" sz="2400" smtClean="0"/>
              <a:t>) </a:t>
            </a:r>
          </a:p>
        </p:txBody>
      </p:sp>
      <p:sp>
        <p:nvSpPr>
          <p:cNvPr id="4100" name="CasellaDiTesto 17"/>
          <p:cNvSpPr txBox="1">
            <a:spLocks noChangeArrowheads="1"/>
          </p:cNvSpPr>
          <p:nvPr/>
        </p:nvSpPr>
        <p:spPr bwMode="auto">
          <a:xfrm>
            <a:off x="501650" y="1196975"/>
            <a:ext cx="8137525" cy="8302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INTEGRATIVE A FAVORE oltre il termine di presentazione della dichiarazione relativa al periodo di imposta successivo </a:t>
            </a:r>
          </a:p>
        </p:txBody>
      </p:sp>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AEBBE9CE-F9C6-43EC-8AB5-4BC2455F91B5}" type="slidenum">
              <a:rPr lang="it-IT" b="1">
                <a:solidFill>
                  <a:schemeClr val="tx1"/>
                </a:solidFill>
                <a:latin typeface="Futura Bk BT"/>
              </a:rPr>
              <a:pPr fontAlgn="base">
                <a:spcBef>
                  <a:spcPct val="0"/>
                </a:spcBef>
                <a:spcAft>
                  <a:spcPct val="0"/>
                </a:spcAft>
                <a:defRPr/>
              </a:pPr>
              <a:t>9</a:t>
            </a:fld>
            <a:endParaRPr lang="it-IT" b="1">
              <a:solidFill>
                <a:schemeClr val="tx1"/>
              </a:solidFill>
              <a:latin typeface="Futura Bk BT"/>
            </a:endParaRPr>
          </a:p>
        </p:txBody>
      </p:sp>
      <p:pic>
        <p:nvPicPr>
          <p:cNvPr id="31748" name="Immagine 2"/>
          <p:cNvPicPr>
            <a:picLocks noChangeAspect="1"/>
          </p:cNvPicPr>
          <p:nvPr/>
        </p:nvPicPr>
        <p:blipFill>
          <a:blip r:embed="rId3"/>
          <a:srcRect/>
          <a:stretch>
            <a:fillRect/>
          </a:stretch>
        </p:blipFill>
        <p:spPr bwMode="auto">
          <a:xfrm>
            <a:off x="395288" y="2708275"/>
            <a:ext cx="8243887" cy="2520950"/>
          </a:xfrm>
          <a:prstGeom prst="rect">
            <a:avLst/>
          </a:prstGeom>
          <a:noFill/>
          <a:ln w="9525">
            <a:noFill/>
            <a:miter lim="800000"/>
            <a:headEnd/>
            <a:tailEnd/>
          </a:ln>
        </p:spPr>
      </p:pic>
      <p:sp>
        <p:nvSpPr>
          <p:cNvPr id="4" name="Rettangolo 3"/>
          <p:cNvSpPr/>
          <p:nvPr/>
        </p:nvSpPr>
        <p:spPr>
          <a:xfrm>
            <a:off x="4284663" y="4029075"/>
            <a:ext cx="1079500" cy="552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8" name="Rettangolo 7"/>
          <p:cNvSpPr/>
          <p:nvPr/>
        </p:nvSpPr>
        <p:spPr>
          <a:xfrm>
            <a:off x="4427538" y="5478463"/>
            <a:ext cx="792162" cy="82708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tx1"/>
                </a:solidFill>
              </a:rPr>
              <a:t>2012</a:t>
            </a:r>
          </a:p>
        </p:txBody>
      </p:sp>
      <p:cxnSp>
        <p:nvCxnSpPr>
          <p:cNvPr id="9" name="Connettore a gomito 8"/>
          <p:cNvCxnSpPr>
            <a:cxnSpLocks/>
            <a:stCxn id="8" idx="0"/>
            <a:endCxn id="4" idx="2"/>
          </p:cNvCxnSpPr>
          <p:nvPr/>
        </p:nvCxnSpPr>
        <p:spPr>
          <a:xfrm flipV="1">
            <a:off x="4824413" y="4581525"/>
            <a:ext cx="0" cy="896938"/>
          </a:xfrm>
          <a:prstGeom prst="straightConnector1">
            <a:avLst/>
          </a:prstGeom>
          <a:ln w="28575">
            <a:solidFill>
              <a:schemeClr val="accent1">
                <a:lumMod val="75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7" name="Rettangolo 16"/>
          <p:cNvSpPr/>
          <p:nvPr/>
        </p:nvSpPr>
        <p:spPr>
          <a:xfrm>
            <a:off x="5651500" y="4029075"/>
            <a:ext cx="1185863" cy="5524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8" name="Rettangolo 17"/>
          <p:cNvSpPr/>
          <p:nvPr/>
        </p:nvSpPr>
        <p:spPr>
          <a:xfrm>
            <a:off x="6934200" y="5478463"/>
            <a:ext cx="1525588" cy="82708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chemeClr val="tx1"/>
                </a:solidFill>
              </a:rPr>
              <a:t>Euro </a:t>
            </a:r>
            <a:r>
              <a:rPr lang="it-IT" b="1" dirty="0">
                <a:solidFill>
                  <a:schemeClr val="tx1"/>
                </a:solidFill>
              </a:rPr>
              <a:t>1.000</a:t>
            </a:r>
          </a:p>
          <a:p>
            <a:pPr algn="ctr">
              <a:defRPr/>
            </a:pPr>
            <a:r>
              <a:rPr lang="it-IT" b="1" dirty="0">
                <a:solidFill>
                  <a:schemeClr val="tx1"/>
                </a:solidFill>
              </a:rPr>
              <a:t>di cui</a:t>
            </a:r>
            <a:r>
              <a:rPr lang="it-IT" dirty="0">
                <a:solidFill>
                  <a:schemeClr val="tx1"/>
                </a:solidFill>
              </a:rPr>
              <a:t>  </a:t>
            </a:r>
          </a:p>
        </p:txBody>
      </p:sp>
      <p:cxnSp>
        <p:nvCxnSpPr>
          <p:cNvPr id="19" name="Connettore a gomito 18"/>
          <p:cNvCxnSpPr>
            <a:cxnSpLocks/>
            <a:stCxn id="29" idx="0"/>
            <a:endCxn id="17" idx="2"/>
          </p:cNvCxnSpPr>
          <p:nvPr/>
        </p:nvCxnSpPr>
        <p:spPr>
          <a:xfrm rot="5400000" flipH="1" flipV="1">
            <a:off x="5795963" y="5029200"/>
            <a:ext cx="896938" cy="1587"/>
          </a:xfrm>
          <a:prstGeom prst="bentConnector3">
            <a:avLst>
              <a:gd name="adj1" fmla="val 50000"/>
            </a:avLst>
          </a:prstGeom>
          <a:ln w="28575">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3" name="Rettangolo 22"/>
          <p:cNvSpPr/>
          <p:nvPr/>
        </p:nvSpPr>
        <p:spPr>
          <a:xfrm>
            <a:off x="7177088" y="4029075"/>
            <a:ext cx="1081087" cy="552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24" name="Connettore a gomito 23"/>
          <p:cNvCxnSpPr>
            <a:cxnSpLocks/>
            <a:stCxn id="18" idx="0"/>
            <a:endCxn id="23" idx="2"/>
          </p:cNvCxnSpPr>
          <p:nvPr/>
        </p:nvCxnSpPr>
        <p:spPr>
          <a:xfrm flipV="1">
            <a:off x="7696200" y="4581525"/>
            <a:ext cx="22225" cy="896938"/>
          </a:xfrm>
          <a:prstGeom prst="straightConnector1">
            <a:avLst/>
          </a:prstGeom>
          <a:ln w="28575">
            <a:solidFill>
              <a:schemeClr val="accent1">
                <a:lumMod val="75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9" name="Rettangolo 28"/>
          <p:cNvSpPr/>
          <p:nvPr/>
        </p:nvSpPr>
        <p:spPr>
          <a:xfrm>
            <a:off x="5665788" y="5478463"/>
            <a:ext cx="1155700" cy="8270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chemeClr val="tx1"/>
                </a:solidFill>
              </a:rPr>
              <a:t>da errori contabili ZERO</a:t>
            </a:r>
          </a:p>
        </p:txBody>
      </p:sp>
      <p:cxnSp>
        <p:nvCxnSpPr>
          <p:cNvPr id="34" name="Connettore a gomito 33"/>
          <p:cNvCxnSpPr>
            <a:cxnSpLocks/>
            <a:stCxn id="18" idx="2"/>
            <a:endCxn id="29" idx="2"/>
          </p:cNvCxnSpPr>
          <p:nvPr/>
        </p:nvCxnSpPr>
        <p:spPr>
          <a:xfrm rot="5400000">
            <a:off x="6969919" y="5579269"/>
            <a:ext cx="12700" cy="1452562"/>
          </a:xfrm>
          <a:prstGeom prst="bentConnector3">
            <a:avLst>
              <a:gd name="adj1" fmla="val 1800000"/>
            </a:avLst>
          </a:prstGeom>
          <a:ln w="28575">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40" name="Rettangolo 39"/>
          <p:cNvSpPr/>
          <p:nvPr/>
        </p:nvSpPr>
        <p:spPr>
          <a:xfrm>
            <a:off x="395288" y="2038350"/>
            <a:ext cx="8064500" cy="59848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tx1"/>
                </a:solidFill>
              </a:rPr>
              <a:t>Esempio</a:t>
            </a:r>
            <a:r>
              <a:rPr lang="it-IT" dirty="0">
                <a:solidFill>
                  <a:schemeClr val="tx1"/>
                </a:solidFill>
              </a:rPr>
              <a:t>: Dichiarazione integrativa Unico 2013, per anno 2012, presentata nel 2016 con credito IRPEF di Euro 1.000 tutto non derivante da errori contabili</a:t>
            </a:r>
          </a:p>
        </p:txBody>
      </p:sp>
      <p:sp>
        <p:nvSpPr>
          <p:cNvPr id="45" name="Rettangolo 44"/>
          <p:cNvSpPr/>
          <p:nvPr/>
        </p:nvSpPr>
        <p:spPr>
          <a:xfrm>
            <a:off x="3059113" y="4030663"/>
            <a:ext cx="1081087" cy="552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6" name="Rettangolo 45"/>
          <p:cNvSpPr/>
          <p:nvPr/>
        </p:nvSpPr>
        <p:spPr>
          <a:xfrm>
            <a:off x="3203575" y="5478463"/>
            <a:ext cx="792163" cy="82708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tx1"/>
                </a:solidFill>
              </a:rPr>
              <a:t>4001</a:t>
            </a:r>
          </a:p>
        </p:txBody>
      </p:sp>
      <p:cxnSp>
        <p:nvCxnSpPr>
          <p:cNvPr id="47" name="Connettore a gomito 46"/>
          <p:cNvCxnSpPr>
            <a:cxnSpLocks/>
            <a:stCxn id="46" idx="0"/>
            <a:endCxn id="45" idx="2"/>
          </p:cNvCxnSpPr>
          <p:nvPr/>
        </p:nvCxnSpPr>
        <p:spPr>
          <a:xfrm flipV="1">
            <a:off x="3600450" y="4583113"/>
            <a:ext cx="0" cy="895350"/>
          </a:xfrm>
          <a:prstGeom prst="straightConnector1">
            <a:avLst/>
          </a:prstGeom>
          <a:ln w="28575">
            <a:solidFill>
              <a:schemeClr val="accent1">
                <a:lumMod val="75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A21FB4CE-416F-4665-BF1E-CB4C057D690A}" type="slidenum">
              <a:rPr lang="it-IT" b="1">
                <a:solidFill>
                  <a:schemeClr val="tx1"/>
                </a:solidFill>
                <a:latin typeface="Futura Bk BT"/>
              </a:rPr>
              <a:pPr fontAlgn="base">
                <a:spcBef>
                  <a:spcPct val="0"/>
                </a:spcBef>
                <a:spcAft>
                  <a:spcPct val="0"/>
                </a:spcAft>
                <a:defRPr/>
              </a:pPr>
              <a:t>90</a:t>
            </a:fld>
            <a:endParaRPr lang="it-IT" b="1">
              <a:solidFill>
                <a:schemeClr val="tx1"/>
              </a:solidFill>
              <a:latin typeface="Futura Bk BT"/>
            </a:endParaRPr>
          </a:p>
        </p:txBody>
      </p:sp>
      <p:sp>
        <p:nvSpPr>
          <p:cNvPr id="10" name="CasellaDiTesto 17"/>
          <p:cNvSpPr txBox="1">
            <a:spLocks noChangeArrowheads="1"/>
          </p:cNvSpPr>
          <p:nvPr/>
        </p:nvSpPr>
        <p:spPr bwMode="auto">
          <a:xfrm>
            <a:off x="503238" y="121602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TIPOLOGIE DI DEBITORI</a:t>
            </a:r>
          </a:p>
        </p:txBody>
      </p:sp>
      <p:sp>
        <p:nvSpPr>
          <p:cNvPr id="197635" name="Titolo 1"/>
          <p:cNvSpPr txBox="1">
            <a:spLocks/>
          </p:cNvSpPr>
          <p:nvPr/>
        </p:nvSpPr>
        <p:spPr bwMode="auto">
          <a:xfrm>
            <a:off x="250825" y="44450"/>
            <a:ext cx="8642350" cy="1008063"/>
          </a:xfrm>
          <a:prstGeom prst="rect">
            <a:avLst/>
          </a:prstGeom>
          <a:noFill/>
          <a:ln w="9525">
            <a:noFill/>
            <a:miter lim="800000"/>
            <a:headEnd/>
            <a:tailEnd/>
          </a:ln>
        </p:spPr>
        <p:txBody>
          <a:bodyPr anchor="ctr"/>
          <a:lstStyle/>
          <a:p>
            <a:pPr algn="ctr"/>
            <a:r>
              <a:rPr lang="it-IT" sz="2400">
                <a:latin typeface="Calibri" pitchFamily="34" charset="0"/>
              </a:rPr>
              <a:t>PERDITE SU CREDITI</a:t>
            </a:r>
            <a:br>
              <a:rPr lang="it-IT" sz="2400">
                <a:latin typeface="Calibri" pitchFamily="34" charset="0"/>
              </a:rPr>
            </a:br>
            <a:r>
              <a:rPr lang="it-IT" sz="2400">
                <a:latin typeface="Calibri" pitchFamily="34" charset="0"/>
              </a:rPr>
              <a:t> </a:t>
            </a:r>
          </a:p>
        </p:txBody>
      </p:sp>
      <p:graphicFrame>
        <p:nvGraphicFramePr>
          <p:cNvPr id="3" name="Tabella 2"/>
          <p:cNvGraphicFramePr>
            <a:graphicFrameLocks noGrp="1"/>
          </p:cNvGraphicFramePr>
          <p:nvPr/>
        </p:nvGraphicFramePr>
        <p:xfrm>
          <a:off x="503238" y="2133600"/>
          <a:ext cx="8137525" cy="3486150"/>
        </p:xfrm>
        <a:graphic>
          <a:graphicData uri="http://schemas.openxmlformats.org/drawingml/2006/table">
            <a:tbl>
              <a:tblPr>
                <a:tableStyleId>{5C22544A-7EE6-4342-B048-85BDC9FD1C3A}</a:tableStyleId>
              </a:tblPr>
              <a:tblGrid>
                <a:gridCol w="3132658">
                  <a:extLst>
                    <a:ext uri="{9D8B030D-6E8A-4147-A177-3AD203B41FA5}"/>
                  </a:extLst>
                </a:gridCol>
                <a:gridCol w="2736304">
                  <a:extLst>
                    <a:ext uri="{9D8B030D-6E8A-4147-A177-3AD203B41FA5}"/>
                  </a:extLst>
                </a:gridCol>
                <a:gridCol w="2268562">
                  <a:extLst>
                    <a:ext uri="{9D8B030D-6E8A-4147-A177-3AD203B41FA5}"/>
                  </a:extLst>
                </a:gridCol>
              </a:tblGrid>
              <a:tr h="834539">
                <a:tc>
                  <a:txBody>
                    <a:bodyPr/>
                    <a:lstStyle/>
                    <a:p>
                      <a:pPr algn="ctr"/>
                      <a:r>
                        <a:rPr lang="it-IT" sz="2400" b="1" dirty="0"/>
                        <a:t>DEBITORE</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it-IT" sz="2400" b="1" dirty="0"/>
                        <a:t>IN </a:t>
                      </a:r>
                      <a:r>
                        <a:rPr lang="it-IT" sz="2400" b="1" dirty="0" err="1"/>
                        <a:t>BONIS</a:t>
                      </a:r>
                      <a:endParaRPr lang="it-IT" sz="2400" b="1"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it-IT" sz="2400" b="1" dirty="0"/>
                        <a:t>IN PROCEDURA CONCORSUALE</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extLst>
              </a:tr>
              <a:tr h="8936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dirty="0"/>
                        <a:t>PERDITA DEDUCIBILE IN BASE AD </a:t>
                      </a:r>
                      <a:r>
                        <a:rPr lang="it-IT" sz="2400" b="1" dirty="0"/>
                        <a:t>ELEMENTI CERTI E PRECISI </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b="1" dirty="0"/>
                        <a:t>(ART. 101, C. 5, </a:t>
                      </a:r>
                      <a:r>
                        <a:rPr lang="it-IT" sz="2400" b="1" dirty="0" err="1"/>
                        <a:t>T.U.I.R</a:t>
                      </a:r>
                      <a:r>
                        <a:rPr lang="it-IT" sz="2400" b="1" dirty="0"/>
                        <a:t>.)</a:t>
                      </a:r>
                    </a:p>
                    <a:p>
                      <a:pPr algn="ctr"/>
                      <a:r>
                        <a:rPr lang="it-IT" sz="2400" dirty="0"/>
                        <a:t> </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it-IT" sz="2400" b="1" dirty="0"/>
                        <a:t>DA DIMOSTRARE </a:t>
                      </a:r>
                      <a:r>
                        <a:rPr lang="it-IT" sz="2400" dirty="0"/>
                        <a:t>: MA SEMPRE SUSSISTENTI PER CREDITI DI MODESTA ENTITÀ SCADUTI DA PIÙ DI 6 MESI</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it-IT" sz="2400" b="1" dirty="0"/>
                        <a:t>INSITI NELL’APERTURA DELLA PROCEDURA</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BA850978-C2D7-412C-A565-E018D1BE1032}" type="slidenum">
              <a:rPr lang="it-IT" b="1">
                <a:solidFill>
                  <a:schemeClr val="tx1"/>
                </a:solidFill>
                <a:latin typeface="Futura Bk BT"/>
              </a:rPr>
              <a:pPr fontAlgn="base">
                <a:spcBef>
                  <a:spcPct val="0"/>
                </a:spcBef>
                <a:spcAft>
                  <a:spcPct val="0"/>
                </a:spcAft>
                <a:defRPr/>
              </a:pPr>
              <a:t>91</a:t>
            </a:fld>
            <a:endParaRPr lang="it-IT" b="1">
              <a:solidFill>
                <a:schemeClr val="tx1"/>
              </a:solidFill>
              <a:latin typeface="Futura Bk BT"/>
            </a:endParaRPr>
          </a:p>
        </p:txBody>
      </p:sp>
      <p:sp>
        <p:nvSpPr>
          <p:cNvPr id="10" name="CasellaDiTesto 17"/>
          <p:cNvSpPr txBox="1">
            <a:spLocks noChangeArrowheads="1"/>
          </p:cNvSpPr>
          <p:nvPr/>
        </p:nvSpPr>
        <p:spPr bwMode="auto">
          <a:xfrm>
            <a:off x="503238" y="121602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DEBITORE IN </a:t>
            </a:r>
            <a:r>
              <a:rPr lang="it-IT" sz="2400" b="1" dirty="0" err="1">
                <a:latin typeface="+mj-lt"/>
                <a:cs typeface="Arial" pitchFamily="34" charset="0"/>
              </a:rPr>
              <a:t>BONIS</a:t>
            </a:r>
            <a:endParaRPr lang="it-IT" sz="2400" b="1" dirty="0">
              <a:latin typeface="+mj-lt"/>
              <a:cs typeface="Arial" pitchFamily="34" charset="0"/>
            </a:endParaRPr>
          </a:p>
        </p:txBody>
      </p:sp>
      <p:sp>
        <p:nvSpPr>
          <p:cNvPr id="199683" name="Titolo 1"/>
          <p:cNvSpPr txBox="1">
            <a:spLocks/>
          </p:cNvSpPr>
          <p:nvPr/>
        </p:nvSpPr>
        <p:spPr bwMode="auto">
          <a:xfrm>
            <a:off x="250825" y="44450"/>
            <a:ext cx="8642350" cy="1008063"/>
          </a:xfrm>
          <a:prstGeom prst="rect">
            <a:avLst/>
          </a:prstGeom>
          <a:noFill/>
          <a:ln w="9525">
            <a:noFill/>
            <a:miter lim="800000"/>
            <a:headEnd/>
            <a:tailEnd/>
          </a:ln>
        </p:spPr>
        <p:txBody>
          <a:bodyPr anchor="ctr"/>
          <a:lstStyle/>
          <a:p>
            <a:pPr algn="ctr"/>
            <a:r>
              <a:rPr lang="it-IT" sz="2400">
                <a:latin typeface="Calibri" pitchFamily="34" charset="0"/>
              </a:rPr>
              <a:t>PERDITE SU CREDITI</a:t>
            </a:r>
            <a:br>
              <a:rPr lang="it-IT" sz="2400">
                <a:latin typeface="Calibri" pitchFamily="34" charset="0"/>
              </a:rPr>
            </a:br>
            <a:r>
              <a:rPr lang="it-IT" sz="2400">
                <a:latin typeface="Calibri" pitchFamily="34" charset="0"/>
              </a:rPr>
              <a:t> </a:t>
            </a:r>
          </a:p>
        </p:txBody>
      </p:sp>
      <p:graphicFrame>
        <p:nvGraphicFramePr>
          <p:cNvPr id="3" name="Tabella 2"/>
          <p:cNvGraphicFramePr>
            <a:graphicFrameLocks noGrp="1"/>
          </p:cNvGraphicFramePr>
          <p:nvPr/>
        </p:nvGraphicFramePr>
        <p:xfrm>
          <a:off x="557213" y="1879600"/>
          <a:ext cx="8029575" cy="3565525"/>
        </p:xfrm>
        <a:graphic>
          <a:graphicData uri="http://schemas.openxmlformats.org/drawingml/2006/table">
            <a:tbl>
              <a:tblPr>
                <a:tableStyleId>{5C22544A-7EE6-4342-B048-85BDC9FD1C3A}</a:tableStyleId>
              </a:tblPr>
              <a:tblGrid>
                <a:gridCol w="2646449">
                  <a:extLst>
                    <a:ext uri="{9D8B030D-6E8A-4147-A177-3AD203B41FA5}"/>
                  </a:extLst>
                </a:gridCol>
                <a:gridCol w="2952328">
                  <a:extLst>
                    <a:ext uri="{9D8B030D-6E8A-4147-A177-3AD203B41FA5}"/>
                  </a:extLst>
                </a:gridCol>
                <a:gridCol w="2430425">
                  <a:extLst>
                    <a:ext uri="{9D8B030D-6E8A-4147-A177-3AD203B41FA5}"/>
                  </a:extLst>
                </a:gridCol>
              </a:tblGrid>
              <a:tr h="432048">
                <a:tc gridSpan="3">
                  <a:txBody>
                    <a:bodyPr/>
                    <a:lstStyle/>
                    <a:p>
                      <a:pPr algn="ctr"/>
                      <a:r>
                        <a:rPr lang="it-IT" sz="2400" b="1" dirty="0"/>
                        <a:t>ELEMENTI CERTI E PRECISI</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a:endParaRPr lang="it-IT"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a:endParaRPr lang="it-IT"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extLst>
              </a:tr>
              <a:tr h="8936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200" dirty="0"/>
                        <a:t>CREDITI DI MODESTA </a:t>
                      </a:r>
                      <a:r>
                        <a:rPr lang="it-IT" sz="2200" dirty="0" smtClean="0"/>
                        <a:t>ENTITÀ SCADUTI </a:t>
                      </a:r>
                      <a:r>
                        <a:rPr lang="it-IT" sz="2200" dirty="0"/>
                        <a:t>DA </a:t>
                      </a:r>
                      <a:r>
                        <a:rPr lang="it-IT" sz="2200" dirty="0" smtClean="0"/>
                        <a:t>PIÙ </a:t>
                      </a:r>
                      <a:r>
                        <a:rPr lang="it-IT" sz="2200" dirty="0" err="1" smtClean="0"/>
                        <a:t>DI</a:t>
                      </a:r>
                      <a:r>
                        <a:rPr lang="it-IT" sz="2200" dirty="0" smtClean="0"/>
                        <a:t> </a:t>
                      </a:r>
                      <a:r>
                        <a:rPr lang="it-IT" sz="2200" dirty="0"/>
                        <a:t>6 MESI</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2200" b="1" dirty="0"/>
                        <a:t>(Euro 5.000 o 2.500)</a:t>
                      </a:r>
                    </a:p>
                    <a:p>
                      <a:pPr algn="ctr"/>
                      <a:r>
                        <a:rPr lang="it-IT" sz="2200" dirty="0"/>
                        <a:t> </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200" b="1" dirty="0"/>
                        <a:t>(CIRCOLARE 26/E/2013) </a:t>
                      </a:r>
                    </a:p>
                    <a:p>
                      <a:pPr algn="ctr"/>
                      <a:r>
                        <a:rPr lang="it-IT" sz="2200" b="1" dirty="0"/>
                        <a:t>«</a:t>
                      </a:r>
                      <a:r>
                        <a:rPr lang="it-IT" sz="2200" b="0" i="1" dirty="0"/>
                        <a:t>Definitività della perdita nel caso in cui si possa escludere l’eventualità che in futuro il creditore riesca a realizzare, ancorché soltanto parzialmente, la partita creditoria</a:t>
                      </a:r>
                      <a:r>
                        <a:rPr lang="it-IT" sz="2200" b="1" dirty="0"/>
                        <a:t>» </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0" algn="ctr">
                        <a:buFont typeface="Wingdings" panose="05000000000000000000" pitchFamily="2" charset="2"/>
                        <a:buNone/>
                      </a:pPr>
                      <a:r>
                        <a:rPr lang="it-IT" sz="2200" b="1" dirty="0" smtClean="0"/>
                        <a:t>Esito negativo o «antieconomicità» azioni esecutive</a:t>
                      </a:r>
                      <a:endParaRPr lang="it-IT" sz="2200" b="1"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160ADF1F-07DB-467C-BE5C-80E2B3FDD28A}" type="slidenum">
              <a:rPr lang="it-IT" b="1">
                <a:solidFill>
                  <a:schemeClr val="tx1"/>
                </a:solidFill>
                <a:latin typeface="Futura Bk BT"/>
              </a:rPr>
              <a:pPr fontAlgn="base">
                <a:spcBef>
                  <a:spcPct val="0"/>
                </a:spcBef>
                <a:spcAft>
                  <a:spcPct val="0"/>
                </a:spcAft>
                <a:defRPr/>
              </a:pPr>
              <a:t>92</a:t>
            </a:fld>
            <a:endParaRPr lang="it-IT" b="1">
              <a:solidFill>
                <a:schemeClr val="tx1"/>
              </a:solidFill>
              <a:latin typeface="Futura Bk BT"/>
            </a:endParaRPr>
          </a:p>
        </p:txBody>
      </p:sp>
      <p:sp>
        <p:nvSpPr>
          <p:cNvPr id="10" name="CasellaDiTesto 17"/>
          <p:cNvSpPr txBox="1">
            <a:spLocks noChangeArrowheads="1"/>
          </p:cNvSpPr>
          <p:nvPr/>
        </p:nvSpPr>
        <p:spPr bwMode="auto">
          <a:xfrm>
            <a:off x="503238" y="121602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DEBITORE IN PROCEDURA CONCORSUALE</a:t>
            </a:r>
          </a:p>
        </p:txBody>
      </p:sp>
      <p:sp>
        <p:nvSpPr>
          <p:cNvPr id="201731" name="Titolo 1"/>
          <p:cNvSpPr txBox="1">
            <a:spLocks/>
          </p:cNvSpPr>
          <p:nvPr/>
        </p:nvSpPr>
        <p:spPr bwMode="auto">
          <a:xfrm>
            <a:off x="250825" y="44450"/>
            <a:ext cx="8642350" cy="1008063"/>
          </a:xfrm>
          <a:prstGeom prst="rect">
            <a:avLst/>
          </a:prstGeom>
          <a:noFill/>
          <a:ln w="9525">
            <a:noFill/>
            <a:miter lim="800000"/>
            <a:headEnd/>
            <a:tailEnd/>
          </a:ln>
        </p:spPr>
        <p:txBody>
          <a:bodyPr anchor="ctr"/>
          <a:lstStyle/>
          <a:p>
            <a:pPr algn="ctr"/>
            <a:r>
              <a:rPr lang="it-IT" sz="2400">
                <a:latin typeface="Calibri" pitchFamily="34" charset="0"/>
              </a:rPr>
              <a:t>PERDITE SU CREDITI</a:t>
            </a:r>
            <a:br>
              <a:rPr lang="it-IT" sz="2400">
                <a:latin typeface="Calibri" pitchFamily="34" charset="0"/>
              </a:rPr>
            </a:br>
            <a:r>
              <a:rPr lang="it-IT" sz="2400">
                <a:latin typeface="Calibri" pitchFamily="34" charset="0"/>
              </a:rPr>
              <a:t> </a:t>
            </a:r>
          </a:p>
        </p:txBody>
      </p:sp>
      <p:graphicFrame>
        <p:nvGraphicFramePr>
          <p:cNvPr id="3" name="Tabella 2"/>
          <p:cNvGraphicFramePr>
            <a:graphicFrameLocks noGrp="1"/>
          </p:cNvGraphicFramePr>
          <p:nvPr/>
        </p:nvGraphicFramePr>
        <p:xfrm>
          <a:off x="503238" y="1768475"/>
          <a:ext cx="8137525" cy="4481513"/>
        </p:xfrm>
        <a:graphic>
          <a:graphicData uri="http://schemas.openxmlformats.org/drawingml/2006/table">
            <a:tbl>
              <a:tblPr>
                <a:tableStyleId>{5C22544A-7EE6-4342-B048-85BDC9FD1C3A}</a:tableStyleId>
              </a:tblPr>
              <a:tblGrid>
                <a:gridCol w="3708723">
                  <a:extLst>
                    <a:ext uri="{9D8B030D-6E8A-4147-A177-3AD203B41FA5}"/>
                  </a:extLst>
                </a:gridCol>
                <a:gridCol w="4428802">
                  <a:extLst>
                    <a:ext uri="{9D8B030D-6E8A-4147-A177-3AD203B41FA5}"/>
                  </a:extLst>
                </a:gridCol>
              </a:tblGrid>
              <a:tr h="356929">
                <a:tc gridSpan="2">
                  <a:txBody>
                    <a:bodyPr/>
                    <a:lstStyle/>
                    <a:p>
                      <a:pPr algn="ctr"/>
                      <a:r>
                        <a:rPr lang="it-IT" sz="2400" b="1" dirty="0"/>
                        <a:t>Il debitore si considera assoggettato alla procedura dalla data</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a:endParaRPr lang="it-IT"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extLst>
              </a:tr>
              <a:tr h="333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dirty="0"/>
                        <a:t>FALLIMENTO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dirty="0"/>
                        <a:t>SENTENZA DICHIARATIVA DI FALLIMENTO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extLst>
              </a:tr>
              <a:tr h="333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dirty="0"/>
                        <a:t>CONCORDATO PREVENTIVO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dirty="0"/>
                        <a:t>DECRETO DI AMMISSIONE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extLst>
              </a:tr>
              <a:tr h="333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dirty="0"/>
                        <a:t>ACCORDO RISTRUTTURAZIONE DEBITI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dirty="0"/>
                        <a:t>DECRETO DI OMOLOGA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extLst>
              </a:tr>
              <a:tr h="333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dirty="0"/>
                        <a:t>PIANO ATTESTATO EX ART. 67 L.F.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dirty="0"/>
                        <a:t>ISCRIZIONE REGISTRO IMPRESE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extLst>
              </a:tr>
              <a:tr h="333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dirty="0"/>
                        <a:t>LIQUIDAZIONE COATTA AMMINISTRATIVA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dirty="0"/>
                        <a:t>PROVVEDIMENTO CHE LA ORDINA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extLst>
              </a:tr>
              <a:tr h="333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dirty="0"/>
                        <a:t>PROCEDURE ESTERE EQUIVALENTI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dirty="0"/>
                        <a:t>PROVVEDIMENTO DI AMMISSIONE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extLst>
              </a:tr>
              <a:tr h="333134">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dirty="0"/>
                        <a:t>ALTRE PROCEDURE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dirty="0" smtClean="0"/>
                        <a:t>ACCORDO </a:t>
                      </a:r>
                      <a:r>
                        <a:rPr lang="it-IT" sz="1800" b="0" dirty="0" err="1" smtClean="0"/>
                        <a:t>DI</a:t>
                      </a:r>
                      <a:r>
                        <a:rPr lang="it-IT" sz="1800" b="0" dirty="0" smtClean="0"/>
                        <a:t> COMPOSIZIONE DELLA CRISI DA </a:t>
                      </a:r>
                      <a:r>
                        <a:rPr lang="it-IT" sz="1800" b="0" dirty="0" err="1" smtClean="0"/>
                        <a:t>SOVRAINDEBITAMENTO</a:t>
                      </a:r>
                      <a:r>
                        <a:rPr lang="it-IT" sz="1800" b="0" dirty="0" smtClean="0"/>
                        <a:t> : COME PER IL CONCORDATO PREVENTIVO </a:t>
                      </a:r>
                      <a:endParaRPr lang="it-IT" sz="18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extLst>
              </a:tr>
              <a:tr h="33313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8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dirty="0" smtClean="0"/>
                        <a:t>LIQUIDAZIONE GIUDIZIALE PICCOLO IMPRENDITORE : COME PER IL FALLIMENTO</a:t>
                      </a:r>
                      <a:endParaRPr lang="it-IT" sz="18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FA29CA04-78E2-4EC3-B03F-EB81B763D959}" type="slidenum">
              <a:rPr lang="it-IT" b="1">
                <a:solidFill>
                  <a:schemeClr val="tx1"/>
                </a:solidFill>
                <a:latin typeface="Futura Bk BT"/>
              </a:rPr>
              <a:pPr fontAlgn="base">
                <a:spcBef>
                  <a:spcPct val="0"/>
                </a:spcBef>
                <a:spcAft>
                  <a:spcPct val="0"/>
                </a:spcAft>
                <a:defRPr/>
              </a:pPr>
              <a:t>93</a:t>
            </a:fld>
            <a:endParaRPr lang="it-IT" b="1">
              <a:solidFill>
                <a:schemeClr val="tx1"/>
              </a:solidFill>
              <a:latin typeface="Futura Bk BT"/>
            </a:endParaRPr>
          </a:p>
        </p:txBody>
      </p:sp>
      <p:sp>
        <p:nvSpPr>
          <p:cNvPr id="9" name="CasellaDiTesto 16"/>
          <p:cNvSpPr txBox="1">
            <a:spLocks noChangeArrowheads="1"/>
          </p:cNvSpPr>
          <p:nvPr/>
        </p:nvSpPr>
        <p:spPr bwMode="auto">
          <a:xfrm>
            <a:off x="527050" y="1677988"/>
            <a:ext cx="6348413" cy="1323975"/>
          </a:xfrm>
          <a:prstGeom prst="rect">
            <a:avLst/>
          </a:prstGeom>
          <a:solidFill>
            <a:srgbClr val="FFFF00"/>
          </a:solidFill>
          <a:ln w="9525">
            <a:noFill/>
            <a:miter lim="800000"/>
            <a:headEnd/>
            <a:tailEnd/>
          </a:ln>
        </p:spPr>
        <p:txBody>
          <a:bodyPr>
            <a:spAutoFit/>
          </a:bodyPr>
          <a:lstStyle/>
          <a:p>
            <a:pPr>
              <a:tabLst>
                <a:tab pos="2244725" algn="l"/>
              </a:tabLst>
              <a:defRPr/>
            </a:pPr>
            <a:r>
              <a:rPr lang="it-IT" sz="2000" b="1" dirty="0">
                <a:latin typeface="Calibri" pitchFamily="34" charset="0"/>
                <a:cs typeface="Arial" pitchFamily="34" charset="0"/>
              </a:rPr>
              <a:t>ANNO 1 (primo anno di attività)</a:t>
            </a:r>
          </a:p>
          <a:p>
            <a:pPr marL="342900" indent="-342900">
              <a:buFont typeface="Wingdings" panose="05000000000000000000" pitchFamily="2" charset="2"/>
              <a:buChar char="Ø"/>
              <a:tabLst>
                <a:tab pos="2244725" algn="l"/>
              </a:tabLst>
              <a:defRPr/>
            </a:pPr>
            <a:r>
              <a:rPr lang="it-IT" sz="2000" b="1" dirty="0">
                <a:latin typeface="Calibri" pitchFamily="34" charset="0"/>
                <a:cs typeface="Arial" pitchFamily="34" charset="0"/>
              </a:rPr>
              <a:t>Crediti in bilancio al 31/12 = 250.000</a:t>
            </a:r>
          </a:p>
          <a:p>
            <a:pPr marL="342900" indent="-342900">
              <a:buFont typeface="Wingdings" panose="05000000000000000000" pitchFamily="2" charset="2"/>
              <a:buChar char="Ø"/>
              <a:tabLst>
                <a:tab pos="2244725" algn="l"/>
              </a:tabLst>
              <a:defRPr/>
            </a:pPr>
            <a:r>
              <a:rPr lang="it-IT" sz="2000" b="1" dirty="0">
                <a:latin typeface="Calibri" pitchFamily="34" charset="0"/>
                <a:cs typeface="Arial" pitchFamily="34" charset="0"/>
              </a:rPr>
              <a:t>Svalutazioni crediti operate in bilancio al 31/12 = 5.000</a:t>
            </a:r>
          </a:p>
          <a:p>
            <a:pPr marL="342900" indent="-342900">
              <a:buFont typeface="Wingdings" panose="05000000000000000000" pitchFamily="2" charset="2"/>
              <a:buChar char="Ø"/>
              <a:tabLst>
                <a:tab pos="2244725" algn="l"/>
              </a:tabLst>
              <a:defRPr/>
            </a:pPr>
            <a:r>
              <a:rPr lang="it-IT" sz="2000" b="1" dirty="0">
                <a:latin typeface="Calibri" pitchFamily="34" charset="0"/>
                <a:cs typeface="Arial" pitchFamily="34" charset="0"/>
              </a:rPr>
              <a:t>Nessuna perdita su crediti in bilancio</a:t>
            </a:r>
          </a:p>
        </p:txBody>
      </p:sp>
      <p:sp>
        <p:nvSpPr>
          <p:cNvPr id="10" name="CasellaDiTesto 17"/>
          <p:cNvSpPr txBox="1">
            <a:spLocks noChangeArrowheads="1"/>
          </p:cNvSpPr>
          <p:nvPr/>
        </p:nvSpPr>
        <p:spPr bwMode="auto">
          <a:xfrm>
            <a:off x="503238" y="121602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Compilazione Quadro </a:t>
            </a:r>
            <a:r>
              <a:rPr lang="it-IT" sz="2400" b="1" dirty="0" err="1">
                <a:latin typeface="+mj-lt"/>
                <a:cs typeface="Arial" pitchFamily="34" charset="0"/>
              </a:rPr>
              <a:t>RS</a:t>
            </a:r>
            <a:r>
              <a:rPr lang="it-IT" sz="2400" b="1" dirty="0">
                <a:latin typeface="+mj-lt"/>
                <a:cs typeface="Arial" pitchFamily="34" charset="0"/>
              </a:rPr>
              <a:t> – CREDITI – Sez. II</a:t>
            </a:r>
          </a:p>
        </p:txBody>
      </p:sp>
      <p:sp>
        <p:nvSpPr>
          <p:cNvPr id="203780" name="Titolo 1"/>
          <p:cNvSpPr txBox="1">
            <a:spLocks/>
          </p:cNvSpPr>
          <p:nvPr/>
        </p:nvSpPr>
        <p:spPr bwMode="auto">
          <a:xfrm>
            <a:off x="250825" y="44450"/>
            <a:ext cx="8642350" cy="1008063"/>
          </a:xfrm>
          <a:prstGeom prst="rect">
            <a:avLst/>
          </a:prstGeom>
          <a:noFill/>
          <a:ln w="9525">
            <a:noFill/>
            <a:miter lim="800000"/>
            <a:headEnd/>
            <a:tailEnd/>
          </a:ln>
        </p:spPr>
        <p:txBody>
          <a:bodyPr anchor="ctr"/>
          <a:lstStyle/>
          <a:p>
            <a:pPr algn="ctr"/>
            <a:r>
              <a:rPr lang="it-IT" sz="2400">
                <a:latin typeface="Calibri" pitchFamily="34" charset="0"/>
              </a:rPr>
              <a:t>PERDITE SU CREDITI</a:t>
            </a:r>
            <a:br>
              <a:rPr lang="it-IT" sz="2400">
                <a:latin typeface="Calibri" pitchFamily="34" charset="0"/>
              </a:rPr>
            </a:br>
            <a:r>
              <a:rPr lang="it-IT" sz="2400">
                <a:latin typeface="Calibri" pitchFamily="34" charset="0"/>
              </a:rPr>
              <a:t> </a:t>
            </a:r>
          </a:p>
        </p:txBody>
      </p:sp>
      <p:pic>
        <p:nvPicPr>
          <p:cNvPr id="203781" name="Immagine 1"/>
          <p:cNvPicPr>
            <a:picLocks noChangeAspect="1"/>
          </p:cNvPicPr>
          <p:nvPr/>
        </p:nvPicPr>
        <p:blipFill>
          <a:blip r:embed="rId3"/>
          <a:srcRect/>
          <a:stretch>
            <a:fillRect/>
          </a:stretch>
        </p:blipFill>
        <p:spPr bwMode="auto">
          <a:xfrm>
            <a:off x="514350" y="3092450"/>
            <a:ext cx="8378825" cy="1416050"/>
          </a:xfrm>
          <a:prstGeom prst="rect">
            <a:avLst/>
          </a:prstGeom>
          <a:noFill/>
          <a:ln w="9525">
            <a:noFill/>
            <a:miter lim="800000"/>
            <a:headEnd/>
            <a:tailEnd/>
          </a:ln>
        </p:spPr>
      </p:pic>
      <p:sp>
        <p:nvSpPr>
          <p:cNvPr id="203782" name="CasellaDiTesto 16"/>
          <p:cNvSpPr txBox="1">
            <a:spLocks noChangeArrowheads="1"/>
          </p:cNvSpPr>
          <p:nvPr/>
        </p:nvSpPr>
        <p:spPr bwMode="auto">
          <a:xfrm>
            <a:off x="6254750" y="3825875"/>
            <a:ext cx="1152525" cy="215900"/>
          </a:xfrm>
          <a:prstGeom prst="rect">
            <a:avLst/>
          </a:prstGeom>
          <a:solidFill>
            <a:srgbClr val="FFFF00"/>
          </a:solidFill>
          <a:ln w="28575">
            <a:solidFill>
              <a:schemeClr val="tx1"/>
            </a:solidFill>
            <a:miter lim="800000"/>
            <a:headEnd/>
            <a:tailEnd/>
          </a:ln>
        </p:spPr>
        <p:txBody>
          <a:bodyPr anchor="ctr" anchorCtr="1"/>
          <a:lstStyle/>
          <a:p>
            <a:r>
              <a:rPr lang="it-IT" b="1">
                <a:latin typeface="Calibri" pitchFamily="34" charset="0"/>
              </a:rPr>
              <a:t>5.000</a:t>
            </a:r>
          </a:p>
        </p:txBody>
      </p:sp>
      <p:sp>
        <p:nvSpPr>
          <p:cNvPr id="203783" name="CasellaDiTesto 16"/>
          <p:cNvSpPr txBox="1">
            <a:spLocks noChangeArrowheads="1"/>
          </p:cNvSpPr>
          <p:nvPr/>
        </p:nvSpPr>
        <p:spPr bwMode="auto">
          <a:xfrm>
            <a:off x="527050" y="4652963"/>
            <a:ext cx="4405313" cy="369887"/>
          </a:xfrm>
          <a:prstGeom prst="rect">
            <a:avLst/>
          </a:prstGeom>
          <a:solidFill>
            <a:srgbClr val="FFFF00"/>
          </a:solidFill>
          <a:ln w="28575">
            <a:solidFill>
              <a:srgbClr val="002060"/>
            </a:solidFill>
            <a:miter lim="800000"/>
            <a:headEnd/>
            <a:tailEnd/>
          </a:ln>
        </p:spPr>
        <p:txBody>
          <a:bodyPr>
            <a:spAutoFit/>
          </a:bodyPr>
          <a:lstStyle/>
          <a:p>
            <a:pPr algn="ctr"/>
            <a:r>
              <a:rPr lang="it-IT" b="1">
                <a:latin typeface="Calibri" pitchFamily="34" charset="0"/>
              </a:rPr>
              <a:t>Svalutazioni di bilancio</a:t>
            </a:r>
          </a:p>
        </p:txBody>
      </p:sp>
      <p:cxnSp>
        <p:nvCxnSpPr>
          <p:cNvPr id="16" name="Connettore a gomito 15"/>
          <p:cNvCxnSpPr>
            <a:cxnSpLocks/>
            <a:stCxn id="203783" idx="3"/>
            <a:endCxn id="203782" idx="1"/>
          </p:cNvCxnSpPr>
          <p:nvPr/>
        </p:nvCxnSpPr>
        <p:spPr>
          <a:xfrm flipV="1">
            <a:off x="4932363" y="3933825"/>
            <a:ext cx="1322387" cy="903288"/>
          </a:xfrm>
          <a:prstGeom prst="bentConnector3">
            <a:avLst>
              <a:gd name="adj1" fmla="val 50000"/>
            </a:avLst>
          </a:prstGeom>
          <a:ln w="28575">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03785" name="CasellaDiTesto 16"/>
          <p:cNvSpPr txBox="1">
            <a:spLocks noChangeArrowheads="1"/>
          </p:cNvSpPr>
          <p:nvPr/>
        </p:nvSpPr>
        <p:spPr bwMode="auto">
          <a:xfrm>
            <a:off x="6254750" y="4052888"/>
            <a:ext cx="1152525" cy="215900"/>
          </a:xfrm>
          <a:prstGeom prst="rect">
            <a:avLst/>
          </a:prstGeom>
          <a:solidFill>
            <a:srgbClr val="FFFF00"/>
          </a:solidFill>
          <a:ln w="28575">
            <a:solidFill>
              <a:schemeClr val="tx1"/>
            </a:solidFill>
            <a:miter lim="800000"/>
            <a:headEnd/>
            <a:tailEnd/>
          </a:ln>
        </p:spPr>
        <p:txBody>
          <a:bodyPr anchor="ctr" anchorCtr="1"/>
          <a:lstStyle/>
          <a:p>
            <a:r>
              <a:rPr lang="it-IT" b="1">
                <a:latin typeface="Calibri" pitchFamily="34" charset="0"/>
              </a:rPr>
              <a:t>5.000</a:t>
            </a:r>
          </a:p>
        </p:txBody>
      </p:sp>
      <p:cxnSp>
        <p:nvCxnSpPr>
          <p:cNvPr id="18" name="Connettore a gomito 17"/>
          <p:cNvCxnSpPr>
            <a:cxnSpLocks/>
            <a:stCxn id="203783" idx="3"/>
            <a:endCxn id="203785" idx="1"/>
          </p:cNvCxnSpPr>
          <p:nvPr/>
        </p:nvCxnSpPr>
        <p:spPr>
          <a:xfrm flipV="1">
            <a:off x="4932363" y="4160838"/>
            <a:ext cx="1322387" cy="676275"/>
          </a:xfrm>
          <a:prstGeom prst="bentConnector3">
            <a:avLst>
              <a:gd name="adj1" fmla="val 50000"/>
            </a:avLst>
          </a:prstGeom>
          <a:ln w="28575">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03787" name="CasellaDiTesto 16"/>
          <p:cNvSpPr txBox="1">
            <a:spLocks noChangeArrowheads="1"/>
          </p:cNvSpPr>
          <p:nvPr/>
        </p:nvSpPr>
        <p:spPr bwMode="auto">
          <a:xfrm>
            <a:off x="527050" y="5559425"/>
            <a:ext cx="4405313" cy="368300"/>
          </a:xfrm>
          <a:prstGeom prst="rect">
            <a:avLst/>
          </a:prstGeom>
          <a:solidFill>
            <a:srgbClr val="FFFF00"/>
          </a:solidFill>
          <a:ln w="28575">
            <a:solidFill>
              <a:srgbClr val="002060"/>
            </a:solidFill>
            <a:miter lim="800000"/>
            <a:headEnd/>
            <a:tailEnd/>
          </a:ln>
        </p:spPr>
        <p:txBody>
          <a:bodyPr>
            <a:spAutoFit/>
          </a:bodyPr>
          <a:lstStyle/>
          <a:p>
            <a:pPr algn="ctr"/>
            <a:r>
              <a:rPr lang="it-IT" b="1">
                <a:latin typeface="Calibri" pitchFamily="34" charset="0"/>
              </a:rPr>
              <a:t>Valore NOMINALE Crediti in bilancio</a:t>
            </a:r>
          </a:p>
        </p:txBody>
      </p:sp>
      <p:sp>
        <p:nvSpPr>
          <p:cNvPr id="203788" name="CasellaDiTesto 24"/>
          <p:cNvSpPr txBox="1">
            <a:spLocks noChangeArrowheads="1"/>
          </p:cNvSpPr>
          <p:nvPr/>
        </p:nvSpPr>
        <p:spPr bwMode="auto">
          <a:xfrm>
            <a:off x="7675563" y="4279900"/>
            <a:ext cx="1152525" cy="215900"/>
          </a:xfrm>
          <a:prstGeom prst="rect">
            <a:avLst/>
          </a:prstGeom>
          <a:solidFill>
            <a:srgbClr val="FFFF00"/>
          </a:solidFill>
          <a:ln w="28575">
            <a:solidFill>
              <a:schemeClr val="tx1"/>
            </a:solidFill>
            <a:miter lim="800000"/>
            <a:headEnd/>
            <a:tailEnd/>
          </a:ln>
        </p:spPr>
        <p:txBody>
          <a:bodyPr anchor="ctr" anchorCtr="1"/>
          <a:lstStyle/>
          <a:p>
            <a:r>
              <a:rPr lang="it-IT" b="1">
                <a:latin typeface="Calibri" pitchFamily="34" charset="0"/>
              </a:rPr>
              <a:t>250.000</a:t>
            </a:r>
          </a:p>
        </p:txBody>
      </p:sp>
      <p:cxnSp>
        <p:nvCxnSpPr>
          <p:cNvPr id="26" name="Connettore a gomito 25"/>
          <p:cNvCxnSpPr>
            <a:cxnSpLocks/>
            <a:stCxn id="203787" idx="3"/>
            <a:endCxn id="203788" idx="2"/>
          </p:cNvCxnSpPr>
          <p:nvPr/>
        </p:nvCxnSpPr>
        <p:spPr>
          <a:xfrm flipV="1">
            <a:off x="4932363" y="4495800"/>
            <a:ext cx="3319462" cy="1247775"/>
          </a:xfrm>
          <a:prstGeom prst="bentConnector2">
            <a:avLst/>
          </a:prstGeom>
          <a:ln w="28575">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03790" name="CasellaDiTesto 16"/>
          <p:cNvSpPr txBox="1">
            <a:spLocks noChangeArrowheads="1"/>
          </p:cNvSpPr>
          <p:nvPr/>
        </p:nvSpPr>
        <p:spPr bwMode="auto">
          <a:xfrm>
            <a:off x="527050" y="6011863"/>
            <a:ext cx="7392988" cy="400050"/>
          </a:xfrm>
          <a:prstGeom prst="rect">
            <a:avLst/>
          </a:prstGeom>
          <a:solidFill>
            <a:srgbClr val="FF0000"/>
          </a:solidFill>
          <a:ln w="28575">
            <a:solidFill>
              <a:srgbClr val="002060"/>
            </a:solidFill>
            <a:miter lim="800000"/>
            <a:headEnd/>
            <a:tailEnd/>
          </a:ln>
        </p:spPr>
        <p:txBody>
          <a:bodyPr>
            <a:spAutoFit/>
          </a:bodyPr>
          <a:lstStyle/>
          <a:p>
            <a:pPr algn="ctr"/>
            <a:r>
              <a:rPr lang="it-IT" sz="2000" b="1">
                <a:solidFill>
                  <a:schemeClr val="bg1"/>
                </a:solidFill>
                <a:latin typeface="Calibri" pitchFamily="34" charset="0"/>
              </a:rPr>
              <a:t>Svalutazioni deducibili ex. Art. 106, c.1, T.U.I.R. = 250.000 x 0,5%</a:t>
            </a:r>
          </a:p>
        </p:txBody>
      </p:sp>
      <p:sp>
        <p:nvSpPr>
          <p:cNvPr id="203791" name="CasellaDiTesto 31"/>
          <p:cNvSpPr txBox="1">
            <a:spLocks noChangeArrowheads="1"/>
          </p:cNvSpPr>
          <p:nvPr/>
        </p:nvSpPr>
        <p:spPr bwMode="auto">
          <a:xfrm>
            <a:off x="7675563" y="4052888"/>
            <a:ext cx="1152525" cy="215900"/>
          </a:xfrm>
          <a:prstGeom prst="rect">
            <a:avLst/>
          </a:prstGeom>
          <a:solidFill>
            <a:srgbClr val="FF0000"/>
          </a:solidFill>
          <a:ln w="28575">
            <a:solidFill>
              <a:schemeClr val="tx1"/>
            </a:solidFill>
            <a:miter lim="800000"/>
            <a:headEnd/>
            <a:tailEnd/>
          </a:ln>
        </p:spPr>
        <p:txBody>
          <a:bodyPr anchor="ctr" anchorCtr="1"/>
          <a:lstStyle/>
          <a:p>
            <a:r>
              <a:rPr lang="it-IT" b="1">
                <a:solidFill>
                  <a:schemeClr val="bg1"/>
                </a:solidFill>
                <a:latin typeface="Calibri" pitchFamily="34" charset="0"/>
              </a:rPr>
              <a:t>1.250</a:t>
            </a:r>
          </a:p>
        </p:txBody>
      </p:sp>
      <p:cxnSp>
        <p:nvCxnSpPr>
          <p:cNvPr id="33" name="Connettore a gomito 32"/>
          <p:cNvCxnSpPr>
            <a:cxnSpLocks/>
            <a:stCxn id="203790" idx="3"/>
            <a:endCxn id="203791" idx="3"/>
          </p:cNvCxnSpPr>
          <p:nvPr/>
        </p:nvCxnSpPr>
        <p:spPr>
          <a:xfrm flipV="1">
            <a:off x="7920038" y="4160838"/>
            <a:ext cx="908050" cy="2051050"/>
          </a:xfrm>
          <a:prstGeom prst="bentConnector3">
            <a:avLst>
              <a:gd name="adj1" fmla="val 125180"/>
            </a:avLst>
          </a:prstGeom>
          <a:ln w="28575">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03793" name="CasellaDiTesto 33"/>
          <p:cNvSpPr txBox="1">
            <a:spLocks noChangeArrowheads="1"/>
          </p:cNvSpPr>
          <p:nvPr/>
        </p:nvSpPr>
        <p:spPr bwMode="auto">
          <a:xfrm>
            <a:off x="7675563" y="3825875"/>
            <a:ext cx="1152525" cy="215900"/>
          </a:xfrm>
          <a:prstGeom prst="rect">
            <a:avLst/>
          </a:prstGeom>
          <a:solidFill>
            <a:srgbClr val="FF0000"/>
          </a:solidFill>
          <a:ln w="28575">
            <a:solidFill>
              <a:schemeClr val="tx1"/>
            </a:solidFill>
            <a:miter lim="800000"/>
            <a:headEnd/>
            <a:tailEnd/>
          </a:ln>
        </p:spPr>
        <p:txBody>
          <a:bodyPr anchor="ctr" anchorCtr="1"/>
          <a:lstStyle/>
          <a:p>
            <a:r>
              <a:rPr lang="it-IT" b="1">
                <a:solidFill>
                  <a:schemeClr val="bg1"/>
                </a:solidFill>
                <a:latin typeface="Calibri" pitchFamily="34" charset="0"/>
              </a:rPr>
              <a:t>1.250</a:t>
            </a:r>
          </a:p>
        </p:txBody>
      </p:sp>
      <p:cxnSp>
        <p:nvCxnSpPr>
          <p:cNvPr id="35" name="Connettore a gomito 34"/>
          <p:cNvCxnSpPr>
            <a:cxnSpLocks/>
            <a:stCxn id="203790" idx="3"/>
            <a:endCxn id="203793" idx="3"/>
          </p:cNvCxnSpPr>
          <p:nvPr/>
        </p:nvCxnSpPr>
        <p:spPr>
          <a:xfrm flipV="1">
            <a:off x="7920038" y="3933825"/>
            <a:ext cx="908050" cy="2278063"/>
          </a:xfrm>
          <a:prstGeom prst="bentConnector3">
            <a:avLst>
              <a:gd name="adj1" fmla="val 125180"/>
            </a:avLst>
          </a:prstGeom>
          <a:ln w="28575">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03795" name="CasellaDiTesto 16"/>
          <p:cNvSpPr txBox="1">
            <a:spLocks noChangeArrowheads="1"/>
          </p:cNvSpPr>
          <p:nvPr/>
        </p:nvSpPr>
        <p:spPr bwMode="auto">
          <a:xfrm>
            <a:off x="527050" y="5105400"/>
            <a:ext cx="4405313" cy="369888"/>
          </a:xfrm>
          <a:prstGeom prst="rect">
            <a:avLst/>
          </a:prstGeom>
          <a:solidFill>
            <a:srgbClr val="FFFF00"/>
          </a:solidFill>
          <a:ln w="28575">
            <a:solidFill>
              <a:srgbClr val="002060"/>
            </a:solidFill>
            <a:miter lim="800000"/>
            <a:headEnd/>
            <a:tailEnd/>
          </a:ln>
        </p:spPr>
        <p:txBody>
          <a:bodyPr>
            <a:spAutoFit/>
          </a:bodyPr>
          <a:lstStyle/>
          <a:p>
            <a:pPr algn="ctr"/>
            <a:r>
              <a:rPr lang="it-IT" b="1">
                <a:latin typeface="Calibri" pitchFamily="34" charset="0"/>
              </a:rPr>
              <a:t>Valore crediti in bilancio = 250.000 – 5.000</a:t>
            </a:r>
          </a:p>
        </p:txBody>
      </p:sp>
      <p:sp>
        <p:nvSpPr>
          <p:cNvPr id="203796" name="CasellaDiTesto 42"/>
          <p:cNvSpPr txBox="1">
            <a:spLocks noChangeArrowheads="1"/>
          </p:cNvSpPr>
          <p:nvPr/>
        </p:nvSpPr>
        <p:spPr bwMode="auto">
          <a:xfrm>
            <a:off x="6254750" y="4279900"/>
            <a:ext cx="1152525" cy="215900"/>
          </a:xfrm>
          <a:prstGeom prst="rect">
            <a:avLst/>
          </a:prstGeom>
          <a:solidFill>
            <a:srgbClr val="FFFF00"/>
          </a:solidFill>
          <a:ln w="28575">
            <a:solidFill>
              <a:schemeClr val="tx1"/>
            </a:solidFill>
            <a:miter lim="800000"/>
            <a:headEnd/>
            <a:tailEnd/>
          </a:ln>
        </p:spPr>
        <p:txBody>
          <a:bodyPr anchor="ctr" anchorCtr="1"/>
          <a:lstStyle/>
          <a:p>
            <a:r>
              <a:rPr lang="it-IT" b="1">
                <a:latin typeface="Calibri" pitchFamily="34" charset="0"/>
              </a:rPr>
              <a:t>245.000</a:t>
            </a:r>
          </a:p>
        </p:txBody>
      </p:sp>
      <p:cxnSp>
        <p:nvCxnSpPr>
          <p:cNvPr id="44" name="Connettore a gomito 43"/>
          <p:cNvCxnSpPr>
            <a:cxnSpLocks/>
            <a:stCxn id="203795" idx="3"/>
            <a:endCxn id="203796" idx="2"/>
          </p:cNvCxnSpPr>
          <p:nvPr/>
        </p:nvCxnSpPr>
        <p:spPr>
          <a:xfrm flipV="1">
            <a:off x="4932363" y="4495800"/>
            <a:ext cx="1898650" cy="795338"/>
          </a:xfrm>
          <a:prstGeom prst="bentConnector2">
            <a:avLst/>
          </a:prstGeom>
          <a:ln w="28575">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C3787155-417A-4AB1-9E59-A1505F8CE498}" type="slidenum">
              <a:rPr lang="it-IT" b="1">
                <a:solidFill>
                  <a:schemeClr val="tx1"/>
                </a:solidFill>
                <a:latin typeface="Futura Bk BT"/>
              </a:rPr>
              <a:pPr fontAlgn="base">
                <a:spcBef>
                  <a:spcPct val="0"/>
                </a:spcBef>
                <a:spcAft>
                  <a:spcPct val="0"/>
                </a:spcAft>
                <a:defRPr/>
              </a:pPr>
              <a:t>94</a:t>
            </a:fld>
            <a:endParaRPr lang="it-IT" b="1">
              <a:solidFill>
                <a:schemeClr val="tx1"/>
              </a:solidFill>
              <a:latin typeface="Futura Bk BT"/>
            </a:endParaRPr>
          </a:p>
        </p:txBody>
      </p:sp>
      <p:sp>
        <p:nvSpPr>
          <p:cNvPr id="9" name="CasellaDiTesto 16"/>
          <p:cNvSpPr txBox="1">
            <a:spLocks noChangeArrowheads="1"/>
          </p:cNvSpPr>
          <p:nvPr/>
        </p:nvSpPr>
        <p:spPr bwMode="auto">
          <a:xfrm>
            <a:off x="527050" y="1592263"/>
            <a:ext cx="6348413" cy="1476375"/>
          </a:xfrm>
          <a:prstGeom prst="rect">
            <a:avLst/>
          </a:prstGeom>
          <a:solidFill>
            <a:srgbClr val="FFFF00"/>
          </a:solidFill>
          <a:ln w="9525">
            <a:noFill/>
            <a:miter lim="800000"/>
            <a:headEnd/>
            <a:tailEnd/>
          </a:ln>
        </p:spPr>
        <p:txBody>
          <a:bodyPr>
            <a:spAutoFit/>
          </a:bodyPr>
          <a:lstStyle/>
          <a:p>
            <a:pPr>
              <a:tabLst>
                <a:tab pos="2244725" algn="l"/>
              </a:tabLst>
              <a:defRPr/>
            </a:pPr>
            <a:r>
              <a:rPr lang="it-IT" b="1" dirty="0">
                <a:latin typeface="Calibri" pitchFamily="34" charset="0"/>
                <a:cs typeface="Arial" pitchFamily="34" charset="0"/>
              </a:rPr>
              <a:t>ANNO 2</a:t>
            </a:r>
          </a:p>
          <a:p>
            <a:pPr marL="342900" indent="-342900">
              <a:buFont typeface="Wingdings" panose="05000000000000000000" pitchFamily="2" charset="2"/>
              <a:buChar char="Ø"/>
              <a:tabLst>
                <a:tab pos="2244725" algn="l"/>
              </a:tabLst>
              <a:defRPr/>
            </a:pPr>
            <a:r>
              <a:rPr lang="it-IT" b="1" dirty="0">
                <a:latin typeface="Calibri" pitchFamily="34" charset="0"/>
                <a:cs typeface="Arial" pitchFamily="34" charset="0"/>
              </a:rPr>
              <a:t>Crediti in bilancio al 31/12 = 90.000</a:t>
            </a:r>
          </a:p>
          <a:p>
            <a:pPr marL="342900" indent="-342900">
              <a:buFont typeface="Wingdings" panose="05000000000000000000" pitchFamily="2" charset="2"/>
              <a:buChar char="Ø"/>
              <a:tabLst>
                <a:tab pos="2244725" algn="l"/>
              </a:tabLst>
              <a:defRPr/>
            </a:pPr>
            <a:r>
              <a:rPr lang="it-IT" b="1" dirty="0">
                <a:latin typeface="Calibri" pitchFamily="34" charset="0"/>
                <a:cs typeface="Arial" pitchFamily="34" charset="0"/>
              </a:rPr>
              <a:t>Svalutazioni crediti operate in bilancio al 31/12 = 1.500</a:t>
            </a:r>
          </a:p>
          <a:p>
            <a:pPr marL="342900" indent="-342900">
              <a:buFont typeface="Wingdings" panose="05000000000000000000" pitchFamily="2" charset="2"/>
              <a:buChar char="Ø"/>
              <a:tabLst>
                <a:tab pos="2244725" algn="l"/>
              </a:tabLst>
              <a:defRPr/>
            </a:pPr>
            <a:r>
              <a:rPr lang="it-IT" b="1" dirty="0">
                <a:latin typeface="Calibri" pitchFamily="34" charset="0"/>
                <a:cs typeface="Arial" pitchFamily="34" charset="0"/>
              </a:rPr>
              <a:t>perdita su crediti in bilancio = 300 tutta deducibile per modesta entità</a:t>
            </a:r>
          </a:p>
        </p:txBody>
      </p:sp>
      <p:sp>
        <p:nvSpPr>
          <p:cNvPr id="10" name="CasellaDiTesto 17"/>
          <p:cNvSpPr txBox="1">
            <a:spLocks noChangeArrowheads="1"/>
          </p:cNvSpPr>
          <p:nvPr/>
        </p:nvSpPr>
        <p:spPr bwMode="auto">
          <a:xfrm>
            <a:off x="503238" y="121602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Compilazione Quadro </a:t>
            </a:r>
            <a:r>
              <a:rPr lang="it-IT" sz="2400" b="1" dirty="0" err="1">
                <a:latin typeface="+mj-lt"/>
                <a:cs typeface="Arial" pitchFamily="34" charset="0"/>
              </a:rPr>
              <a:t>RS</a:t>
            </a:r>
            <a:r>
              <a:rPr lang="it-IT" sz="2400" b="1" dirty="0">
                <a:latin typeface="+mj-lt"/>
                <a:cs typeface="Arial" pitchFamily="34" charset="0"/>
              </a:rPr>
              <a:t> – CREDITI – Sez. II</a:t>
            </a:r>
          </a:p>
        </p:txBody>
      </p:sp>
      <p:sp>
        <p:nvSpPr>
          <p:cNvPr id="205828" name="Titolo 1"/>
          <p:cNvSpPr txBox="1">
            <a:spLocks/>
          </p:cNvSpPr>
          <p:nvPr/>
        </p:nvSpPr>
        <p:spPr bwMode="auto">
          <a:xfrm>
            <a:off x="250825" y="44450"/>
            <a:ext cx="8642350" cy="1008063"/>
          </a:xfrm>
          <a:prstGeom prst="rect">
            <a:avLst/>
          </a:prstGeom>
          <a:noFill/>
          <a:ln w="9525">
            <a:noFill/>
            <a:miter lim="800000"/>
            <a:headEnd/>
            <a:tailEnd/>
          </a:ln>
        </p:spPr>
        <p:txBody>
          <a:bodyPr anchor="ctr"/>
          <a:lstStyle/>
          <a:p>
            <a:pPr algn="ctr"/>
            <a:r>
              <a:rPr lang="it-IT" sz="2400">
                <a:latin typeface="Calibri" pitchFamily="34" charset="0"/>
              </a:rPr>
              <a:t>PERDITE SU CREDITI</a:t>
            </a:r>
            <a:br>
              <a:rPr lang="it-IT" sz="2400">
                <a:latin typeface="Calibri" pitchFamily="34" charset="0"/>
              </a:rPr>
            </a:br>
            <a:r>
              <a:rPr lang="it-IT" sz="2400">
                <a:latin typeface="Calibri" pitchFamily="34" charset="0"/>
              </a:rPr>
              <a:t> </a:t>
            </a:r>
          </a:p>
        </p:txBody>
      </p:sp>
      <p:pic>
        <p:nvPicPr>
          <p:cNvPr id="205829" name="Immagine 1"/>
          <p:cNvPicPr>
            <a:picLocks noChangeAspect="1"/>
          </p:cNvPicPr>
          <p:nvPr/>
        </p:nvPicPr>
        <p:blipFill>
          <a:blip r:embed="rId3"/>
          <a:srcRect/>
          <a:stretch>
            <a:fillRect/>
          </a:stretch>
        </p:blipFill>
        <p:spPr bwMode="auto">
          <a:xfrm>
            <a:off x="514350" y="3092450"/>
            <a:ext cx="8378825" cy="1416050"/>
          </a:xfrm>
          <a:prstGeom prst="rect">
            <a:avLst/>
          </a:prstGeom>
          <a:noFill/>
          <a:ln w="9525">
            <a:noFill/>
            <a:miter lim="800000"/>
            <a:headEnd/>
            <a:tailEnd/>
          </a:ln>
        </p:spPr>
      </p:pic>
      <p:sp>
        <p:nvSpPr>
          <p:cNvPr id="205830" name="CasellaDiTesto 16"/>
          <p:cNvSpPr txBox="1">
            <a:spLocks noChangeArrowheads="1"/>
          </p:cNvSpPr>
          <p:nvPr/>
        </p:nvSpPr>
        <p:spPr bwMode="auto">
          <a:xfrm>
            <a:off x="6254750" y="3825875"/>
            <a:ext cx="1152525" cy="215900"/>
          </a:xfrm>
          <a:prstGeom prst="rect">
            <a:avLst/>
          </a:prstGeom>
          <a:solidFill>
            <a:srgbClr val="FFFF00"/>
          </a:solidFill>
          <a:ln w="28575">
            <a:solidFill>
              <a:schemeClr val="tx1"/>
            </a:solidFill>
            <a:miter lim="800000"/>
            <a:headEnd/>
            <a:tailEnd/>
          </a:ln>
        </p:spPr>
        <p:txBody>
          <a:bodyPr anchor="ctr" anchorCtr="1"/>
          <a:lstStyle/>
          <a:p>
            <a:r>
              <a:rPr lang="it-IT" b="1">
                <a:latin typeface="Calibri" pitchFamily="34" charset="0"/>
              </a:rPr>
              <a:t>1.500</a:t>
            </a:r>
          </a:p>
        </p:txBody>
      </p:sp>
      <p:sp>
        <p:nvSpPr>
          <p:cNvPr id="205831" name="CasellaDiTesto 16"/>
          <p:cNvSpPr txBox="1">
            <a:spLocks noChangeArrowheads="1"/>
          </p:cNvSpPr>
          <p:nvPr/>
        </p:nvSpPr>
        <p:spPr bwMode="auto">
          <a:xfrm>
            <a:off x="517525" y="4545013"/>
            <a:ext cx="2555875" cy="339725"/>
          </a:xfrm>
          <a:prstGeom prst="rect">
            <a:avLst/>
          </a:prstGeom>
          <a:solidFill>
            <a:srgbClr val="FFFF00"/>
          </a:solidFill>
          <a:ln w="28575">
            <a:solidFill>
              <a:srgbClr val="002060"/>
            </a:solidFill>
            <a:miter lim="800000"/>
            <a:headEnd/>
            <a:tailEnd/>
          </a:ln>
        </p:spPr>
        <p:txBody>
          <a:bodyPr>
            <a:spAutoFit/>
          </a:bodyPr>
          <a:lstStyle/>
          <a:p>
            <a:pPr algn="ctr"/>
            <a:r>
              <a:rPr lang="it-IT" sz="1600" b="1">
                <a:latin typeface="Calibri" pitchFamily="34" charset="0"/>
              </a:rPr>
              <a:t>Svalutazioni di bilancio</a:t>
            </a:r>
          </a:p>
        </p:txBody>
      </p:sp>
      <p:cxnSp>
        <p:nvCxnSpPr>
          <p:cNvPr id="16" name="Connettore a gomito 15"/>
          <p:cNvCxnSpPr>
            <a:cxnSpLocks/>
            <a:stCxn id="205831" idx="3"/>
            <a:endCxn id="205830" idx="1"/>
          </p:cNvCxnSpPr>
          <p:nvPr/>
        </p:nvCxnSpPr>
        <p:spPr>
          <a:xfrm flipV="1">
            <a:off x="3073400" y="3933825"/>
            <a:ext cx="3181350" cy="781050"/>
          </a:xfrm>
          <a:prstGeom prst="bentConnector3">
            <a:avLst>
              <a:gd name="adj1" fmla="val 50000"/>
            </a:avLst>
          </a:prstGeom>
          <a:ln w="28575">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05833" name="CasellaDiTesto 16"/>
          <p:cNvSpPr txBox="1">
            <a:spLocks noChangeArrowheads="1"/>
          </p:cNvSpPr>
          <p:nvPr/>
        </p:nvSpPr>
        <p:spPr bwMode="auto">
          <a:xfrm>
            <a:off x="6254750" y="4052888"/>
            <a:ext cx="1152525" cy="215900"/>
          </a:xfrm>
          <a:prstGeom prst="rect">
            <a:avLst/>
          </a:prstGeom>
          <a:solidFill>
            <a:srgbClr val="FFFF00"/>
          </a:solidFill>
          <a:ln w="28575">
            <a:solidFill>
              <a:schemeClr val="tx1"/>
            </a:solidFill>
            <a:miter lim="800000"/>
            <a:headEnd/>
            <a:tailEnd/>
          </a:ln>
        </p:spPr>
        <p:txBody>
          <a:bodyPr anchor="ctr" anchorCtr="1"/>
          <a:lstStyle/>
          <a:p>
            <a:r>
              <a:rPr lang="it-IT" b="1">
                <a:latin typeface="Calibri" pitchFamily="34" charset="0"/>
              </a:rPr>
              <a:t>6.200</a:t>
            </a:r>
          </a:p>
        </p:txBody>
      </p:sp>
      <p:sp>
        <p:nvSpPr>
          <p:cNvPr id="205834" name="CasellaDiTesto 16"/>
          <p:cNvSpPr txBox="1">
            <a:spLocks noChangeArrowheads="1"/>
          </p:cNvSpPr>
          <p:nvPr/>
        </p:nvSpPr>
        <p:spPr bwMode="auto">
          <a:xfrm>
            <a:off x="517525" y="5753100"/>
            <a:ext cx="6276975" cy="338138"/>
          </a:xfrm>
          <a:prstGeom prst="rect">
            <a:avLst/>
          </a:prstGeom>
          <a:solidFill>
            <a:srgbClr val="FFFF00"/>
          </a:solidFill>
          <a:ln w="28575">
            <a:solidFill>
              <a:srgbClr val="002060"/>
            </a:solidFill>
            <a:miter lim="800000"/>
            <a:headEnd/>
            <a:tailEnd/>
          </a:ln>
        </p:spPr>
        <p:txBody>
          <a:bodyPr>
            <a:spAutoFit/>
          </a:bodyPr>
          <a:lstStyle/>
          <a:p>
            <a:pPr algn="ctr"/>
            <a:r>
              <a:rPr lang="it-IT" sz="1600" b="1">
                <a:latin typeface="Calibri" pitchFamily="34" charset="0"/>
              </a:rPr>
              <a:t>Valore nominale Crediti in bilancio</a:t>
            </a:r>
          </a:p>
        </p:txBody>
      </p:sp>
      <p:sp>
        <p:nvSpPr>
          <p:cNvPr id="205835" name="CasellaDiTesto 24"/>
          <p:cNvSpPr txBox="1">
            <a:spLocks noChangeArrowheads="1"/>
          </p:cNvSpPr>
          <p:nvPr/>
        </p:nvSpPr>
        <p:spPr bwMode="auto">
          <a:xfrm>
            <a:off x="7667625" y="4279900"/>
            <a:ext cx="1152525" cy="215900"/>
          </a:xfrm>
          <a:prstGeom prst="rect">
            <a:avLst/>
          </a:prstGeom>
          <a:solidFill>
            <a:srgbClr val="FFFF00"/>
          </a:solidFill>
          <a:ln w="28575">
            <a:solidFill>
              <a:schemeClr val="tx1"/>
            </a:solidFill>
            <a:miter lim="800000"/>
            <a:headEnd/>
            <a:tailEnd/>
          </a:ln>
        </p:spPr>
        <p:txBody>
          <a:bodyPr anchor="ctr" anchorCtr="1"/>
          <a:lstStyle/>
          <a:p>
            <a:r>
              <a:rPr lang="it-IT" b="1">
                <a:latin typeface="Calibri" pitchFamily="34" charset="0"/>
              </a:rPr>
              <a:t>90.000</a:t>
            </a:r>
          </a:p>
        </p:txBody>
      </p:sp>
      <p:cxnSp>
        <p:nvCxnSpPr>
          <p:cNvPr id="26" name="Connettore a gomito 25"/>
          <p:cNvCxnSpPr>
            <a:cxnSpLocks/>
            <a:stCxn id="205834" idx="3"/>
            <a:endCxn id="205835" idx="2"/>
          </p:cNvCxnSpPr>
          <p:nvPr/>
        </p:nvCxnSpPr>
        <p:spPr>
          <a:xfrm flipV="1">
            <a:off x="6794500" y="4495800"/>
            <a:ext cx="1449388" cy="1427163"/>
          </a:xfrm>
          <a:prstGeom prst="bentConnector2">
            <a:avLst/>
          </a:prstGeom>
          <a:ln w="28575">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05837" name="CasellaDiTesto 16"/>
          <p:cNvSpPr txBox="1">
            <a:spLocks noChangeArrowheads="1"/>
          </p:cNvSpPr>
          <p:nvPr/>
        </p:nvSpPr>
        <p:spPr bwMode="auto">
          <a:xfrm>
            <a:off x="517525" y="6156325"/>
            <a:ext cx="6299200" cy="338138"/>
          </a:xfrm>
          <a:prstGeom prst="rect">
            <a:avLst/>
          </a:prstGeom>
          <a:solidFill>
            <a:srgbClr val="FF0000"/>
          </a:solidFill>
          <a:ln w="28575">
            <a:solidFill>
              <a:srgbClr val="002060"/>
            </a:solidFill>
            <a:miter lim="800000"/>
            <a:headEnd/>
            <a:tailEnd/>
          </a:ln>
        </p:spPr>
        <p:txBody>
          <a:bodyPr>
            <a:spAutoFit/>
          </a:bodyPr>
          <a:lstStyle/>
          <a:p>
            <a:pPr algn="ctr"/>
            <a:r>
              <a:rPr lang="it-IT" sz="1600" b="1">
                <a:solidFill>
                  <a:schemeClr val="bg1"/>
                </a:solidFill>
                <a:latin typeface="Calibri" pitchFamily="34" charset="0"/>
              </a:rPr>
              <a:t>Totale Svalutazioni deducibili ex. Art. 106, c.1, T.U.I.R. = 1.250-300+450</a:t>
            </a:r>
          </a:p>
        </p:txBody>
      </p:sp>
      <p:sp>
        <p:nvSpPr>
          <p:cNvPr id="205838" name="CasellaDiTesto 31"/>
          <p:cNvSpPr txBox="1">
            <a:spLocks noChangeArrowheads="1"/>
          </p:cNvSpPr>
          <p:nvPr/>
        </p:nvSpPr>
        <p:spPr bwMode="auto">
          <a:xfrm>
            <a:off x="7667625" y="4052888"/>
            <a:ext cx="1152525" cy="215900"/>
          </a:xfrm>
          <a:prstGeom prst="rect">
            <a:avLst/>
          </a:prstGeom>
          <a:solidFill>
            <a:srgbClr val="FF0000"/>
          </a:solidFill>
          <a:ln w="28575">
            <a:solidFill>
              <a:schemeClr val="tx1"/>
            </a:solidFill>
            <a:miter lim="800000"/>
            <a:headEnd/>
            <a:tailEnd/>
          </a:ln>
        </p:spPr>
        <p:txBody>
          <a:bodyPr anchor="ctr" anchorCtr="1"/>
          <a:lstStyle/>
          <a:p>
            <a:r>
              <a:rPr lang="it-IT" b="1">
                <a:solidFill>
                  <a:schemeClr val="bg1"/>
                </a:solidFill>
                <a:latin typeface="Calibri" pitchFamily="34" charset="0"/>
              </a:rPr>
              <a:t>1.400</a:t>
            </a:r>
          </a:p>
        </p:txBody>
      </p:sp>
      <p:cxnSp>
        <p:nvCxnSpPr>
          <p:cNvPr id="33" name="Connettore a gomito 32"/>
          <p:cNvCxnSpPr>
            <a:cxnSpLocks/>
            <a:stCxn id="205837" idx="3"/>
            <a:endCxn id="205838" idx="3"/>
          </p:cNvCxnSpPr>
          <p:nvPr/>
        </p:nvCxnSpPr>
        <p:spPr>
          <a:xfrm flipV="1">
            <a:off x="6816725" y="4160838"/>
            <a:ext cx="2003425" cy="2163762"/>
          </a:xfrm>
          <a:prstGeom prst="bentConnector3">
            <a:avLst>
              <a:gd name="adj1" fmla="val 111414"/>
            </a:avLst>
          </a:prstGeom>
          <a:ln w="28575">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05840" name="CasellaDiTesto 33"/>
          <p:cNvSpPr txBox="1">
            <a:spLocks noChangeArrowheads="1"/>
          </p:cNvSpPr>
          <p:nvPr/>
        </p:nvSpPr>
        <p:spPr bwMode="auto">
          <a:xfrm>
            <a:off x="7667625" y="3825875"/>
            <a:ext cx="1152525" cy="215900"/>
          </a:xfrm>
          <a:prstGeom prst="rect">
            <a:avLst/>
          </a:prstGeom>
          <a:solidFill>
            <a:srgbClr val="FF0000"/>
          </a:solidFill>
          <a:ln w="28575">
            <a:solidFill>
              <a:schemeClr val="tx1"/>
            </a:solidFill>
            <a:miter lim="800000"/>
            <a:headEnd/>
            <a:tailEnd/>
          </a:ln>
        </p:spPr>
        <p:txBody>
          <a:bodyPr anchor="ctr" anchorCtr="1"/>
          <a:lstStyle/>
          <a:p>
            <a:r>
              <a:rPr lang="it-IT" b="1">
                <a:solidFill>
                  <a:schemeClr val="bg1"/>
                </a:solidFill>
                <a:latin typeface="Calibri" pitchFamily="34" charset="0"/>
              </a:rPr>
              <a:t>450</a:t>
            </a:r>
          </a:p>
        </p:txBody>
      </p:sp>
      <p:cxnSp>
        <p:nvCxnSpPr>
          <p:cNvPr id="35" name="Connettore a gomito 34"/>
          <p:cNvCxnSpPr>
            <a:cxnSpLocks/>
            <a:stCxn id="205851" idx="3"/>
            <a:endCxn id="205840" idx="3"/>
          </p:cNvCxnSpPr>
          <p:nvPr/>
        </p:nvCxnSpPr>
        <p:spPr>
          <a:xfrm>
            <a:off x="8640763" y="2130425"/>
            <a:ext cx="179387" cy="1803400"/>
          </a:xfrm>
          <a:prstGeom prst="bentConnector3">
            <a:avLst>
              <a:gd name="adj1" fmla="val 227727"/>
            </a:avLst>
          </a:prstGeom>
          <a:ln w="28575">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05842" name="CasellaDiTesto 16"/>
          <p:cNvSpPr txBox="1">
            <a:spLocks noChangeArrowheads="1"/>
          </p:cNvSpPr>
          <p:nvPr/>
        </p:nvSpPr>
        <p:spPr bwMode="auto">
          <a:xfrm>
            <a:off x="517525" y="5351463"/>
            <a:ext cx="5413375" cy="338137"/>
          </a:xfrm>
          <a:prstGeom prst="rect">
            <a:avLst/>
          </a:prstGeom>
          <a:solidFill>
            <a:srgbClr val="FFFF00"/>
          </a:solidFill>
          <a:ln w="28575">
            <a:solidFill>
              <a:srgbClr val="002060"/>
            </a:solidFill>
            <a:miter lim="800000"/>
            <a:headEnd/>
            <a:tailEnd/>
          </a:ln>
        </p:spPr>
        <p:txBody>
          <a:bodyPr>
            <a:spAutoFit/>
          </a:bodyPr>
          <a:lstStyle/>
          <a:p>
            <a:pPr algn="ctr"/>
            <a:r>
              <a:rPr lang="it-IT" sz="1600" b="1">
                <a:latin typeface="Calibri" pitchFamily="34" charset="0"/>
              </a:rPr>
              <a:t>Valore crediti in bilancio = 90.000 – 6.200</a:t>
            </a:r>
          </a:p>
        </p:txBody>
      </p:sp>
      <p:sp>
        <p:nvSpPr>
          <p:cNvPr id="205843" name="CasellaDiTesto 42"/>
          <p:cNvSpPr txBox="1">
            <a:spLocks noChangeArrowheads="1"/>
          </p:cNvSpPr>
          <p:nvPr/>
        </p:nvSpPr>
        <p:spPr bwMode="auto">
          <a:xfrm>
            <a:off x="6254750" y="4279900"/>
            <a:ext cx="1152525" cy="215900"/>
          </a:xfrm>
          <a:prstGeom prst="rect">
            <a:avLst/>
          </a:prstGeom>
          <a:solidFill>
            <a:srgbClr val="FFFF00"/>
          </a:solidFill>
          <a:ln w="28575">
            <a:solidFill>
              <a:schemeClr val="tx1"/>
            </a:solidFill>
            <a:miter lim="800000"/>
            <a:headEnd/>
            <a:tailEnd/>
          </a:ln>
        </p:spPr>
        <p:txBody>
          <a:bodyPr anchor="ctr" anchorCtr="1"/>
          <a:lstStyle/>
          <a:p>
            <a:r>
              <a:rPr lang="it-IT" b="1">
                <a:latin typeface="Calibri" pitchFamily="34" charset="0"/>
              </a:rPr>
              <a:t>83.800</a:t>
            </a:r>
          </a:p>
        </p:txBody>
      </p:sp>
      <p:cxnSp>
        <p:nvCxnSpPr>
          <p:cNvPr id="44" name="Connettore a gomito 43"/>
          <p:cNvCxnSpPr>
            <a:cxnSpLocks/>
            <a:stCxn id="205842" idx="3"/>
            <a:endCxn id="205843" idx="2"/>
          </p:cNvCxnSpPr>
          <p:nvPr/>
        </p:nvCxnSpPr>
        <p:spPr>
          <a:xfrm flipV="1">
            <a:off x="5930900" y="4495800"/>
            <a:ext cx="900113" cy="1023938"/>
          </a:xfrm>
          <a:prstGeom prst="bentConnector2">
            <a:avLst/>
          </a:prstGeom>
          <a:ln w="28575">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05845" name="CasellaDiTesto 16"/>
          <p:cNvSpPr txBox="1">
            <a:spLocks noChangeArrowheads="1"/>
          </p:cNvSpPr>
          <p:nvPr/>
        </p:nvSpPr>
        <p:spPr bwMode="auto">
          <a:xfrm>
            <a:off x="6254750" y="3084513"/>
            <a:ext cx="1152525" cy="215900"/>
          </a:xfrm>
          <a:prstGeom prst="rect">
            <a:avLst/>
          </a:prstGeom>
          <a:solidFill>
            <a:srgbClr val="FFFF00"/>
          </a:solidFill>
          <a:ln w="28575">
            <a:solidFill>
              <a:schemeClr val="tx1"/>
            </a:solidFill>
            <a:miter lim="800000"/>
            <a:headEnd/>
            <a:tailEnd/>
          </a:ln>
        </p:spPr>
        <p:txBody>
          <a:bodyPr anchor="ctr" anchorCtr="1"/>
          <a:lstStyle/>
          <a:p>
            <a:r>
              <a:rPr lang="it-IT" b="1">
                <a:latin typeface="Calibri" pitchFamily="34" charset="0"/>
              </a:rPr>
              <a:t>5.000</a:t>
            </a:r>
          </a:p>
        </p:txBody>
      </p:sp>
      <p:sp>
        <p:nvSpPr>
          <p:cNvPr id="205846" name="CasellaDiTesto 16"/>
          <p:cNvSpPr txBox="1">
            <a:spLocks noChangeArrowheads="1"/>
          </p:cNvSpPr>
          <p:nvPr/>
        </p:nvSpPr>
        <p:spPr bwMode="auto">
          <a:xfrm>
            <a:off x="7667625" y="3084513"/>
            <a:ext cx="1152525" cy="215900"/>
          </a:xfrm>
          <a:prstGeom prst="rect">
            <a:avLst/>
          </a:prstGeom>
          <a:solidFill>
            <a:srgbClr val="FFFF00"/>
          </a:solidFill>
          <a:ln w="28575">
            <a:solidFill>
              <a:schemeClr val="tx1"/>
            </a:solidFill>
            <a:miter lim="800000"/>
            <a:headEnd/>
            <a:tailEnd/>
          </a:ln>
        </p:spPr>
        <p:txBody>
          <a:bodyPr anchor="ctr" anchorCtr="1"/>
          <a:lstStyle/>
          <a:p>
            <a:r>
              <a:rPr lang="it-IT" b="1">
                <a:latin typeface="Calibri" pitchFamily="34" charset="0"/>
              </a:rPr>
              <a:t>1.250</a:t>
            </a:r>
          </a:p>
        </p:txBody>
      </p:sp>
      <p:sp>
        <p:nvSpPr>
          <p:cNvPr id="205847" name="CasellaDiTesto 16"/>
          <p:cNvSpPr txBox="1">
            <a:spLocks noChangeArrowheads="1"/>
          </p:cNvSpPr>
          <p:nvPr/>
        </p:nvSpPr>
        <p:spPr bwMode="auto">
          <a:xfrm>
            <a:off x="6254750" y="3327400"/>
            <a:ext cx="1152525" cy="215900"/>
          </a:xfrm>
          <a:prstGeom prst="rect">
            <a:avLst/>
          </a:prstGeom>
          <a:solidFill>
            <a:srgbClr val="FFFF00"/>
          </a:solidFill>
          <a:ln w="28575">
            <a:solidFill>
              <a:schemeClr val="tx1"/>
            </a:solidFill>
            <a:miter lim="800000"/>
            <a:headEnd/>
            <a:tailEnd/>
          </a:ln>
        </p:spPr>
        <p:txBody>
          <a:bodyPr anchor="ctr" anchorCtr="1"/>
          <a:lstStyle/>
          <a:p>
            <a:r>
              <a:rPr lang="it-IT" b="1">
                <a:latin typeface="Calibri" pitchFamily="34" charset="0"/>
              </a:rPr>
              <a:t>300</a:t>
            </a:r>
          </a:p>
        </p:txBody>
      </p:sp>
      <p:sp>
        <p:nvSpPr>
          <p:cNvPr id="205848" name="CasellaDiTesto 16"/>
          <p:cNvSpPr txBox="1">
            <a:spLocks noChangeArrowheads="1"/>
          </p:cNvSpPr>
          <p:nvPr/>
        </p:nvSpPr>
        <p:spPr bwMode="auto">
          <a:xfrm>
            <a:off x="7667625" y="3327400"/>
            <a:ext cx="1152525" cy="215900"/>
          </a:xfrm>
          <a:prstGeom prst="rect">
            <a:avLst/>
          </a:prstGeom>
          <a:solidFill>
            <a:srgbClr val="FFFF00"/>
          </a:solidFill>
          <a:ln w="28575">
            <a:solidFill>
              <a:schemeClr val="tx1"/>
            </a:solidFill>
            <a:miter lim="800000"/>
            <a:headEnd/>
            <a:tailEnd/>
          </a:ln>
        </p:spPr>
        <p:txBody>
          <a:bodyPr anchor="ctr" anchorCtr="1"/>
          <a:lstStyle/>
          <a:p>
            <a:r>
              <a:rPr lang="it-IT" b="1">
                <a:latin typeface="Calibri" pitchFamily="34" charset="0"/>
              </a:rPr>
              <a:t>300</a:t>
            </a:r>
          </a:p>
        </p:txBody>
      </p:sp>
      <p:sp>
        <p:nvSpPr>
          <p:cNvPr id="205849" name="CasellaDiTesto 16"/>
          <p:cNvSpPr txBox="1">
            <a:spLocks noChangeArrowheads="1"/>
          </p:cNvSpPr>
          <p:nvPr/>
        </p:nvSpPr>
        <p:spPr bwMode="auto">
          <a:xfrm>
            <a:off x="517525" y="4948238"/>
            <a:ext cx="4897438" cy="338137"/>
          </a:xfrm>
          <a:prstGeom prst="rect">
            <a:avLst/>
          </a:prstGeom>
          <a:solidFill>
            <a:srgbClr val="FFFF00"/>
          </a:solidFill>
          <a:ln w="28575">
            <a:solidFill>
              <a:srgbClr val="002060"/>
            </a:solidFill>
            <a:miter lim="800000"/>
            <a:headEnd/>
            <a:tailEnd/>
          </a:ln>
        </p:spPr>
        <p:txBody>
          <a:bodyPr>
            <a:spAutoFit/>
          </a:bodyPr>
          <a:lstStyle/>
          <a:p>
            <a:pPr algn="ctr"/>
            <a:r>
              <a:rPr lang="it-IT" sz="1600" b="1">
                <a:latin typeface="Calibri" pitchFamily="34" charset="0"/>
              </a:rPr>
              <a:t>Totale Svalutazioni di bilancio = 5.000 -300 +1.500</a:t>
            </a:r>
          </a:p>
        </p:txBody>
      </p:sp>
      <p:cxnSp>
        <p:nvCxnSpPr>
          <p:cNvPr id="37" name="Connettore a gomito 36"/>
          <p:cNvCxnSpPr>
            <a:cxnSpLocks/>
            <a:stCxn id="205849" idx="3"/>
            <a:endCxn id="205833" idx="1"/>
          </p:cNvCxnSpPr>
          <p:nvPr/>
        </p:nvCxnSpPr>
        <p:spPr>
          <a:xfrm flipV="1">
            <a:off x="5414963" y="4160838"/>
            <a:ext cx="839787" cy="957262"/>
          </a:xfrm>
          <a:prstGeom prst="bentConnector3">
            <a:avLst>
              <a:gd name="adj1" fmla="val 50000"/>
            </a:avLst>
          </a:prstGeom>
          <a:ln w="28575">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05851" name="CasellaDiTesto 16"/>
          <p:cNvSpPr txBox="1">
            <a:spLocks noChangeArrowheads="1"/>
          </p:cNvSpPr>
          <p:nvPr/>
        </p:nvSpPr>
        <p:spPr bwMode="auto">
          <a:xfrm>
            <a:off x="6913563" y="1592263"/>
            <a:ext cx="1727200" cy="1076325"/>
          </a:xfrm>
          <a:prstGeom prst="rect">
            <a:avLst/>
          </a:prstGeom>
          <a:solidFill>
            <a:srgbClr val="FF0000"/>
          </a:solidFill>
          <a:ln w="28575">
            <a:solidFill>
              <a:srgbClr val="002060"/>
            </a:solidFill>
            <a:miter lim="800000"/>
            <a:headEnd/>
            <a:tailEnd/>
          </a:ln>
        </p:spPr>
        <p:txBody>
          <a:bodyPr>
            <a:spAutoFit/>
          </a:bodyPr>
          <a:lstStyle/>
          <a:p>
            <a:pPr algn="ctr"/>
            <a:r>
              <a:rPr lang="it-IT" sz="1600" b="1">
                <a:solidFill>
                  <a:schemeClr val="bg1"/>
                </a:solidFill>
                <a:latin typeface="Calibri" pitchFamily="34" charset="0"/>
              </a:rPr>
              <a:t>Svalutazioni deducibili ex. Art. 106, c.1, T.U.I.R. = 90.000 x 0,5%</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 name="Titolo 1"/>
          <p:cNvSpPr txBox="1">
            <a:spLocks/>
          </p:cNvSpPr>
          <p:nvPr/>
        </p:nvSpPr>
        <p:spPr>
          <a:xfrm>
            <a:off x="250825" y="169863"/>
            <a:ext cx="8642350" cy="5780087"/>
          </a:xfrm>
          <a:prstGeom prst="rect">
            <a:avLst/>
          </a:prstGeom>
        </p:spPr>
        <p:txBody>
          <a:bodyPr anchor="ctr"/>
          <a:lstStyle/>
          <a:p>
            <a:pPr algn="ctr" fontAlgn="auto">
              <a:spcAft>
                <a:spcPts val="0"/>
              </a:spcAft>
              <a:defRPr/>
            </a:pPr>
            <a:r>
              <a:rPr lang="it-IT" sz="4400" dirty="0">
                <a:latin typeface="+mj-lt"/>
                <a:ea typeface="+mj-ea"/>
                <a:cs typeface="+mj-cs"/>
              </a:rPr>
              <a:t>NOVITÀ IN TEMA DI ACE</a:t>
            </a:r>
          </a:p>
        </p:txBody>
      </p:sp>
      <p:sp>
        <p:nvSpPr>
          <p:cNvPr id="3075"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F674D03B-4C34-4C09-9C47-D122248A2104}" type="slidenum">
              <a:rPr lang="it-IT" b="1">
                <a:solidFill>
                  <a:schemeClr val="tx1"/>
                </a:solidFill>
                <a:latin typeface="Futura Bk BT"/>
              </a:rPr>
              <a:pPr fontAlgn="base">
                <a:spcBef>
                  <a:spcPct val="0"/>
                </a:spcBef>
                <a:spcAft>
                  <a:spcPct val="0"/>
                </a:spcAft>
                <a:defRPr/>
              </a:pPr>
              <a:t>95</a:t>
            </a:fld>
            <a:endParaRPr lang="it-IT" b="1">
              <a:solidFill>
                <a:schemeClr val="tx1"/>
              </a:solidFill>
              <a:latin typeface="Futura Bk BT"/>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CF023AB3-FB64-4E98-A25D-FA49ADFE127D}" type="slidenum">
              <a:rPr lang="it-IT" b="1">
                <a:solidFill>
                  <a:schemeClr val="tx1"/>
                </a:solidFill>
                <a:latin typeface="Futura Bk BT"/>
              </a:rPr>
              <a:pPr fontAlgn="base">
                <a:spcBef>
                  <a:spcPct val="0"/>
                </a:spcBef>
                <a:spcAft>
                  <a:spcPct val="0"/>
                </a:spcAft>
                <a:defRPr/>
              </a:pPr>
              <a:t>96</a:t>
            </a:fld>
            <a:endParaRPr lang="it-IT" b="1">
              <a:solidFill>
                <a:schemeClr val="tx1"/>
              </a:solidFill>
              <a:latin typeface="Futura Bk BT"/>
            </a:endParaRPr>
          </a:p>
        </p:txBody>
      </p:sp>
      <p:sp>
        <p:nvSpPr>
          <p:cNvPr id="9" name="CasellaDiTesto 16"/>
          <p:cNvSpPr txBox="1">
            <a:spLocks noChangeArrowheads="1"/>
          </p:cNvSpPr>
          <p:nvPr/>
        </p:nvSpPr>
        <p:spPr bwMode="auto">
          <a:xfrm>
            <a:off x="514350" y="1938338"/>
            <a:ext cx="8137525" cy="1446212"/>
          </a:xfrm>
          <a:prstGeom prst="rect">
            <a:avLst/>
          </a:prstGeom>
          <a:solidFill>
            <a:srgbClr val="FFFF00"/>
          </a:solidFill>
          <a:ln w="9525">
            <a:noFill/>
            <a:miter lim="800000"/>
            <a:headEnd/>
            <a:tailEnd/>
          </a:ln>
        </p:spPr>
        <p:txBody>
          <a:bodyPr>
            <a:spAutoFit/>
          </a:bodyPr>
          <a:lstStyle/>
          <a:p>
            <a:pPr>
              <a:tabLst>
                <a:tab pos="2244725" algn="l"/>
              </a:tabLst>
              <a:defRPr/>
            </a:pPr>
            <a:r>
              <a:rPr lang="it-IT" sz="2200" b="1" dirty="0">
                <a:latin typeface="Calibri" pitchFamily="34" charset="0"/>
                <a:cs typeface="Arial" pitchFamily="34" charset="0"/>
              </a:rPr>
              <a:t>Dal 2011 al 2013	3%</a:t>
            </a:r>
          </a:p>
          <a:p>
            <a:pPr marL="457200" indent="-457200">
              <a:buFontTx/>
              <a:buAutoNum type="arabicPlain" startAt="2014"/>
              <a:tabLst>
                <a:tab pos="2244725" algn="l"/>
              </a:tabLst>
              <a:defRPr/>
            </a:pPr>
            <a:r>
              <a:rPr lang="it-IT" sz="2200" b="1" dirty="0">
                <a:latin typeface="Calibri" pitchFamily="34" charset="0"/>
                <a:cs typeface="Arial" pitchFamily="34" charset="0"/>
              </a:rPr>
              <a:t>	4%</a:t>
            </a:r>
          </a:p>
          <a:p>
            <a:pPr>
              <a:tabLst>
                <a:tab pos="2244725" algn="l"/>
              </a:tabLst>
              <a:defRPr/>
            </a:pPr>
            <a:r>
              <a:rPr lang="it-IT" sz="2200" b="1" dirty="0">
                <a:latin typeface="Calibri" pitchFamily="34" charset="0"/>
                <a:cs typeface="Arial" pitchFamily="34" charset="0"/>
              </a:rPr>
              <a:t>2015	4,5%</a:t>
            </a:r>
          </a:p>
          <a:p>
            <a:pPr>
              <a:tabLst>
                <a:tab pos="2244725" algn="l"/>
              </a:tabLst>
              <a:defRPr/>
            </a:pPr>
            <a:r>
              <a:rPr lang="it-IT" sz="2200" b="1" dirty="0">
                <a:latin typeface="Calibri" pitchFamily="34" charset="0"/>
                <a:cs typeface="Arial" pitchFamily="34" charset="0"/>
              </a:rPr>
              <a:t>2016	4,75%</a:t>
            </a:r>
          </a:p>
        </p:txBody>
      </p:sp>
      <p:sp>
        <p:nvSpPr>
          <p:cNvPr id="10" name="CasellaDiTesto 17"/>
          <p:cNvSpPr txBox="1">
            <a:spLocks noChangeArrowheads="1"/>
          </p:cNvSpPr>
          <p:nvPr/>
        </p:nvSpPr>
        <p:spPr bwMode="auto">
          <a:xfrm>
            <a:off x="503238" y="121602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RENDIMENTI NOZIONALI ACE</a:t>
            </a:r>
          </a:p>
        </p:txBody>
      </p:sp>
      <p:sp>
        <p:nvSpPr>
          <p:cNvPr id="209924" name="Titolo 1"/>
          <p:cNvSpPr txBox="1">
            <a:spLocks/>
          </p:cNvSpPr>
          <p:nvPr/>
        </p:nvSpPr>
        <p:spPr bwMode="auto">
          <a:xfrm>
            <a:off x="250825" y="44450"/>
            <a:ext cx="8642350" cy="1008063"/>
          </a:xfrm>
          <a:prstGeom prst="rect">
            <a:avLst/>
          </a:prstGeom>
          <a:noFill/>
          <a:ln w="9525">
            <a:noFill/>
            <a:miter lim="800000"/>
            <a:headEnd/>
            <a:tailEnd/>
          </a:ln>
        </p:spPr>
        <p:txBody>
          <a:bodyPr anchor="ctr"/>
          <a:lstStyle/>
          <a:p>
            <a:pPr algn="ctr"/>
            <a:r>
              <a:rPr lang="it-IT" sz="2400">
                <a:latin typeface="Calibri" pitchFamily="34" charset="0"/>
              </a:rPr>
              <a:t>NOVITÀ IN TEMA DI ACE</a:t>
            </a:r>
            <a:br>
              <a:rPr lang="it-IT" sz="2400">
                <a:latin typeface="Calibri" pitchFamily="34" charset="0"/>
              </a:rPr>
            </a:br>
            <a:r>
              <a:rPr lang="it-IT" sz="2400">
                <a:latin typeface="Calibri" pitchFamily="34" charset="0"/>
              </a:rPr>
              <a:t>(</a:t>
            </a:r>
            <a:r>
              <a:rPr lang="it-IT" sz="2000">
                <a:latin typeface="Calibri" pitchFamily="34" charset="0"/>
              </a:rPr>
              <a:t>L. di Bilancio per il 2017, art. 1, commi da </a:t>
            </a:r>
            <a:r>
              <a:rPr lang="it-IT" sz="2000" b="1">
                <a:latin typeface="Calibri" pitchFamily="34" charset="0"/>
              </a:rPr>
              <a:t>549</a:t>
            </a:r>
            <a:r>
              <a:rPr lang="it-IT" sz="2000">
                <a:latin typeface="Calibri" pitchFamily="34" charset="0"/>
              </a:rPr>
              <a:t> a </a:t>
            </a:r>
            <a:r>
              <a:rPr lang="it-IT" sz="2000" b="1">
                <a:latin typeface="Calibri" pitchFamily="34" charset="0"/>
              </a:rPr>
              <a:t>553</a:t>
            </a:r>
            <a:r>
              <a:rPr lang="it-IT" sz="2400">
                <a:latin typeface="Calibri" pitchFamily="34" charset="0"/>
              </a:rPr>
              <a:t>) </a:t>
            </a:r>
          </a:p>
        </p:txBody>
      </p:sp>
      <p:sp>
        <p:nvSpPr>
          <p:cNvPr id="14" name="CasellaDiTesto 16"/>
          <p:cNvSpPr txBox="1">
            <a:spLocks noChangeArrowheads="1"/>
          </p:cNvSpPr>
          <p:nvPr/>
        </p:nvSpPr>
        <p:spPr bwMode="auto">
          <a:xfrm>
            <a:off x="503238" y="3644900"/>
            <a:ext cx="8137525" cy="1108075"/>
          </a:xfrm>
          <a:prstGeom prst="rect">
            <a:avLst/>
          </a:prstGeom>
          <a:solidFill>
            <a:schemeClr val="tx2">
              <a:lumMod val="20000"/>
              <a:lumOff val="80000"/>
            </a:schemeClr>
          </a:solidFill>
          <a:ln w="9525">
            <a:noFill/>
            <a:miter lim="800000"/>
            <a:headEnd/>
            <a:tailEnd/>
          </a:ln>
        </p:spPr>
        <p:txBody>
          <a:bodyPr>
            <a:spAutoFit/>
          </a:bodyPr>
          <a:lstStyle/>
          <a:p>
            <a:pPr>
              <a:tabLst>
                <a:tab pos="2244725" algn="l"/>
              </a:tabLst>
              <a:defRPr/>
            </a:pPr>
            <a:r>
              <a:rPr lang="it-IT" sz="2200" b="1" dirty="0">
                <a:latin typeface="Calibri" pitchFamily="34" charset="0"/>
                <a:cs typeface="Arial" pitchFamily="34" charset="0"/>
              </a:rPr>
              <a:t>2017	2,3%</a:t>
            </a:r>
          </a:p>
          <a:p>
            <a:pPr>
              <a:tabLst>
                <a:tab pos="2244725" algn="l"/>
              </a:tabLst>
              <a:defRPr/>
            </a:pPr>
            <a:r>
              <a:rPr lang="it-IT" sz="2200" b="1" dirty="0">
                <a:latin typeface="Calibri" pitchFamily="34" charset="0"/>
                <a:cs typeface="Arial" pitchFamily="34" charset="0"/>
              </a:rPr>
              <a:t>2018	2,7%</a:t>
            </a:r>
          </a:p>
          <a:p>
            <a:pPr>
              <a:tabLst>
                <a:tab pos="2244725" algn="l"/>
              </a:tabLst>
              <a:defRPr/>
            </a:pPr>
            <a:r>
              <a:rPr lang="it-IT" sz="2200" b="1" dirty="0">
                <a:latin typeface="Calibri" pitchFamily="34" charset="0"/>
                <a:cs typeface="Arial" pitchFamily="34" charset="0"/>
              </a:rPr>
              <a:t>Nessuna determinazione con Decreto Ministeriale</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4448388D-E4BA-4436-A890-23667CCC94E2}" type="slidenum">
              <a:rPr lang="it-IT" b="1">
                <a:solidFill>
                  <a:schemeClr val="tx1"/>
                </a:solidFill>
                <a:latin typeface="Futura Bk BT"/>
              </a:rPr>
              <a:pPr fontAlgn="base">
                <a:spcBef>
                  <a:spcPct val="0"/>
                </a:spcBef>
                <a:spcAft>
                  <a:spcPct val="0"/>
                </a:spcAft>
                <a:defRPr/>
              </a:pPr>
              <a:t>97</a:t>
            </a:fld>
            <a:endParaRPr lang="it-IT" b="1">
              <a:solidFill>
                <a:schemeClr val="tx1"/>
              </a:solidFill>
              <a:latin typeface="Futura Bk BT"/>
            </a:endParaRPr>
          </a:p>
        </p:txBody>
      </p:sp>
      <p:sp>
        <p:nvSpPr>
          <p:cNvPr id="211970" name="CasellaDiTesto 16"/>
          <p:cNvSpPr txBox="1">
            <a:spLocks noChangeArrowheads="1"/>
          </p:cNvSpPr>
          <p:nvPr/>
        </p:nvSpPr>
        <p:spPr bwMode="auto">
          <a:xfrm>
            <a:off x="514350" y="1898650"/>
            <a:ext cx="8137525" cy="2462213"/>
          </a:xfrm>
          <a:prstGeom prst="rect">
            <a:avLst/>
          </a:prstGeom>
          <a:solidFill>
            <a:srgbClr val="FFFF00"/>
          </a:solidFill>
          <a:ln w="9525">
            <a:noFill/>
            <a:miter lim="800000"/>
            <a:headEnd/>
            <a:tailEnd/>
          </a:ln>
        </p:spPr>
        <p:txBody>
          <a:bodyPr>
            <a:spAutoFit/>
          </a:bodyPr>
          <a:lstStyle/>
          <a:p>
            <a:pPr marL="342900" indent="-342900">
              <a:buFont typeface="Wingdings" pitchFamily="2" charset="2"/>
              <a:buChar char="Ø"/>
              <a:tabLst>
                <a:tab pos="2244725" algn="l"/>
              </a:tabLst>
            </a:pPr>
            <a:r>
              <a:rPr lang="it-IT" sz="2200" b="1">
                <a:latin typeface="Calibri" pitchFamily="34" charset="0"/>
              </a:rPr>
              <a:t>Soggetti diversi da banche e imprese di assicurazione</a:t>
            </a:r>
          </a:p>
          <a:p>
            <a:pPr marL="342900" indent="-342900">
              <a:buFont typeface="Wingdings" pitchFamily="2" charset="2"/>
              <a:buChar char="Ø"/>
              <a:tabLst>
                <a:tab pos="2244725" algn="l"/>
              </a:tabLst>
            </a:pPr>
            <a:r>
              <a:rPr lang="it-IT" sz="2200" b="1">
                <a:latin typeface="Calibri" pitchFamily="34" charset="0"/>
              </a:rPr>
              <a:t>Non viene riconosciuta</a:t>
            </a:r>
          </a:p>
          <a:p>
            <a:pPr marL="342900" indent="-342900">
              <a:buFont typeface="Wingdings" pitchFamily="2" charset="2"/>
              <a:buChar char="Ø"/>
              <a:tabLst>
                <a:tab pos="2244725" algn="l"/>
              </a:tabLst>
            </a:pPr>
            <a:r>
              <a:rPr lang="it-IT" sz="2200" b="1">
                <a:latin typeface="Calibri" pitchFamily="34" charset="0"/>
              </a:rPr>
              <a:t>La variazione in aumento del capitale proprio</a:t>
            </a:r>
          </a:p>
          <a:p>
            <a:pPr marL="342900" indent="-342900">
              <a:buFont typeface="Wingdings" pitchFamily="2" charset="2"/>
              <a:buChar char="Ø"/>
              <a:tabLst>
                <a:tab pos="2244725" algn="l"/>
              </a:tabLst>
            </a:pPr>
            <a:r>
              <a:rPr lang="it-IT" sz="2200" b="1">
                <a:latin typeface="Calibri" pitchFamily="34" charset="0"/>
              </a:rPr>
              <a:t>Fino a concorrenza dell’incremento delle consistenze dei titoli e valori mobiliari, diversi dalle partecipazioni, </a:t>
            </a:r>
          </a:p>
          <a:p>
            <a:pPr marL="342900" indent="-342900">
              <a:buFont typeface="Wingdings" pitchFamily="2" charset="2"/>
              <a:buChar char="Ø"/>
              <a:tabLst>
                <a:tab pos="2244725" algn="l"/>
              </a:tabLst>
            </a:pPr>
            <a:r>
              <a:rPr lang="it-IT" sz="2200" b="1">
                <a:latin typeface="Calibri" pitchFamily="34" charset="0"/>
              </a:rPr>
              <a:t>rispetto a quelli risultanti dal bilancio relativo all’esercizio in corso al 31/12/2010</a:t>
            </a:r>
          </a:p>
        </p:txBody>
      </p:sp>
      <p:sp>
        <p:nvSpPr>
          <p:cNvPr id="10" name="CasellaDiTesto 17"/>
          <p:cNvSpPr txBox="1">
            <a:spLocks noChangeArrowheads="1"/>
          </p:cNvSpPr>
          <p:nvPr/>
        </p:nvSpPr>
        <p:spPr bwMode="auto">
          <a:xfrm>
            <a:off x="503238" y="121602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DISPOSIZIONE ANTIELUSIVA</a:t>
            </a:r>
          </a:p>
        </p:txBody>
      </p:sp>
      <p:sp>
        <p:nvSpPr>
          <p:cNvPr id="211972" name="Titolo 1"/>
          <p:cNvSpPr txBox="1">
            <a:spLocks/>
          </p:cNvSpPr>
          <p:nvPr/>
        </p:nvSpPr>
        <p:spPr bwMode="auto">
          <a:xfrm>
            <a:off x="250825" y="44450"/>
            <a:ext cx="8642350" cy="1008063"/>
          </a:xfrm>
          <a:prstGeom prst="rect">
            <a:avLst/>
          </a:prstGeom>
          <a:noFill/>
          <a:ln w="9525">
            <a:noFill/>
            <a:miter lim="800000"/>
            <a:headEnd/>
            <a:tailEnd/>
          </a:ln>
        </p:spPr>
        <p:txBody>
          <a:bodyPr anchor="ctr"/>
          <a:lstStyle/>
          <a:p>
            <a:pPr algn="ctr"/>
            <a:r>
              <a:rPr lang="it-IT" sz="2400">
                <a:latin typeface="Calibri" pitchFamily="34" charset="0"/>
              </a:rPr>
              <a:t>NOVITÀ IN TEMA DI ACE</a:t>
            </a:r>
            <a:br>
              <a:rPr lang="it-IT" sz="2400">
                <a:latin typeface="Calibri" pitchFamily="34" charset="0"/>
              </a:rPr>
            </a:br>
            <a:r>
              <a:rPr lang="it-IT" sz="2400">
                <a:latin typeface="Calibri" pitchFamily="34" charset="0"/>
              </a:rPr>
              <a:t>(</a:t>
            </a:r>
            <a:r>
              <a:rPr lang="it-IT" sz="2000">
                <a:latin typeface="Calibri" pitchFamily="34" charset="0"/>
              </a:rPr>
              <a:t>L. di Bilancio per il 2017, art. 1, commi da </a:t>
            </a:r>
            <a:r>
              <a:rPr lang="it-IT" sz="2000" b="1">
                <a:latin typeface="Calibri" pitchFamily="34" charset="0"/>
              </a:rPr>
              <a:t>549</a:t>
            </a:r>
            <a:r>
              <a:rPr lang="it-IT" sz="2000">
                <a:latin typeface="Calibri" pitchFamily="34" charset="0"/>
              </a:rPr>
              <a:t> a </a:t>
            </a:r>
            <a:r>
              <a:rPr lang="it-IT" sz="2000" b="1">
                <a:latin typeface="Calibri" pitchFamily="34" charset="0"/>
              </a:rPr>
              <a:t>553</a:t>
            </a:r>
            <a:r>
              <a:rPr lang="it-IT" sz="2400">
                <a:latin typeface="Calibri" pitchFamily="34" charset="0"/>
              </a:rPr>
              <a:t>) </a:t>
            </a:r>
          </a:p>
        </p:txBody>
      </p:sp>
      <p:sp>
        <p:nvSpPr>
          <p:cNvPr id="211973" name="CasellaDiTesto 16"/>
          <p:cNvSpPr txBox="1">
            <a:spLocks noChangeArrowheads="1"/>
          </p:cNvSpPr>
          <p:nvPr/>
        </p:nvSpPr>
        <p:spPr bwMode="auto">
          <a:xfrm>
            <a:off x="503238" y="4581525"/>
            <a:ext cx="8137525" cy="1446213"/>
          </a:xfrm>
          <a:prstGeom prst="rect">
            <a:avLst/>
          </a:prstGeom>
          <a:solidFill>
            <a:srgbClr val="FF0000"/>
          </a:solidFill>
          <a:ln w="9525">
            <a:noFill/>
            <a:miter lim="800000"/>
            <a:headEnd/>
            <a:tailEnd/>
          </a:ln>
        </p:spPr>
        <p:txBody>
          <a:bodyPr>
            <a:spAutoFit/>
          </a:bodyPr>
          <a:lstStyle/>
          <a:p>
            <a:pPr>
              <a:tabLst>
                <a:tab pos="2244725" algn="l"/>
              </a:tabLst>
            </a:pPr>
            <a:r>
              <a:rPr lang="it-IT" sz="2200" b="1">
                <a:solidFill>
                  <a:schemeClr val="bg1"/>
                </a:solidFill>
                <a:latin typeface="Calibri" pitchFamily="34" charset="0"/>
              </a:rPr>
              <a:t>Per esplicita deroga allo statuto del contribuente</a:t>
            </a:r>
          </a:p>
          <a:p>
            <a:pPr>
              <a:tabLst>
                <a:tab pos="2244725" algn="l"/>
              </a:tabLst>
            </a:pPr>
            <a:r>
              <a:rPr lang="it-IT" sz="2200" b="1">
                <a:solidFill>
                  <a:schemeClr val="bg1"/>
                </a:solidFill>
                <a:latin typeface="Calibri" pitchFamily="34" charset="0"/>
              </a:rPr>
              <a:t>La norma antielusiva si applica a decorrere dal periodo d’imposta successivo a quello in corso alla data del 31/12/2015 </a:t>
            </a:r>
          </a:p>
          <a:p>
            <a:pPr>
              <a:tabLst>
                <a:tab pos="2244725" algn="l"/>
              </a:tabLst>
            </a:pPr>
            <a:r>
              <a:rPr lang="it-IT" sz="2200" b="1">
                <a:solidFill>
                  <a:schemeClr val="bg1"/>
                </a:solidFill>
                <a:latin typeface="Calibri" pitchFamily="34" charset="0"/>
              </a:rPr>
              <a:t>e quindi dal 2016</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41C79F88-DC05-4C33-A690-3FCAEBD7B917}" type="slidenum">
              <a:rPr lang="it-IT" b="1">
                <a:solidFill>
                  <a:schemeClr val="tx1"/>
                </a:solidFill>
                <a:latin typeface="Futura Bk BT"/>
              </a:rPr>
              <a:pPr fontAlgn="base">
                <a:spcBef>
                  <a:spcPct val="0"/>
                </a:spcBef>
                <a:spcAft>
                  <a:spcPct val="0"/>
                </a:spcAft>
                <a:defRPr/>
              </a:pPr>
              <a:t>98</a:t>
            </a:fld>
            <a:endParaRPr lang="it-IT" b="1">
              <a:solidFill>
                <a:schemeClr val="tx1"/>
              </a:solidFill>
              <a:latin typeface="Futura Bk BT"/>
            </a:endParaRPr>
          </a:p>
        </p:txBody>
      </p:sp>
      <p:sp>
        <p:nvSpPr>
          <p:cNvPr id="214018" name="CasellaDiTesto 16"/>
          <p:cNvSpPr txBox="1">
            <a:spLocks noChangeArrowheads="1"/>
          </p:cNvSpPr>
          <p:nvPr/>
        </p:nvSpPr>
        <p:spPr bwMode="auto">
          <a:xfrm>
            <a:off x="514350" y="1898650"/>
            <a:ext cx="8137525" cy="1108075"/>
          </a:xfrm>
          <a:prstGeom prst="rect">
            <a:avLst/>
          </a:prstGeom>
          <a:solidFill>
            <a:srgbClr val="FFFF00"/>
          </a:solidFill>
          <a:ln w="9525">
            <a:noFill/>
            <a:miter lim="800000"/>
            <a:headEnd/>
            <a:tailEnd/>
          </a:ln>
        </p:spPr>
        <p:txBody>
          <a:bodyPr>
            <a:spAutoFit/>
          </a:bodyPr>
          <a:lstStyle/>
          <a:p>
            <a:pPr marL="342900" indent="-342900">
              <a:buFont typeface="Wingdings" pitchFamily="2" charset="2"/>
              <a:buChar char="Ø"/>
              <a:tabLst>
                <a:tab pos="2244725" algn="l"/>
              </a:tabLst>
            </a:pPr>
            <a:r>
              <a:rPr lang="it-IT" sz="2200" b="1">
                <a:latin typeface="Calibri" pitchFamily="34" charset="0"/>
              </a:rPr>
              <a:t>Imprese individuali</a:t>
            </a:r>
          </a:p>
          <a:p>
            <a:pPr marL="342900" indent="-342900">
              <a:buFont typeface="Wingdings" pitchFamily="2" charset="2"/>
              <a:buChar char="Ø"/>
              <a:tabLst>
                <a:tab pos="2244725" algn="l"/>
              </a:tabLst>
            </a:pPr>
            <a:r>
              <a:rPr lang="it-IT" sz="2200" b="1">
                <a:latin typeface="Calibri" pitchFamily="34" charset="0"/>
              </a:rPr>
              <a:t>Società in nome collettivo</a:t>
            </a:r>
          </a:p>
          <a:p>
            <a:pPr marL="342900" indent="-342900">
              <a:buFont typeface="Wingdings" pitchFamily="2" charset="2"/>
              <a:buChar char="Ø"/>
              <a:tabLst>
                <a:tab pos="2244725" algn="l"/>
              </a:tabLst>
            </a:pPr>
            <a:r>
              <a:rPr lang="it-IT" sz="2200" b="1">
                <a:latin typeface="Calibri" pitchFamily="34" charset="0"/>
              </a:rPr>
              <a:t>Società in accomandita semplice</a:t>
            </a:r>
          </a:p>
        </p:txBody>
      </p:sp>
      <p:sp>
        <p:nvSpPr>
          <p:cNvPr id="10" name="CasellaDiTesto 17"/>
          <p:cNvSpPr txBox="1">
            <a:spLocks noChangeArrowheads="1"/>
          </p:cNvSpPr>
          <p:nvPr/>
        </p:nvSpPr>
        <p:spPr bwMode="auto">
          <a:xfrm>
            <a:off x="503238" y="121602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Modifiche al sistema di calcolo dell’ACE</a:t>
            </a:r>
          </a:p>
        </p:txBody>
      </p:sp>
      <p:sp>
        <p:nvSpPr>
          <p:cNvPr id="214020" name="Titolo 1"/>
          <p:cNvSpPr txBox="1">
            <a:spLocks/>
          </p:cNvSpPr>
          <p:nvPr/>
        </p:nvSpPr>
        <p:spPr bwMode="auto">
          <a:xfrm>
            <a:off x="250825" y="44450"/>
            <a:ext cx="8642350" cy="1008063"/>
          </a:xfrm>
          <a:prstGeom prst="rect">
            <a:avLst/>
          </a:prstGeom>
          <a:noFill/>
          <a:ln w="9525">
            <a:noFill/>
            <a:miter lim="800000"/>
            <a:headEnd/>
            <a:tailEnd/>
          </a:ln>
        </p:spPr>
        <p:txBody>
          <a:bodyPr anchor="ctr"/>
          <a:lstStyle/>
          <a:p>
            <a:pPr algn="ctr"/>
            <a:r>
              <a:rPr lang="it-IT" sz="2400">
                <a:latin typeface="Calibri" pitchFamily="34" charset="0"/>
              </a:rPr>
              <a:t>NOVITÀ IN TEMA DI ACE</a:t>
            </a:r>
            <a:br>
              <a:rPr lang="it-IT" sz="2400">
                <a:latin typeface="Calibri" pitchFamily="34" charset="0"/>
              </a:rPr>
            </a:br>
            <a:r>
              <a:rPr lang="it-IT" sz="2400">
                <a:latin typeface="Calibri" pitchFamily="34" charset="0"/>
              </a:rPr>
              <a:t>(</a:t>
            </a:r>
            <a:r>
              <a:rPr lang="it-IT" sz="2000">
                <a:latin typeface="Calibri" pitchFamily="34" charset="0"/>
              </a:rPr>
              <a:t>L. di Bilancio per il 2017, art. 1, commi da </a:t>
            </a:r>
            <a:r>
              <a:rPr lang="it-IT" sz="2000" b="1">
                <a:latin typeface="Calibri" pitchFamily="34" charset="0"/>
              </a:rPr>
              <a:t>549</a:t>
            </a:r>
            <a:r>
              <a:rPr lang="it-IT" sz="2000">
                <a:latin typeface="Calibri" pitchFamily="34" charset="0"/>
              </a:rPr>
              <a:t> a </a:t>
            </a:r>
            <a:r>
              <a:rPr lang="it-IT" sz="2000" b="1">
                <a:latin typeface="Calibri" pitchFamily="34" charset="0"/>
              </a:rPr>
              <a:t>553</a:t>
            </a:r>
            <a:r>
              <a:rPr lang="it-IT" sz="2400">
                <a:latin typeface="Calibri" pitchFamily="34" charset="0"/>
              </a:rPr>
              <a:t>) </a:t>
            </a:r>
          </a:p>
        </p:txBody>
      </p:sp>
      <p:sp>
        <p:nvSpPr>
          <p:cNvPr id="7" name="CasellaDiTesto 16"/>
          <p:cNvSpPr txBox="1">
            <a:spLocks noChangeArrowheads="1"/>
          </p:cNvSpPr>
          <p:nvPr/>
        </p:nvSpPr>
        <p:spPr bwMode="auto">
          <a:xfrm>
            <a:off x="5435600" y="1966913"/>
            <a:ext cx="2557463" cy="969962"/>
          </a:xfrm>
          <a:prstGeom prst="roundRect">
            <a:avLst>
              <a:gd name="adj" fmla="val 35658"/>
            </a:avLst>
          </a:prstGeom>
          <a:solidFill>
            <a:schemeClr val="tx2">
              <a:lumMod val="60000"/>
              <a:lumOff val="40000"/>
            </a:schemeClr>
          </a:solidFill>
          <a:ln w="9525">
            <a:noFill/>
            <a:miter lim="800000"/>
            <a:headEnd/>
            <a:tailEnd/>
          </a:ln>
        </p:spPr>
        <p:txBody>
          <a:bodyPr>
            <a:spAutoFit/>
          </a:bodyPr>
          <a:lstStyle/>
          <a:p>
            <a:pPr algn="ctr">
              <a:tabLst>
                <a:tab pos="2244725" algn="l"/>
              </a:tabLst>
              <a:defRPr/>
            </a:pPr>
            <a:r>
              <a:rPr lang="it-IT" sz="2200" b="1" dirty="0">
                <a:solidFill>
                  <a:schemeClr val="bg1"/>
                </a:solidFill>
                <a:latin typeface="Calibri" pitchFamily="34" charset="0"/>
                <a:cs typeface="Arial" pitchFamily="34" charset="0"/>
              </a:rPr>
              <a:t>IN CONTABILITÀ ORDINARIA</a:t>
            </a:r>
          </a:p>
        </p:txBody>
      </p:sp>
      <p:sp>
        <p:nvSpPr>
          <p:cNvPr id="214022" name="CasellaDiTesto 16"/>
          <p:cNvSpPr txBox="1">
            <a:spLocks noChangeArrowheads="1"/>
          </p:cNvSpPr>
          <p:nvPr/>
        </p:nvSpPr>
        <p:spPr bwMode="auto">
          <a:xfrm>
            <a:off x="503238" y="3430588"/>
            <a:ext cx="8137525" cy="2462212"/>
          </a:xfrm>
          <a:prstGeom prst="rect">
            <a:avLst/>
          </a:prstGeom>
          <a:solidFill>
            <a:srgbClr val="FFFF00"/>
          </a:solidFill>
          <a:ln w="9525">
            <a:noFill/>
            <a:miter lim="800000"/>
            <a:headEnd/>
            <a:tailEnd/>
          </a:ln>
        </p:spPr>
        <p:txBody>
          <a:bodyPr>
            <a:spAutoFit/>
          </a:bodyPr>
          <a:lstStyle/>
          <a:p>
            <a:pPr>
              <a:tabLst>
                <a:tab pos="2244725" algn="l"/>
              </a:tabLst>
            </a:pPr>
            <a:r>
              <a:rPr lang="it-IT" sz="2200" b="1">
                <a:latin typeface="Calibri" pitchFamily="34" charset="0"/>
              </a:rPr>
              <a:t>Il rendimento nozionale si calcola sulla  DIFFERENZA</a:t>
            </a:r>
          </a:p>
          <a:p>
            <a:pPr>
              <a:tabLst>
                <a:tab pos="2244725" algn="l"/>
              </a:tabLst>
            </a:pPr>
            <a:r>
              <a:rPr lang="it-IT" sz="2200" b="1">
                <a:latin typeface="Calibri" pitchFamily="34" charset="0"/>
              </a:rPr>
              <a:t>TRA IL PATRIMONIO NETTO AL 31/12/2015</a:t>
            </a:r>
          </a:p>
          <a:p>
            <a:pPr>
              <a:tabLst>
                <a:tab pos="2244725" algn="l"/>
              </a:tabLst>
            </a:pPr>
            <a:r>
              <a:rPr lang="it-IT" sz="2200" b="1">
                <a:latin typeface="Calibri" pitchFamily="34" charset="0"/>
              </a:rPr>
              <a:t>E QUELLO AL 31/12/2010</a:t>
            </a:r>
          </a:p>
          <a:p>
            <a:pPr>
              <a:tabLst>
                <a:tab pos="2244725" algn="l"/>
              </a:tabLst>
            </a:pPr>
            <a:r>
              <a:rPr lang="it-IT" sz="2200" b="1">
                <a:latin typeface="Calibri" pitchFamily="34" charset="0"/>
              </a:rPr>
              <a:t>Integrata con gli incrementi / decrementi del 2016</a:t>
            </a:r>
          </a:p>
          <a:p>
            <a:pPr>
              <a:tabLst>
                <a:tab pos="2244725" algn="l"/>
              </a:tabLst>
            </a:pPr>
            <a:endParaRPr lang="it-IT" sz="2200" b="1">
              <a:latin typeface="Calibri" pitchFamily="34" charset="0"/>
            </a:endParaRPr>
          </a:p>
          <a:p>
            <a:pPr>
              <a:tabLst>
                <a:tab pos="2244725" algn="l"/>
              </a:tabLst>
            </a:pPr>
            <a:endParaRPr lang="it-IT" sz="2200" b="1">
              <a:latin typeface="Calibri" pitchFamily="34" charset="0"/>
            </a:endParaRPr>
          </a:p>
          <a:p>
            <a:pPr>
              <a:tabLst>
                <a:tab pos="2244725" algn="l"/>
              </a:tabLst>
            </a:pPr>
            <a:endParaRPr lang="it-IT" sz="2200" b="1">
              <a:latin typeface="Calibri" pitchFamily="34" charset="0"/>
            </a:endParaRPr>
          </a:p>
        </p:txBody>
      </p:sp>
      <p:sp>
        <p:nvSpPr>
          <p:cNvPr id="214023" name="CasellaDiTesto 16"/>
          <p:cNvSpPr>
            <a:spLocks noChangeArrowheads="1"/>
          </p:cNvSpPr>
          <p:nvPr/>
        </p:nvSpPr>
        <p:spPr bwMode="auto">
          <a:xfrm>
            <a:off x="971550" y="4868863"/>
            <a:ext cx="7056438" cy="936625"/>
          </a:xfrm>
          <a:prstGeom prst="roundRect">
            <a:avLst>
              <a:gd name="adj" fmla="val 35657"/>
            </a:avLst>
          </a:prstGeom>
          <a:solidFill>
            <a:srgbClr val="FF0000"/>
          </a:solidFill>
          <a:ln w="9525">
            <a:noFill/>
            <a:miter lim="800000"/>
            <a:headEnd/>
            <a:tailEnd/>
          </a:ln>
        </p:spPr>
        <p:txBody>
          <a:bodyPr>
            <a:spAutoFit/>
          </a:bodyPr>
          <a:lstStyle/>
          <a:p>
            <a:pPr algn="ctr">
              <a:tabLst>
                <a:tab pos="2244725" algn="l"/>
              </a:tabLst>
            </a:pPr>
            <a:r>
              <a:rPr lang="it-IT" sz="2200" b="1">
                <a:solidFill>
                  <a:schemeClr val="bg1"/>
                </a:solidFill>
                <a:latin typeface="Calibri" pitchFamily="34" charset="0"/>
              </a:rPr>
              <a:t>NON SI CALCOLA PIÙ SULL’INTERO AMMONTARE DEL PATRIMONIO NETTO A FINE ESERCIZIO</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11"/>
          <p:cNvSpPr>
            <a:spLocks noGrp="1"/>
          </p:cNvSpPr>
          <p:nvPr>
            <p:ph type="sldNum" sz="quarter" idx="12"/>
          </p:nvPr>
        </p:nvSpPr>
        <p:spPr bwMode="auto">
          <a:xfrm>
            <a:off x="8459788" y="6308725"/>
            <a:ext cx="3603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9DED4EFA-A143-4AEC-BFA0-C1923B643F50}" type="slidenum">
              <a:rPr lang="it-IT" b="1">
                <a:solidFill>
                  <a:schemeClr val="tx1"/>
                </a:solidFill>
                <a:latin typeface="Futura Bk BT"/>
              </a:rPr>
              <a:pPr fontAlgn="base">
                <a:spcBef>
                  <a:spcPct val="0"/>
                </a:spcBef>
                <a:spcAft>
                  <a:spcPct val="0"/>
                </a:spcAft>
                <a:defRPr/>
              </a:pPr>
              <a:t>99</a:t>
            </a:fld>
            <a:endParaRPr lang="it-IT" b="1">
              <a:solidFill>
                <a:schemeClr val="tx1"/>
              </a:solidFill>
              <a:latin typeface="Futura Bk BT"/>
            </a:endParaRPr>
          </a:p>
        </p:txBody>
      </p:sp>
      <p:sp>
        <p:nvSpPr>
          <p:cNvPr id="9" name="CasellaDiTesto 16"/>
          <p:cNvSpPr txBox="1">
            <a:spLocks noChangeArrowheads="1"/>
          </p:cNvSpPr>
          <p:nvPr/>
        </p:nvSpPr>
        <p:spPr bwMode="auto">
          <a:xfrm>
            <a:off x="514350" y="1628775"/>
            <a:ext cx="8137525" cy="4154488"/>
          </a:xfrm>
          <a:prstGeom prst="rect">
            <a:avLst/>
          </a:prstGeom>
          <a:solidFill>
            <a:srgbClr val="FFFF00"/>
          </a:solidFill>
          <a:ln w="9525">
            <a:noFill/>
            <a:miter lim="800000"/>
            <a:headEnd/>
            <a:tailEnd/>
          </a:ln>
        </p:spPr>
        <p:txBody>
          <a:bodyPr>
            <a:spAutoFit/>
          </a:bodyPr>
          <a:lstStyle/>
          <a:p>
            <a:pPr>
              <a:tabLst>
                <a:tab pos="2244725" algn="l"/>
              </a:tabLst>
              <a:defRPr/>
            </a:pPr>
            <a:r>
              <a:rPr lang="it-IT" sz="2200" b="1" dirty="0">
                <a:latin typeface="Calibri" pitchFamily="34" charset="0"/>
                <a:cs typeface="Arial" pitchFamily="34" charset="0"/>
              </a:rPr>
              <a:t>In caso di </a:t>
            </a:r>
          </a:p>
          <a:p>
            <a:pPr marL="342900" indent="-342900">
              <a:buFont typeface="Arial" panose="020B0604020202020204" pitchFamily="34" charset="0"/>
              <a:buChar char="•"/>
              <a:tabLst>
                <a:tab pos="2244725" algn="l"/>
              </a:tabLst>
              <a:defRPr/>
            </a:pPr>
            <a:r>
              <a:rPr lang="it-IT" sz="2200" b="1" dirty="0">
                <a:latin typeface="Calibri" pitchFamily="34" charset="0"/>
                <a:cs typeface="Arial" pitchFamily="34" charset="0"/>
              </a:rPr>
              <a:t>Concordato di risanamento</a:t>
            </a:r>
          </a:p>
          <a:p>
            <a:pPr marL="342900" indent="-342900">
              <a:buFont typeface="Arial" panose="020B0604020202020204" pitchFamily="34" charset="0"/>
              <a:buChar char="•"/>
              <a:tabLst>
                <a:tab pos="2244725" algn="l"/>
              </a:tabLst>
              <a:defRPr/>
            </a:pPr>
            <a:r>
              <a:rPr lang="it-IT" sz="2200" b="1" dirty="0">
                <a:latin typeface="Calibri" pitchFamily="34" charset="0"/>
                <a:cs typeface="Arial" pitchFamily="34" charset="0"/>
              </a:rPr>
              <a:t>o di accordi di ristrutturazione dei debiti</a:t>
            </a:r>
          </a:p>
          <a:p>
            <a:pPr marL="342900" indent="-342900">
              <a:buFont typeface="Arial" panose="020B0604020202020204" pitchFamily="34" charset="0"/>
              <a:buChar char="•"/>
              <a:tabLst>
                <a:tab pos="2244725" algn="l"/>
              </a:tabLst>
              <a:defRPr/>
            </a:pPr>
            <a:r>
              <a:rPr lang="it-IT" sz="2200" b="1" dirty="0">
                <a:latin typeface="Calibri" pitchFamily="34" charset="0"/>
                <a:cs typeface="Arial" pitchFamily="34" charset="0"/>
              </a:rPr>
              <a:t>o di piani attestati ex art. 67, c.3, lett. d) L.F.</a:t>
            </a:r>
          </a:p>
          <a:p>
            <a:pPr>
              <a:tabLst>
                <a:tab pos="2244725" algn="l"/>
              </a:tabLst>
              <a:defRPr/>
            </a:pPr>
            <a:r>
              <a:rPr lang="it-IT" sz="2200" b="1" dirty="0">
                <a:latin typeface="Calibri" pitchFamily="34" charset="0"/>
                <a:cs typeface="Arial" pitchFamily="34" charset="0"/>
              </a:rPr>
              <a:t>Non costituiscono sopravvenienze attive:</a:t>
            </a:r>
          </a:p>
          <a:p>
            <a:pPr>
              <a:tabLst>
                <a:tab pos="2244725" algn="l"/>
              </a:tabLst>
              <a:defRPr/>
            </a:pPr>
            <a:r>
              <a:rPr lang="it-IT" sz="2200" b="1" dirty="0">
                <a:latin typeface="Calibri" pitchFamily="34" charset="0"/>
                <a:cs typeface="Arial" pitchFamily="34" charset="0"/>
              </a:rPr>
              <a:t>La RIDUZIONE DEI DEBITI per la parte che eccede le perdite, pregresse e di periodo, di cui all'articolo 84, senza considerare</a:t>
            </a:r>
          </a:p>
          <a:p>
            <a:pPr>
              <a:buFont typeface="Wingdings" pitchFamily="2" charset="2"/>
              <a:buChar char="Ø"/>
              <a:tabLst>
                <a:tab pos="2244725" algn="l"/>
              </a:tabLst>
              <a:defRPr/>
            </a:pPr>
            <a:r>
              <a:rPr lang="it-IT" sz="2200" b="1" dirty="0">
                <a:latin typeface="Calibri" pitchFamily="34" charset="0"/>
                <a:cs typeface="Arial" pitchFamily="34" charset="0"/>
              </a:rPr>
              <a:t> il limite dell'ottanta per cento,</a:t>
            </a:r>
          </a:p>
          <a:p>
            <a:pPr marL="342900" indent="-342900">
              <a:buFont typeface="Wingdings" panose="05000000000000000000" pitchFamily="2" charset="2"/>
              <a:buChar char="Ø"/>
              <a:tabLst>
                <a:tab pos="2244725" algn="l"/>
              </a:tabLst>
              <a:defRPr/>
            </a:pPr>
            <a:r>
              <a:rPr lang="it-IT" sz="2200" b="1" dirty="0">
                <a:latin typeface="Calibri" pitchFamily="34" charset="0"/>
                <a:cs typeface="Arial" pitchFamily="34" charset="0"/>
              </a:rPr>
              <a:t>la deduzione di periodo</a:t>
            </a:r>
          </a:p>
          <a:p>
            <a:pPr marL="342900" indent="-342900">
              <a:buFont typeface="Wingdings" panose="05000000000000000000" pitchFamily="2" charset="2"/>
              <a:buChar char="Ø"/>
              <a:tabLst>
                <a:tab pos="2244725" algn="l"/>
              </a:tabLst>
              <a:defRPr/>
            </a:pPr>
            <a:r>
              <a:rPr lang="it-IT" sz="2200" b="1" dirty="0">
                <a:latin typeface="Calibri" pitchFamily="34" charset="0"/>
                <a:cs typeface="Arial" pitchFamily="34" charset="0"/>
              </a:rPr>
              <a:t>E L'ECCEDENZA RELATIVA ALL’ACE, </a:t>
            </a:r>
          </a:p>
          <a:p>
            <a:pPr marL="342900" indent="-342900">
              <a:buFont typeface="Wingdings" panose="05000000000000000000" pitchFamily="2" charset="2"/>
              <a:buChar char="Ø"/>
              <a:tabLst>
                <a:tab pos="2244725" algn="l"/>
              </a:tabLst>
              <a:defRPr/>
            </a:pPr>
            <a:r>
              <a:rPr lang="it-IT" sz="2200" b="1" dirty="0">
                <a:latin typeface="Calibri" pitchFamily="34" charset="0"/>
                <a:cs typeface="Arial" pitchFamily="34" charset="0"/>
              </a:rPr>
              <a:t>e gli interessi passivi e gli oneri finanziari assimilati di cui al comma 4 dell'articolo 96 </a:t>
            </a:r>
            <a:r>
              <a:rPr lang="it-IT" sz="2200" b="1" dirty="0" err="1">
                <a:latin typeface="Calibri" pitchFamily="34" charset="0"/>
                <a:cs typeface="Arial" pitchFamily="34" charset="0"/>
              </a:rPr>
              <a:t>T.U.I.R</a:t>
            </a:r>
            <a:r>
              <a:rPr lang="it-IT" sz="2200" b="1" dirty="0">
                <a:latin typeface="Calibri" pitchFamily="34" charset="0"/>
                <a:cs typeface="Arial" pitchFamily="34" charset="0"/>
              </a:rPr>
              <a:t>. </a:t>
            </a:r>
          </a:p>
        </p:txBody>
      </p:sp>
      <p:sp>
        <p:nvSpPr>
          <p:cNvPr id="10" name="CasellaDiTesto 17"/>
          <p:cNvSpPr txBox="1">
            <a:spLocks noChangeArrowheads="1"/>
          </p:cNvSpPr>
          <p:nvPr/>
        </p:nvSpPr>
        <p:spPr bwMode="auto">
          <a:xfrm>
            <a:off x="503238" y="1216025"/>
            <a:ext cx="8137525" cy="461963"/>
          </a:xfrm>
          <a:prstGeom prst="rect">
            <a:avLst/>
          </a:prstGeom>
          <a:noFill/>
          <a:ln w="9525">
            <a:noFill/>
            <a:miter lim="800000"/>
            <a:headEnd/>
            <a:tailEnd/>
          </a:ln>
        </p:spPr>
        <p:txBody>
          <a:bodyPr>
            <a:spAutoFit/>
          </a:bodyPr>
          <a:lstStyle/>
          <a:p>
            <a:pPr>
              <a:defRPr/>
            </a:pPr>
            <a:r>
              <a:rPr lang="it-IT" sz="2400" b="1" dirty="0">
                <a:latin typeface="+mj-lt"/>
                <a:cs typeface="Arial" pitchFamily="34" charset="0"/>
              </a:rPr>
              <a:t>CRISI DI IMPRESA</a:t>
            </a:r>
          </a:p>
        </p:txBody>
      </p:sp>
      <p:sp>
        <p:nvSpPr>
          <p:cNvPr id="216068" name="Titolo 1"/>
          <p:cNvSpPr txBox="1">
            <a:spLocks/>
          </p:cNvSpPr>
          <p:nvPr/>
        </p:nvSpPr>
        <p:spPr bwMode="auto">
          <a:xfrm>
            <a:off x="250825" y="44450"/>
            <a:ext cx="8642350" cy="1008063"/>
          </a:xfrm>
          <a:prstGeom prst="rect">
            <a:avLst/>
          </a:prstGeom>
          <a:noFill/>
          <a:ln w="9525">
            <a:noFill/>
            <a:miter lim="800000"/>
            <a:headEnd/>
            <a:tailEnd/>
          </a:ln>
        </p:spPr>
        <p:txBody>
          <a:bodyPr anchor="ctr"/>
          <a:lstStyle/>
          <a:p>
            <a:pPr algn="ctr"/>
            <a:r>
              <a:rPr lang="it-IT" sz="2400">
                <a:latin typeface="Calibri" pitchFamily="34" charset="0"/>
              </a:rPr>
              <a:t>NOVITÀ IN TEMA DI ACE</a:t>
            </a:r>
            <a:br>
              <a:rPr lang="it-IT" sz="2400">
                <a:latin typeface="Calibri" pitchFamily="34" charset="0"/>
              </a:rPr>
            </a:br>
            <a:r>
              <a:rPr lang="it-IT" sz="2400">
                <a:latin typeface="Calibri" pitchFamily="34" charset="0"/>
              </a:rPr>
              <a:t>(</a:t>
            </a:r>
            <a:r>
              <a:rPr lang="it-IT" sz="2000">
                <a:latin typeface="Calibri" pitchFamily="34" charset="0"/>
              </a:rPr>
              <a:t>L. di Bilancio per il 2017, art. 1, commi da </a:t>
            </a:r>
            <a:r>
              <a:rPr lang="it-IT" sz="2000" b="1">
                <a:latin typeface="Calibri" pitchFamily="34" charset="0"/>
              </a:rPr>
              <a:t>549</a:t>
            </a:r>
            <a:r>
              <a:rPr lang="it-IT" sz="2000">
                <a:latin typeface="Calibri" pitchFamily="34" charset="0"/>
              </a:rPr>
              <a:t> a </a:t>
            </a:r>
            <a:r>
              <a:rPr lang="it-IT" sz="2000" b="1">
                <a:latin typeface="Calibri" pitchFamily="34" charset="0"/>
              </a:rPr>
              <a:t>553</a:t>
            </a:r>
            <a:r>
              <a:rPr lang="it-IT" sz="2400">
                <a:latin typeface="Calibri" pitchFamily="34" charset="0"/>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8255</Words>
  <Application>Microsoft Office PowerPoint</Application>
  <PresentationFormat>Presentazione su schermo (4:3)</PresentationFormat>
  <Paragraphs>1246</Paragraphs>
  <Slides>102</Slides>
  <Notes>101</Notes>
  <HiddenSlides>0</HiddenSlides>
  <MMClips>0</MMClips>
  <ScaleCrop>false</ScaleCrop>
  <HeadingPairs>
    <vt:vector size="4" baseType="variant">
      <vt:variant>
        <vt:lpstr>Tema</vt:lpstr>
      </vt:variant>
      <vt:variant>
        <vt:i4>1</vt:i4>
      </vt:variant>
      <vt:variant>
        <vt:lpstr>Titoli diapositive</vt:lpstr>
      </vt:variant>
      <vt:variant>
        <vt:i4>102</vt:i4>
      </vt:variant>
    </vt:vector>
  </HeadingPairs>
  <TitlesOfParts>
    <vt:vector size="103" baseType="lpstr">
      <vt:lpstr>Tema di Office</vt:lpstr>
      <vt:lpstr>AVELLINO 15/06/2017</vt:lpstr>
      <vt:lpstr>Presentazione standard di PowerPoint</vt:lpstr>
      <vt:lpstr>DICHIARAZIONI INTEGRATIVE (Modifiche all’art. 2, commi 8 e 8-bis, D.P.R. 322/1998) </vt:lpstr>
      <vt:lpstr>DICHIARAZIONI INTEGRATIVE (Modifiche all’art. 2, commi 8 e 8-bis, D.P.R. 322/1998) </vt:lpstr>
      <vt:lpstr>DICHIARAZIONI INTEGRATIVE (Modifiche all’art. 2, commi 8 e 8-bis, D.P.R. 322/1998) </vt:lpstr>
      <vt:lpstr>DICHIARAZIONI INTEGRATIVE (Modifiche all’art. 2, commi 8 e 8-bis, D.P.R. 322/1998) </vt:lpstr>
      <vt:lpstr>DICHIARAZIONI INTEGRATIVE (Modifiche all’art. 8, commi 6-ter, quater e quinquies, D.P.R. 322/1998) </vt:lpstr>
      <vt:lpstr>DICHIARAZIONI INTEGRATIVE (Modifiche all’art. 8, commi 6-ter, quater e quinquies, D.P.R. 322/1998) </vt:lpstr>
      <vt:lpstr>DICHIARAZIONI INTEGRATIVE (Modifiche all’art. 8, commi 6-ter, quater e quinquies, D.P.R. 322/1998) </vt:lpstr>
      <vt:lpstr>DICHIARAZIONI INTEGRATIVE (Modifiche all’art. 8, commi 6-ter, quater e quinquies, D.P.R. 322/1998) </vt:lpstr>
      <vt:lpstr>DICHIARAZIONI INTEGRATIVE (Modifiche all’art. 8, commi 6-ter, quater e quinquies, D.P.R. 322/1998) </vt:lpstr>
      <vt:lpstr>DICHIARAZIONI INTEGRATIVE (Modifiche all’art. 8, commi 6-ter, quater e quinquies, D.P.R. 322/1998) </vt:lpstr>
      <vt:lpstr>DICHIARAZIONI INTEGRATIVE (Modifiche all’art. 8, commi 6-ter, quater e quinquies, D.P.R. 322/1998) </vt:lpstr>
      <vt:lpstr>DICHIARAZIONI INTEGRATIVE (Modifiche all’art. 8, commi 6-ter, quater e quinquies, D.P.R. 322/1998) </vt:lpstr>
      <vt:lpstr>Presentazione standard di PowerPoint</vt:lpstr>
      <vt:lpstr>ASSEGNAZIONE AGEVOLATA BENI AI SOCI (L. di Stabilità 2016, art. 1, commi da 115 a 121) </vt:lpstr>
      <vt:lpstr>ASSEGNAZIONE AGEVOLATA BENI AI SOCI (L. di Stabilità 2016, art. 1, commi da 115 a 121) </vt:lpstr>
      <vt:lpstr>ASSEGNAZIONE AGEVOLATA BENI AI SOCI (L. di Stabilità 2016, art. 1, commi da 115 a 121) </vt:lpstr>
      <vt:lpstr>ASSEGNAZIONE AGEVOLATA BENI AI SOCI (L. di Stabilità 2016, art. 1, commi da 115 a 121) </vt:lpstr>
      <vt:lpstr>ASSEGNAZIONE AGEVOLATA BENI AI SOCI (L. di Stabilità 2016, art. 1, commi da 115 a 121) </vt:lpstr>
      <vt:lpstr>ASSEGNAZIONE AGEVOLATA BENI AI SOCI (L. di Stabilità 2016, art. 1, commi da 115 a 121) </vt:lpstr>
      <vt:lpstr>ASSEGNAZIONE AGEVOLATA BENI AI SOCI (L. di Stabilità 2016, art. 1, commi da 115 a 121) </vt:lpstr>
      <vt:lpstr>ASSEGNAZIONE AGEVOLATA BENI AI SOCI (L. di Stabilità 2016, art. 1, commi da 115 a 121) </vt:lpstr>
      <vt:lpstr>ASSEGNAZIONE AGEVOLATA BENI AI SOCI (L. di Stabilità 2016, art. 1, commi da 115 a 121) </vt:lpstr>
      <vt:lpstr>ASSEGNAZIONE AGEVOLATA BENI AI SOCI (L. di Stabilità 2016, art. 1, commi da 115 a 121) </vt:lpstr>
      <vt:lpstr>ASSEGNAZIONE AGEVOLATA BENI AI SOCI (L. di Stabilità 2016, art. 1, commi da 115 a 121) </vt:lpstr>
      <vt:lpstr>ASSEGNAZIONE AGEVOLATA BENI AI SOCI (L. di Stabilità 2016, art. 1, commi da 115 a 121) </vt:lpstr>
      <vt:lpstr>ASSEGNAZIONE AGEVOLATA BENI AI SOCI (L. di Stabilità 2016, art. 1, commi da 115 a 121) </vt:lpstr>
      <vt:lpstr>ASSEGNAZIONE AGEVOLATA BENI AI SOCI (L. di Stabilità 2016, art. 1, commi da 115 a 121) </vt:lpstr>
      <vt:lpstr>ASSEGNAZIONE AGEVOLATA BENI AI SOCI (L. di Stabilità 2016, art. 1, commi da 115 a 121) </vt:lpstr>
      <vt:lpstr>ASSEGNAZIONE AGEVOLATA BENI AI SOCI (L. di Stabilità 2016, art. 1, commi da 115 a 121) </vt:lpstr>
      <vt:lpstr>ASSEGNAZIONE AGEVOLATA BENI AI SOCI (L. di Stabilità 2016, art. 1, commi da 115 a 121) </vt:lpstr>
      <vt:lpstr>ASSEGNAZIONE AGEVOLATA BENI AI SOCI (L. di Stabilità 2016, art. 1, commi da 115 a 121) </vt:lpstr>
      <vt:lpstr>ASSEGNAZIONE AGEVOLATA BENI AI SOCI (L. di Stabilità 2016, art. 1, commi da 115 a 121) </vt:lpstr>
      <vt:lpstr>ASSEGNAZIONE AGEVOLATA BENI AI SOCI (L. di Stabilità 2016, art. 1, commi da 115 a 121) </vt:lpstr>
      <vt:lpstr>ASSEGNAZIONE AGEVOLATA BENI AI SOCI (L. di Stabilità 2016, art. 1, commi da 115 a 121) </vt:lpstr>
      <vt:lpstr>ASSEGNAZIONE AGEVOLATA BENI AI SOCI (L. di Stabilità 2016, art. 1, commi da 115 a 121) </vt:lpstr>
      <vt:lpstr>ASSEGNAZIONE AGEVOLATA BENI AI SOCI (L. di Stabilità 2016, art. 1, commi da 115 a 121) </vt:lpstr>
      <vt:lpstr>Presentazione standard di PowerPoint</vt:lpstr>
      <vt:lpstr>REGIME FORFETARIO (Legge di Stabilità 2016 – art. 1, commi da  111 a 113) </vt:lpstr>
      <vt:lpstr>REGIME FORFETARIO (Legge di Stabilità 2016 – art. 1, commi da  111 a 113) </vt:lpstr>
      <vt:lpstr>REGIME FORFETARIO (Legge di Stabilità 2016 – art. 1, commi da  111 a 113) </vt:lpstr>
      <vt:lpstr>REGIME FORFETARIO (Legge di Stabilità 2016 – art. 1, commi da  111 a 113) </vt:lpstr>
      <vt:lpstr>REGIME FORFETARIO (Legge di Stabilità 2016 – art. 1, commi da  111 a 113) </vt:lpstr>
      <vt:lpstr>REGIME FORFETARIO (Legge di Stabilità 2016 – art. 1, commi da  111 a 113) </vt:lpstr>
      <vt:lpstr>REGIME FORFETARIO (Legge di Stabilità 2016 – art. 1, commi da  111 a 113) </vt:lpstr>
      <vt:lpstr>REGIME FORFETARIO (Legge di Stabilità 2016 – art. 1, commi da  111 a 113) </vt:lpstr>
      <vt:lpstr>REGIME FORFETARIO (Legge di Stabilità 2016 – art. 1, commi da  111 a 113) </vt:lpstr>
      <vt:lpstr>REGIME FORFETARIO (Legge di Stabilità 2016 – art. 1, commi da  111 a 113) </vt:lpstr>
      <vt:lpstr>REGIME FORFETARIO (Legge di Stabilità 2016 – art. 1, commi da  111 a 113) </vt:lpstr>
      <vt:lpstr>REGIME FORFETARIO (Legge di Stabilità 2016 – art. 1, commi da  111 a 113) </vt:lpstr>
      <vt:lpstr>REGIME FORFETARIO (Legge di Stabilità 2016 – art. 1, commi da  111 a 113) </vt:lpstr>
      <vt:lpstr>REGIME FORFETARIO (Legge di Stabilità 2016 – art. 1, commi da  111 a 113) </vt:lpstr>
      <vt:lpstr>REGIME FORFETARIO (Legge di Stabilità 2016 – art. 1, commi da  111 a 113) </vt:lpstr>
      <vt:lpstr>REGIME FORFETARIO (Legge di Stabilità 2016 – art. 1, commi da  111 a 113) </vt:lpstr>
      <vt:lpstr>REGIME FORFETARIO (Legge di Stabilità 2016 – art. 1, commi da  111 a 113) </vt:lpstr>
      <vt:lpstr>REGIME FORFETARIO (Legge di Stabilità 2016 – art. 1, commi da  111 a 113) </vt:lpstr>
      <vt:lpstr>REGIME FORFETARIO (Legge di Stabilità 2016 – art. 1, commi da  111 a 113) </vt:lpstr>
      <vt:lpstr>REGIME FORFETARIO (Legge di Stabilità 2016 – art. 1, commi da  111 a 113) </vt:lpstr>
      <vt:lpstr>REGIME FORFETARIO (Legge di Stabilità 2016 – art. 1, commi da  111 a 113) </vt:lpstr>
      <vt:lpstr>REGIME FORFETARIO (Legge di Stabilità 2016 – art. 1, commi da  111 a 113) </vt:lpstr>
      <vt:lpstr>Presentazione standard di PowerPoint</vt:lpstr>
      <vt:lpstr>INTERESSI PASSIVI E IMMOBILIARI DI GESTIONE</vt:lpstr>
      <vt:lpstr>INTERESSI PASSIVI E IMMOBILIARI DI GESTIONE</vt:lpstr>
      <vt:lpstr>INTERESSI PASSIVI E IMMOBILIARI DI GESTIONE</vt:lpstr>
      <vt:lpstr>INTERESSI PASSIVI E IMMOBILIARI DI GESTIONE</vt:lpstr>
      <vt:lpstr>INTERESSI PASSIVI E IMMOBILIARI DI GESTIONE</vt:lpstr>
      <vt:lpstr>Presentazione standard di PowerPoint</vt:lpstr>
      <vt:lpstr>Presentazione standard di PowerPoint</vt:lpstr>
      <vt:lpstr>MAGGIORAZIONE AMMORTAMENTI AL 140% (L. di Stabilità per il 2016, art. 1, commi da 91 a 94) </vt:lpstr>
      <vt:lpstr>MAGGIORAZIONE AMMORTAMENTI AL 140% (L. di Stabilità per il 2016, art. 1, commi da 91 a 94) </vt:lpstr>
      <vt:lpstr>MAGGIORAZIONE AMMORTAMENTI AL 140% (L. di Stabilità per il 2016, art. 1, commi da 91 a 94) </vt:lpstr>
      <vt:lpstr>MAGGIORAZIONE AMMORTAMENTI AL 140% (L. di Stabilità per il 2016, art. 1, commi da 91 a 94) </vt:lpstr>
      <vt:lpstr>MAGGIORAZIONE AMMORTAMENTI AL 140% (L. di Stabilità per il 2016, art. 1, commi da 91 a 94) </vt:lpstr>
      <vt:lpstr>MAGGIORAZIONE AMMORTAMENTI AL 140% (L. di Stabilità per il 2016, art. 1, commi da 91 a 94) </vt:lpstr>
      <vt:lpstr>MAGGIORAZIONE AMMORTAMENTI AL 140% (L. di Stabilità per il 2016, art. 1, commi da 91 a 94) </vt:lpstr>
      <vt:lpstr>MAGGIORAZIONE AMMORTAMENTI AL 140% (L. di Stabilità per il 2016, art. 1, commi da 91 a 94) </vt:lpstr>
      <vt:lpstr>SUPER E IPER AMMORTAMENTI  (L. 208/2015 , art. 1, commi da 91 a 94 + L. di Stabilità per il 2016)</vt:lpstr>
      <vt:lpstr>MAGGIORAZIONE AMMORTAMENTI AL 140% (L. di Stabilità per il 2016, art. 1, commi da 91 a 94) </vt:lpstr>
      <vt:lpstr>SUPER E IPER AMMORTAMENTI  (L. 208/2015 , art. 1, commi da 91 a 94 + L. di Stabilità per il 2016)</vt:lpstr>
      <vt:lpstr>MAGGIORAZIONE AMMORTAMENTI AL 140% (L. di Stabilità per il 2016, art. 1, commi da 91 a 94) </vt:lpstr>
      <vt:lpstr>SUPER E IPER AMMORTAMENTI  (L. 208/2015 , art. 1, commi da 91 a 94 + L. di Stabilità per il 2016)</vt:lpstr>
      <vt:lpstr>SUPER E IPER AMMORTAMENTI  (L. 208/2015 , art. 1, commi da 91 a 94 + L. di Stabilità per il 2016)</vt:lpstr>
      <vt:lpstr>Presentazione standard di PowerPoint</vt:lpstr>
      <vt:lpstr>SPESE DI RAPPRESENTANZA </vt:lpstr>
      <vt:lpstr>Presentazione standard di PowerPoint</vt:lpstr>
      <vt:lpstr>RINUNCIA FINANZIAMENTI SOCI</vt:lpstr>
      <vt:lpstr>RINUNCIA FINANZIAMENTI SOCI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Incremento dell’ulteriore deduzione IRAP per soggetti minori dimesioni (L. di Stabilità per il 2016, art. 1, commi da 123 a 124)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RICKY</dc:creator>
  <cp:lastModifiedBy>Utente</cp:lastModifiedBy>
  <cp:revision>1448</cp:revision>
  <cp:lastPrinted>2017-01-24T18:37:38Z</cp:lastPrinted>
  <dcterms:created xsi:type="dcterms:W3CDTF">2013-06-06T07:22:13Z</dcterms:created>
  <dcterms:modified xsi:type="dcterms:W3CDTF">2017-06-20T11:17:55Z</dcterms:modified>
</cp:coreProperties>
</file>