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5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7" r:id="rId2"/>
    <p:sldMasterId id="2147483693" r:id="rId3"/>
  </p:sldMasterIdLst>
  <p:notesMasterIdLst>
    <p:notesMasterId r:id="rId80"/>
  </p:notesMasterIdLst>
  <p:handoutMasterIdLst>
    <p:handoutMasterId r:id="rId81"/>
  </p:handoutMasterIdLst>
  <p:sldIdLst>
    <p:sldId id="277" r:id="rId4"/>
    <p:sldId id="268" r:id="rId5"/>
    <p:sldId id="269" r:id="rId6"/>
    <p:sldId id="320" r:id="rId7"/>
    <p:sldId id="433" r:id="rId8"/>
    <p:sldId id="349" r:id="rId9"/>
    <p:sldId id="315" r:id="rId10"/>
    <p:sldId id="328" r:id="rId11"/>
    <p:sldId id="405" r:id="rId12"/>
    <p:sldId id="419" r:id="rId13"/>
    <p:sldId id="325" r:id="rId14"/>
    <p:sldId id="404" r:id="rId15"/>
    <p:sldId id="331" r:id="rId16"/>
    <p:sldId id="409" r:id="rId17"/>
    <p:sldId id="406" r:id="rId18"/>
    <p:sldId id="407" r:id="rId19"/>
    <p:sldId id="408" r:id="rId20"/>
    <p:sldId id="326" r:id="rId21"/>
    <p:sldId id="327" r:id="rId22"/>
    <p:sldId id="360" r:id="rId23"/>
    <p:sldId id="410" r:id="rId24"/>
    <p:sldId id="352" r:id="rId25"/>
    <p:sldId id="303" r:id="rId26"/>
    <p:sldId id="359" r:id="rId27"/>
    <p:sldId id="412" r:id="rId28"/>
    <p:sldId id="415" r:id="rId29"/>
    <p:sldId id="416" r:id="rId30"/>
    <p:sldId id="417" r:id="rId31"/>
    <p:sldId id="413" r:id="rId32"/>
    <p:sldId id="422" r:id="rId33"/>
    <p:sldId id="421" r:id="rId34"/>
    <p:sldId id="420" r:id="rId35"/>
    <p:sldId id="418" r:id="rId36"/>
    <p:sldId id="335" r:id="rId37"/>
    <p:sldId id="403" r:id="rId38"/>
    <p:sldId id="351" r:id="rId39"/>
    <p:sldId id="426" r:id="rId40"/>
    <p:sldId id="425" r:id="rId41"/>
    <p:sldId id="427" r:id="rId42"/>
    <p:sldId id="414" r:id="rId43"/>
    <p:sldId id="361" r:id="rId44"/>
    <p:sldId id="431" r:id="rId45"/>
    <p:sldId id="432" r:id="rId46"/>
    <p:sldId id="428" r:id="rId47"/>
    <p:sldId id="334" r:id="rId48"/>
    <p:sldId id="430" r:id="rId49"/>
    <p:sldId id="429" r:id="rId50"/>
    <p:sldId id="289" r:id="rId51"/>
    <p:sldId id="339" r:id="rId52"/>
    <p:sldId id="342" r:id="rId53"/>
    <p:sldId id="344" r:id="rId54"/>
    <p:sldId id="346" r:id="rId55"/>
    <p:sldId id="347" r:id="rId56"/>
    <p:sldId id="348" r:id="rId57"/>
    <p:sldId id="291" r:id="rId58"/>
    <p:sldId id="367" r:id="rId59"/>
    <p:sldId id="371" r:id="rId60"/>
    <p:sldId id="382" r:id="rId61"/>
    <p:sldId id="383" r:id="rId62"/>
    <p:sldId id="384" r:id="rId63"/>
    <p:sldId id="385" r:id="rId64"/>
    <p:sldId id="386" r:id="rId65"/>
    <p:sldId id="387" r:id="rId66"/>
    <p:sldId id="306" r:id="rId67"/>
    <p:sldId id="363" r:id="rId68"/>
    <p:sldId id="307" r:id="rId69"/>
    <p:sldId id="434" r:id="rId70"/>
    <p:sldId id="308" r:id="rId71"/>
    <p:sldId id="435" r:id="rId72"/>
    <p:sldId id="436" r:id="rId73"/>
    <p:sldId id="437" r:id="rId74"/>
    <p:sldId id="438" r:id="rId75"/>
    <p:sldId id="439" r:id="rId76"/>
    <p:sldId id="311" r:id="rId77"/>
    <p:sldId id="314" r:id="rId78"/>
    <p:sldId id="440" r:id="rId79"/>
  </p:sldIdLst>
  <p:sldSz cx="9144000" cy="6858000" type="screen4x3"/>
  <p:notesSz cx="6797675" cy="9926638"/>
  <p:custDataLst>
    <p:tags r:id="rId82"/>
  </p:custData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zione predefinita" id="{701062A0-C814-42A0-9786-B79BC3C59721}">
          <p14:sldIdLst>
            <p14:sldId id="277"/>
            <p14:sldId id="268"/>
            <p14:sldId id="269"/>
            <p14:sldId id="320"/>
            <p14:sldId id="433"/>
            <p14:sldId id="349"/>
            <p14:sldId id="315"/>
            <p14:sldId id="328"/>
            <p14:sldId id="405"/>
            <p14:sldId id="419"/>
            <p14:sldId id="325"/>
            <p14:sldId id="404"/>
            <p14:sldId id="331"/>
            <p14:sldId id="409"/>
            <p14:sldId id="406"/>
            <p14:sldId id="407"/>
            <p14:sldId id="408"/>
            <p14:sldId id="326"/>
            <p14:sldId id="327"/>
            <p14:sldId id="360"/>
            <p14:sldId id="410"/>
            <p14:sldId id="352"/>
            <p14:sldId id="303"/>
            <p14:sldId id="359"/>
            <p14:sldId id="412"/>
            <p14:sldId id="415"/>
            <p14:sldId id="416"/>
            <p14:sldId id="417"/>
            <p14:sldId id="413"/>
            <p14:sldId id="422"/>
            <p14:sldId id="421"/>
            <p14:sldId id="420"/>
            <p14:sldId id="418"/>
            <p14:sldId id="335"/>
            <p14:sldId id="403"/>
            <p14:sldId id="351"/>
            <p14:sldId id="426"/>
            <p14:sldId id="425"/>
            <p14:sldId id="427"/>
            <p14:sldId id="414"/>
            <p14:sldId id="361"/>
            <p14:sldId id="431"/>
            <p14:sldId id="432"/>
            <p14:sldId id="428"/>
            <p14:sldId id="334"/>
            <p14:sldId id="430"/>
            <p14:sldId id="429"/>
            <p14:sldId id="289"/>
            <p14:sldId id="339"/>
            <p14:sldId id="342"/>
            <p14:sldId id="344"/>
            <p14:sldId id="346"/>
            <p14:sldId id="347"/>
            <p14:sldId id="348"/>
            <p14:sldId id="291"/>
            <p14:sldId id="367"/>
            <p14:sldId id="371"/>
            <p14:sldId id="382"/>
            <p14:sldId id="383"/>
            <p14:sldId id="384"/>
            <p14:sldId id="385"/>
            <p14:sldId id="386"/>
            <p14:sldId id="387"/>
            <p14:sldId id="306"/>
            <p14:sldId id="363"/>
            <p14:sldId id="307"/>
            <p14:sldId id="434"/>
            <p14:sldId id="308"/>
            <p14:sldId id="435"/>
            <p14:sldId id="436"/>
            <p14:sldId id="437"/>
            <p14:sldId id="438"/>
            <p14:sldId id="439"/>
            <p14:sldId id="311"/>
            <p14:sldId id="314"/>
            <p14:sldId id="440"/>
          </p14:sldIdLst>
        </p14:section>
        <p14:section name="Sezione senza titolo" id="{ED6D967C-21BD-4982-83D7-49EB22664CC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AN BARBISAN" initials="C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97ED"/>
    <a:srgbClr val="2A9CF4"/>
    <a:srgbClr val="4F81BD"/>
    <a:srgbClr val="006AA6"/>
    <a:srgbClr val="8F3C3A"/>
    <a:srgbClr val="F29100"/>
    <a:srgbClr val="016BA9"/>
    <a:srgbClr val="FFCC00"/>
    <a:srgbClr val="2597ED"/>
    <a:srgbClr val="259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9" autoAdjust="0"/>
    <p:restoredTop sz="86462"/>
  </p:normalViewPr>
  <p:slideViewPr>
    <p:cSldViewPr>
      <p:cViewPr>
        <p:scale>
          <a:sx n="55" d="100"/>
          <a:sy n="55" d="100"/>
        </p:scale>
        <p:origin x="-1332" y="-7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BAE8A0-166A-0649-83BF-F6CEC5D1783D}" type="doc">
      <dgm:prSet loTypeId="urn:microsoft.com/office/officeart/2005/8/layout/targe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FDF515A-7D2B-2F45-9C6D-0EDDE7C99B85}">
      <dgm:prSet phldrT="[Testo]"/>
      <dgm:spPr/>
      <dgm:t>
        <a:bodyPr/>
        <a:lstStyle/>
        <a:p>
          <a:r>
            <a:rPr lang="it-IT" dirty="0"/>
            <a:t>RIPASSARE ITALIANO</a:t>
          </a:r>
        </a:p>
      </dgm:t>
    </dgm:pt>
    <dgm:pt modelId="{5D7C8B00-394A-214D-A0F4-FFC7E9B46958}" type="parTrans" cxnId="{FBB07A1D-FD20-A647-8B96-CB7BE7B6B0E8}">
      <dgm:prSet/>
      <dgm:spPr/>
      <dgm:t>
        <a:bodyPr/>
        <a:lstStyle/>
        <a:p>
          <a:endParaRPr lang="it-IT"/>
        </a:p>
      </dgm:t>
    </dgm:pt>
    <dgm:pt modelId="{D28933A8-47A2-1B48-A55E-7AF33FF16FB6}" type="sibTrans" cxnId="{FBB07A1D-FD20-A647-8B96-CB7BE7B6B0E8}">
      <dgm:prSet/>
      <dgm:spPr/>
      <dgm:t>
        <a:bodyPr/>
        <a:lstStyle/>
        <a:p>
          <a:endParaRPr lang="it-IT"/>
        </a:p>
      </dgm:t>
    </dgm:pt>
    <dgm:pt modelId="{0AA420E1-65B8-2249-A724-06DEC9EC9DE1}">
      <dgm:prSet phldrT="[Testo]"/>
      <dgm:spPr/>
      <dgm:t>
        <a:bodyPr/>
        <a:lstStyle/>
        <a:p>
          <a:r>
            <a:rPr lang="it-IT" dirty="0"/>
            <a:t>RIPASSARE I PROCESSI DEL </a:t>
          </a:r>
          <a:r>
            <a:rPr lang="it-IT" dirty="0" smtClean="0"/>
            <a:t>D.P.R. </a:t>
          </a:r>
          <a:r>
            <a:rPr lang="it-IT" dirty="0"/>
            <a:t>633/72</a:t>
          </a:r>
        </a:p>
      </dgm:t>
    </dgm:pt>
    <dgm:pt modelId="{545AEE99-1DBC-9248-BFB0-463AF349A67B}" type="parTrans" cxnId="{74E7BEAC-D829-B348-A3D1-1ECA93BAE1E4}">
      <dgm:prSet/>
      <dgm:spPr/>
      <dgm:t>
        <a:bodyPr/>
        <a:lstStyle/>
        <a:p>
          <a:endParaRPr lang="it-IT"/>
        </a:p>
      </dgm:t>
    </dgm:pt>
    <dgm:pt modelId="{364B45D2-F2FA-144B-AF5B-773B5DCBC607}" type="sibTrans" cxnId="{74E7BEAC-D829-B348-A3D1-1ECA93BAE1E4}">
      <dgm:prSet/>
      <dgm:spPr/>
      <dgm:t>
        <a:bodyPr/>
        <a:lstStyle/>
        <a:p>
          <a:endParaRPr lang="it-IT"/>
        </a:p>
      </dgm:t>
    </dgm:pt>
    <dgm:pt modelId="{21B74F9D-E7B1-E048-998C-3EAFEE169857}">
      <dgm:prSet phldrT="[Testo]"/>
      <dgm:spPr/>
      <dgm:t>
        <a:bodyPr/>
        <a:lstStyle/>
        <a:p>
          <a:r>
            <a:rPr lang="it-IT" dirty="0"/>
            <a:t>RIPASSARE DISCIPLINA DELL’IMPOSTA DI BOLLO</a:t>
          </a:r>
        </a:p>
      </dgm:t>
    </dgm:pt>
    <dgm:pt modelId="{37FB4B2A-3ABE-194E-9229-162B5B0B6899}" type="parTrans" cxnId="{2811FA3D-61BF-2A40-ACE3-7ACB576B7E20}">
      <dgm:prSet/>
      <dgm:spPr/>
      <dgm:t>
        <a:bodyPr/>
        <a:lstStyle/>
        <a:p>
          <a:endParaRPr lang="it-IT"/>
        </a:p>
      </dgm:t>
    </dgm:pt>
    <dgm:pt modelId="{FC98DE95-C37E-DC41-B521-E71E45EDE599}" type="sibTrans" cxnId="{2811FA3D-61BF-2A40-ACE3-7ACB576B7E20}">
      <dgm:prSet/>
      <dgm:spPr/>
      <dgm:t>
        <a:bodyPr/>
        <a:lstStyle/>
        <a:p>
          <a:endParaRPr lang="it-IT"/>
        </a:p>
      </dgm:t>
    </dgm:pt>
    <dgm:pt modelId="{782464AE-A8E4-7A44-A911-FEEDA62ECC0C}" type="pres">
      <dgm:prSet presAssocID="{A9BAE8A0-166A-0649-83BF-F6CEC5D1783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66FABF8-F2D8-C341-8B51-1693AA3D7C3A}" type="pres">
      <dgm:prSet presAssocID="{BFDF515A-7D2B-2F45-9C6D-0EDDE7C99B85}" presName="circle1" presStyleLbl="node1" presStyleIdx="0" presStyleCnt="3"/>
      <dgm:spPr/>
    </dgm:pt>
    <dgm:pt modelId="{89FCA3CC-2DCB-994E-BE1D-39182C886968}" type="pres">
      <dgm:prSet presAssocID="{BFDF515A-7D2B-2F45-9C6D-0EDDE7C99B85}" presName="space" presStyleCnt="0"/>
      <dgm:spPr/>
    </dgm:pt>
    <dgm:pt modelId="{88C646BA-F13E-4747-88E5-3A0C1917DF99}" type="pres">
      <dgm:prSet presAssocID="{BFDF515A-7D2B-2F45-9C6D-0EDDE7C99B85}" presName="rect1" presStyleLbl="alignAcc1" presStyleIdx="0" presStyleCnt="3"/>
      <dgm:spPr/>
      <dgm:t>
        <a:bodyPr/>
        <a:lstStyle/>
        <a:p>
          <a:endParaRPr lang="it-IT"/>
        </a:p>
      </dgm:t>
    </dgm:pt>
    <dgm:pt modelId="{00DCD8C5-8769-E446-B255-0EB30FD96DE8}" type="pres">
      <dgm:prSet presAssocID="{0AA420E1-65B8-2249-A724-06DEC9EC9DE1}" presName="vertSpace2" presStyleLbl="node1" presStyleIdx="0" presStyleCnt="3"/>
      <dgm:spPr/>
    </dgm:pt>
    <dgm:pt modelId="{197412D7-BCAA-CA4D-9E64-C9784672E1C2}" type="pres">
      <dgm:prSet presAssocID="{0AA420E1-65B8-2249-A724-06DEC9EC9DE1}" presName="circle2" presStyleLbl="node1" presStyleIdx="1" presStyleCnt="3"/>
      <dgm:spPr/>
    </dgm:pt>
    <dgm:pt modelId="{27048965-D38B-E441-BE66-68265792186D}" type="pres">
      <dgm:prSet presAssocID="{0AA420E1-65B8-2249-A724-06DEC9EC9DE1}" presName="rect2" presStyleLbl="alignAcc1" presStyleIdx="1" presStyleCnt="3"/>
      <dgm:spPr/>
      <dgm:t>
        <a:bodyPr/>
        <a:lstStyle/>
        <a:p>
          <a:endParaRPr lang="it-IT"/>
        </a:p>
      </dgm:t>
    </dgm:pt>
    <dgm:pt modelId="{0FBE06B5-CD66-244E-A85C-8B0CFABC0272}" type="pres">
      <dgm:prSet presAssocID="{21B74F9D-E7B1-E048-998C-3EAFEE169857}" presName="vertSpace3" presStyleLbl="node1" presStyleIdx="1" presStyleCnt="3"/>
      <dgm:spPr/>
    </dgm:pt>
    <dgm:pt modelId="{DC2EF7F9-3EED-494F-9BA4-48598AC0CB32}" type="pres">
      <dgm:prSet presAssocID="{21B74F9D-E7B1-E048-998C-3EAFEE169857}" presName="circle3" presStyleLbl="node1" presStyleIdx="2" presStyleCnt="3"/>
      <dgm:spPr/>
    </dgm:pt>
    <dgm:pt modelId="{1E3C2DB2-BA72-2748-B8DD-B0C8F8D6C3A2}" type="pres">
      <dgm:prSet presAssocID="{21B74F9D-E7B1-E048-998C-3EAFEE169857}" presName="rect3" presStyleLbl="alignAcc1" presStyleIdx="2" presStyleCnt="3"/>
      <dgm:spPr/>
      <dgm:t>
        <a:bodyPr/>
        <a:lstStyle/>
        <a:p>
          <a:endParaRPr lang="it-IT"/>
        </a:p>
      </dgm:t>
    </dgm:pt>
    <dgm:pt modelId="{AF071D16-DD12-0B4E-96AB-53CCD020405D}" type="pres">
      <dgm:prSet presAssocID="{BFDF515A-7D2B-2F45-9C6D-0EDDE7C99B85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3CF713-3614-9646-ACD7-3BB06E9E69D4}" type="pres">
      <dgm:prSet presAssocID="{0AA420E1-65B8-2249-A724-06DEC9EC9DE1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D4E0D7-B06D-4F43-97B5-0FCE616A7888}" type="pres">
      <dgm:prSet presAssocID="{21B74F9D-E7B1-E048-998C-3EAFEE169857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4E7BEAC-D829-B348-A3D1-1ECA93BAE1E4}" srcId="{A9BAE8A0-166A-0649-83BF-F6CEC5D1783D}" destId="{0AA420E1-65B8-2249-A724-06DEC9EC9DE1}" srcOrd="1" destOrd="0" parTransId="{545AEE99-1DBC-9248-BFB0-463AF349A67B}" sibTransId="{364B45D2-F2FA-144B-AF5B-773B5DCBC607}"/>
    <dgm:cxn modelId="{2C98DA96-98B0-F545-B3DA-2EE279F3F3EE}" type="presOf" srcId="{21B74F9D-E7B1-E048-998C-3EAFEE169857}" destId="{1E3C2DB2-BA72-2748-B8DD-B0C8F8D6C3A2}" srcOrd="0" destOrd="0" presId="urn:microsoft.com/office/officeart/2005/8/layout/target3"/>
    <dgm:cxn modelId="{A041EA82-1E4A-6B4C-96BE-15CCC82E261F}" type="presOf" srcId="{0AA420E1-65B8-2249-A724-06DEC9EC9DE1}" destId="{E43CF713-3614-9646-ACD7-3BB06E9E69D4}" srcOrd="1" destOrd="0" presId="urn:microsoft.com/office/officeart/2005/8/layout/target3"/>
    <dgm:cxn modelId="{C21AAD5D-EC07-5741-B603-EA77BCECA0D5}" type="presOf" srcId="{BFDF515A-7D2B-2F45-9C6D-0EDDE7C99B85}" destId="{AF071D16-DD12-0B4E-96AB-53CCD020405D}" srcOrd="1" destOrd="0" presId="urn:microsoft.com/office/officeart/2005/8/layout/target3"/>
    <dgm:cxn modelId="{965159AA-1A38-5544-AB09-96622E3563E2}" type="presOf" srcId="{0AA420E1-65B8-2249-A724-06DEC9EC9DE1}" destId="{27048965-D38B-E441-BE66-68265792186D}" srcOrd="0" destOrd="0" presId="urn:microsoft.com/office/officeart/2005/8/layout/target3"/>
    <dgm:cxn modelId="{9EE83653-F7BF-DF40-A1C8-C272AD3E4A82}" type="presOf" srcId="{BFDF515A-7D2B-2F45-9C6D-0EDDE7C99B85}" destId="{88C646BA-F13E-4747-88E5-3A0C1917DF99}" srcOrd="0" destOrd="0" presId="urn:microsoft.com/office/officeart/2005/8/layout/target3"/>
    <dgm:cxn modelId="{97EAFE78-4EFA-A540-8C8C-77C3A23896A0}" type="presOf" srcId="{21B74F9D-E7B1-E048-998C-3EAFEE169857}" destId="{2CD4E0D7-B06D-4F43-97B5-0FCE616A7888}" srcOrd="1" destOrd="0" presId="urn:microsoft.com/office/officeart/2005/8/layout/target3"/>
    <dgm:cxn modelId="{FBB07A1D-FD20-A647-8B96-CB7BE7B6B0E8}" srcId="{A9BAE8A0-166A-0649-83BF-F6CEC5D1783D}" destId="{BFDF515A-7D2B-2F45-9C6D-0EDDE7C99B85}" srcOrd="0" destOrd="0" parTransId="{5D7C8B00-394A-214D-A0F4-FFC7E9B46958}" sibTransId="{D28933A8-47A2-1B48-A55E-7AF33FF16FB6}"/>
    <dgm:cxn modelId="{67965889-3EFC-7D47-9AB4-411A3C3E78AA}" type="presOf" srcId="{A9BAE8A0-166A-0649-83BF-F6CEC5D1783D}" destId="{782464AE-A8E4-7A44-A911-FEEDA62ECC0C}" srcOrd="0" destOrd="0" presId="urn:microsoft.com/office/officeart/2005/8/layout/target3"/>
    <dgm:cxn modelId="{2811FA3D-61BF-2A40-ACE3-7ACB576B7E20}" srcId="{A9BAE8A0-166A-0649-83BF-F6CEC5D1783D}" destId="{21B74F9D-E7B1-E048-998C-3EAFEE169857}" srcOrd="2" destOrd="0" parTransId="{37FB4B2A-3ABE-194E-9229-162B5B0B6899}" sibTransId="{FC98DE95-C37E-DC41-B521-E71E45EDE599}"/>
    <dgm:cxn modelId="{08B04687-70E8-334D-BD77-DDCC5B3DB20A}" type="presParOf" srcId="{782464AE-A8E4-7A44-A911-FEEDA62ECC0C}" destId="{166FABF8-F2D8-C341-8B51-1693AA3D7C3A}" srcOrd="0" destOrd="0" presId="urn:microsoft.com/office/officeart/2005/8/layout/target3"/>
    <dgm:cxn modelId="{9F879427-D9E9-1F43-A2B4-1CC13117F420}" type="presParOf" srcId="{782464AE-A8E4-7A44-A911-FEEDA62ECC0C}" destId="{89FCA3CC-2DCB-994E-BE1D-39182C886968}" srcOrd="1" destOrd="0" presId="urn:microsoft.com/office/officeart/2005/8/layout/target3"/>
    <dgm:cxn modelId="{4C0D3801-F078-0B4B-9DB4-370A8D2A9A26}" type="presParOf" srcId="{782464AE-A8E4-7A44-A911-FEEDA62ECC0C}" destId="{88C646BA-F13E-4747-88E5-3A0C1917DF99}" srcOrd="2" destOrd="0" presId="urn:microsoft.com/office/officeart/2005/8/layout/target3"/>
    <dgm:cxn modelId="{95DABC3F-E6A8-344E-A9DA-BE22E1D33343}" type="presParOf" srcId="{782464AE-A8E4-7A44-A911-FEEDA62ECC0C}" destId="{00DCD8C5-8769-E446-B255-0EB30FD96DE8}" srcOrd="3" destOrd="0" presId="urn:microsoft.com/office/officeart/2005/8/layout/target3"/>
    <dgm:cxn modelId="{295805B3-D7A3-CE4E-8ADB-553E13263949}" type="presParOf" srcId="{782464AE-A8E4-7A44-A911-FEEDA62ECC0C}" destId="{197412D7-BCAA-CA4D-9E64-C9784672E1C2}" srcOrd="4" destOrd="0" presId="urn:microsoft.com/office/officeart/2005/8/layout/target3"/>
    <dgm:cxn modelId="{B34341E4-4544-4241-BC04-20DD43D14234}" type="presParOf" srcId="{782464AE-A8E4-7A44-A911-FEEDA62ECC0C}" destId="{27048965-D38B-E441-BE66-68265792186D}" srcOrd="5" destOrd="0" presId="urn:microsoft.com/office/officeart/2005/8/layout/target3"/>
    <dgm:cxn modelId="{00D52660-84E8-2E4C-AAC0-1BAEAC8159A8}" type="presParOf" srcId="{782464AE-A8E4-7A44-A911-FEEDA62ECC0C}" destId="{0FBE06B5-CD66-244E-A85C-8B0CFABC0272}" srcOrd="6" destOrd="0" presId="urn:microsoft.com/office/officeart/2005/8/layout/target3"/>
    <dgm:cxn modelId="{B884BCDE-2BC3-2F43-B17E-96F372B6EBE4}" type="presParOf" srcId="{782464AE-A8E4-7A44-A911-FEEDA62ECC0C}" destId="{DC2EF7F9-3EED-494F-9BA4-48598AC0CB32}" srcOrd="7" destOrd="0" presId="urn:microsoft.com/office/officeart/2005/8/layout/target3"/>
    <dgm:cxn modelId="{C8DCBF17-584F-B64A-8EC1-290CCA6759B4}" type="presParOf" srcId="{782464AE-A8E4-7A44-A911-FEEDA62ECC0C}" destId="{1E3C2DB2-BA72-2748-B8DD-B0C8F8D6C3A2}" srcOrd="8" destOrd="0" presId="urn:microsoft.com/office/officeart/2005/8/layout/target3"/>
    <dgm:cxn modelId="{7676C58A-5F64-8547-853E-7368B92F6D11}" type="presParOf" srcId="{782464AE-A8E4-7A44-A911-FEEDA62ECC0C}" destId="{AF071D16-DD12-0B4E-96AB-53CCD020405D}" srcOrd="9" destOrd="0" presId="urn:microsoft.com/office/officeart/2005/8/layout/target3"/>
    <dgm:cxn modelId="{56699372-1FBE-754B-A01F-597CB30A16D6}" type="presParOf" srcId="{782464AE-A8E4-7A44-A911-FEEDA62ECC0C}" destId="{E43CF713-3614-9646-ACD7-3BB06E9E69D4}" srcOrd="10" destOrd="0" presId="urn:microsoft.com/office/officeart/2005/8/layout/target3"/>
    <dgm:cxn modelId="{14CE8B5D-70FB-D64E-BF93-E1A9F8F45862}" type="presParOf" srcId="{782464AE-A8E4-7A44-A911-FEEDA62ECC0C}" destId="{2CD4E0D7-B06D-4F43-97B5-0FCE616A7888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BAE8A0-166A-0649-83BF-F6CEC5D1783D}" type="doc">
      <dgm:prSet loTypeId="urn:microsoft.com/office/officeart/2005/8/layout/targe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FDF515A-7D2B-2F45-9C6D-0EDDE7C99B85}">
      <dgm:prSet phldrT="[Testo]"/>
      <dgm:spPr/>
      <dgm:t>
        <a:bodyPr/>
        <a:lstStyle/>
        <a:p>
          <a:r>
            <a:rPr lang="it-IT" dirty="0"/>
            <a:t>REGISTRO IVA VENDITE ELETTRONICHE</a:t>
          </a:r>
        </a:p>
      </dgm:t>
    </dgm:pt>
    <dgm:pt modelId="{5D7C8B00-394A-214D-A0F4-FFC7E9B46958}" type="parTrans" cxnId="{FBB07A1D-FD20-A647-8B96-CB7BE7B6B0E8}">
      <dgm:prSet/>
      <dgm:spPr/>
      <dgm:t>
        <a:bodyPr/>
        <a:lstStyle/>
        <a:p>
          <a:endParaRPr lang="it-IT"/>
        </a:p>
      </dgm:t>
    </dgm:pt>
    <dgm:pt modelId="{D28933A8-47A2-1B48-A55E-7AF33FF16FB6}" type="sibTrans" cxnId="{FBB07A1D-FD20-A647-8B96-CB7BE7B6B0E8}">
      <dgm:prSet/>
      <dgm:spPr/>
      <dgm:t>
        <a:bodyPr/>
        <a:lstStyle/>
        <a:p>
          <a:endParaRPr lang="it-IT"/>
        </a:p>
      </dgm:t>
    </dgm:pt>
    <dgm:pt modelId="{0AA420E1-65B8-2249-A724-06DEC9EC9DE1}">
      <dgm:prSet phldrT="[Testo]"/>
      <dgm:spPr/>
      <dgm:t>
        <a:bodyPr/>
        <a:lstStyle/>
        <a:p>
          <a:r>
            <a:rPr lang="it-IT" dirty="0"/>
            <a:t>REGISTRI VENDITE UE - EXTRA UE</a:t>
          </a:r>
        </a:p>
      </dgm:t>
    </dgm:pt>
    <dgm:pt modelId="{545AEE99-1DBC-9248-BFB0-463AF349A67B}" type="parTrans" cxnId="{74E7BEAC-D829-B348-A3D1-1ECA93BAE1E4}">
      <dgm:prSet/>
      <dgm:spPr/>
      <dgm:t>
        <a:bodyPr/>
        <a:lstStyle/>
        <a:p>
          <a:endParaRPr lang="it-IT"/>
        </a:p>
      </dgm:t>
    </dgm:pt>
    <dgm:pt modelId="{364B45D2-F2FA-144B-AF5B-773B5DCBC607}" type="sibTrans" cxnId="{74E7BEAC-D829-B348-A3D1-1ECA93BAE1E4}">
      <dgm:prSet/>
      <dgm:spPr/>
      <dgm:t>
        <a:bodyPr/>
        <a:lstStyle/>
        <a:p>
          <a:endParaRPr lang="it-IT"/>
        </a:p>
      </dgm:t>
    </dgm:pt>
    <dgm:pt modelId="{21B74F9D-E7B1-E048-998C-3EAFEE169857}">
      <dgm:prSet phldrT="[Testo]"/>
      <dgm:spPr/>
      <dgm:t>
        <a:bodyPr/>
        <a:lstStyle/>
        <a:p>
          <a:r>
            <a:rPr lang="it-IT" dirty="0"/>
            <a:t>REGISTRO NOTE DI VARIAZIONE INTERNE NO SDI</a:t>
          </a:r>
        </a:p>
      </dgm:t>
    </dgm:pt>
    <dgm:pt modelId="{37FB4B2A-3ABE-194E-9229-162B5B0B6899}" type="parTrans" cxnId="{2811FA3D-61BF-2A40-ACE3-7ACB576B7E20}">
      <dgm:prSet/>
      <dgm:spPr/>
      <dgm:t>
        <a:bodyPr/>
        <a:lstStyle/>
        <a:p>
          <a:endParaRPr lang="it-IT"/>
        </a:p>
      </dgm:t>
    </dgm:pt>
    <dgm:pt modelId="{FC98DE95-C37E-DC41-B521-E71E45EDE599}" type="sibTrans" cxnId="{2811FA3D-61BF-2A40-ACE3-7ACB576B7E20}">
      <dgm:prSet/>
      <dgm:spPr/>
      <dgm:t>
        <a:bodyPr/>
        <a:lstStyle/>
        <a:p>
          <a:endParaRPr lang="it-IT"/>
        </a:p>
      </dgm:t>
    </dgm:pt>
    <dgm:pt modelId="{66950B20-69FB-EB4E-AC19-F5B8714F212D}">
      <dgm:prSet phldrT="[Testo]"/>
      <dgm:spPr/>
      <dgm:t>
        <a:bodyPr/>
        <a:lstStyle/>
        <a:p>
          <a:r>
            <a:rPr lang="it-IT" dirty="0"/>
            <a:t>REGISTRO NOTE DI VARIAZIONE </a:t>
          </a:r>
          <a:r>
            <a:rPr lang="it-IT" dirty="0" smtClean="0"/>
            <a:t>ART. </a:t>
          </a:r>
          <a:r>
            <a:rPr lang="it-IT" dirty="0"/>
            <a:t>26 INVIATE SDI</a:t>
          </a:r>
        </a:p>
      </dgm:t>
    </dgm:pt>
    <dgm:pt modelId="{C947A775-7D20-CE4B-93F2-332E9DC83105}" type="parTrans" cxnId="{F622E781-7ACF-C44E-A404-E78FDC1B72AF}">
      <dgm:prSet/>
      <dgm:spPr/>
      <dgm:t>
        <a:bodyPr/>
        <a:lstStyle/>
        <a:p>
          <a:endParaRPr lang="it-IT"/>
        </a:p>
      </dgm:t>
    </dgm:pt>
    <dgm:pt modelId="{EF143B56-2EFC-A04A-9CFA-9910024166B5}" type="sibTrans" cxnId="{F622E781-7ACF-C44E-A404-E78FDC1B72AF}">
      <dgm:prSet/>
      <dgm:spPr/>
      <dgm:t>
        <a:bodyPr/>
        <a:lstStyle/>
        <a:p>
          <a:endParaRPr lang="it-IT"/>
        </a:p>
      </dgm:t>
    </dgm:pt>
    <dgm:pt modelId="{782464AE-A8E4-7A44-A911-FEEDA62ECC0C}" type="pres">
      <dgm:prSet presAssocID="{A9BAE8A0-166A-0649-83BF-F6CEC5D1783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66FABF8-F2D8-C341-8B51-1693AA3D7C3A}" type="pres">
      <dgm:prSet presAssocID="{BFDF515A-7D2B-2F45-9C6D-0EDDE7C99B85}" presName="circle1" presStyleLbl="node1" presStyleIdx="0" presStyleCnt="4"/>
      <dgm:spPr/>
    </dgm:pt>
    <dgm:pt modelId="{89FCA3CC-2DCB-994E-BE1D-39182C886968}" type="pres">
      <dgm:prSet presAssocID="{BFDF515A-7D2B-2F45-9C6D-0EDDE7C99B85}" presName="space" presStyleCnt="0"/>
      <dgm:spPr/>
    </dgm:pt>
    <dgm:pt modelId="{88C646BA-F13E-4747-88E5-3A0C1917DF99}" type="pres">
      <dgm:prSet presAssocID="{BFDF515A-7D2B-2F45-9C6D-0EDDE7C99B85}" presName="rect1" presStyleLbl="alignAcc1" presStyleIdx="0" presStyleCnt="4"/>
      <dgm:spPr/>
      <dgm:t>
        <a:bodyPr/>
        <a:lstStyle/>
        <a:p>
          <a:endParaRPr lang="it-IT"/>
        </a:p>
      </dgm:t>
    </dgm:pt>
    <dgm:pt modelId="{00DCD8C5-8769-E446-B255-0EB30FD96DE8}" type="pres">
      <dgm:prSet presAssocID="{0AA420E1-65B8-2249-A724-06DEC9EC9DE1}" presName="vertSpace2" presStyleLbl="node1" presStyleIdx="0" presStyleCnt="4"/>
      <dgm:spPr/>
    </dgm:pt>
    <dgm:pt modelId="{197412D7-BCAA-CA4D-9E64-C9784672E1C2}" type="pres">
      <dgm:prSet presAssocID="{0AA420E1-65B8-2249-A724-06DEC9EC9DE1}" presName="circle2" presStyleLbl="node1" presStyleIdx="1" presStyleCnt="4"/>
      <dgm:spPr/>
    </dgm:pt>
    <dgm:pt modelId="{27048965-D38B-E441-BE66-68265792186D}" type="pres">
      <dgm:prSet presAssocID="{0AA420E1-65B8-2249-A724-06DEC9EC9DE1}" presName="rect2" presStyleLbl="alignAcc1" presStyleIdx="1" presStyleCnt="4"/>
      <dgm:spPr/>
      <dgm:t>
        <a:bodyPr/>
        <a:lstStyle/>
        <a:p>
          <a:endParaRPr lang="it-IT"/>
        </a:p>
      </dgm:t>
    </dgm:pt>
    <dgm:pt modelId="{0FBE06B5-CD66-244E-A85C-8B0CFABC0272}" type="pres">
      <dgm:prSet presAssocID="{21B74F9D-E7B1-E048-998C-3EAFEE169857}" presName="vertSpace3" presStyleLbl="node1" presStyleIdx="1" presStyleCnt="4"/>
      <dgm:spPr/>
    </dgm:pt>
    <dgm:pt modelId="{DC2EF7F9-3EED-494F-9BA4-48598AC0CB32}" type="pres">
      <dgm:prSet presAssocID="{21B74F9D-E7B1-E048-998C-3EAFEE169857}" presName="circle3" presStyleLbl="node1" presStyleIdx="2" presStyleCnt="4"/>
      <dgm:spPr/>
    </dgm:pt>
    <dgm:pt modelId="{1E3C2DB2-BA72-2748-B8DD-B0C8F8D6C3A2}" type="pres">
      <dgm:prSet presAssocID="{21B74F9D-E7B1-E048-998C-3EAFEE169857}" presName="rect3" presStyleLbl="alignAcc1" presStyleIdx="2" presStyleCnt="4"/>
      <dgm:spPr/>
      <dgm:t>
        <a:bodyPr/>
        <a:lstStyle/>
        <a:p>
          <a:endParaRPr lang="it-IT"/>
        </a:p>
      </dgm:t>
    </dgm:pt>
    <dgm:pt modelId="{95DAC418-DACE-C649-B4C0-3C97BA3AB676}" type="pres">
      <dgm:prSet presAssocID="{66950B20-69FB-EB4E-AC19-F5B8714F212D}" presName="vertSpace4" presStyleLbl="node1" presStyleIdx="2" presStyleCnt="4"/>
      <dgm:spPr/>
    </dgm:pt>
    <dgm:pt modelId="{E40945CB-1CDB-5341-9E4E-5B5BB1164EF2}" type="pres">
      <dgm:prSet presAssocID="{66950B20-69FB-EB4E-AC19-F5B8714F212D}" presName="circle4" presStyleLbl="node1" presStyleIdx="3" presStyleCnt="4"/>
      <dgm:spPr/>
    </dgm:pt>
    <dgm:pt modelId="{F5C42785-1D19-BF4C-9F1C-7FFBBBC326BF}" type="pres">
      <dgm:prSet presAssocID="{66950B20-69FB-EB4E-AC19-F5B8714F212D}" presName="rect4" presStyleLbl="alignAcc1" presStyleIdx="3" presStyleCnt="4"/>
      <dgm:spPr/>
      <dgm:t>
        <a:bodyPr/>
        <a:lstStyle/>
        <a:p>
          <a:endParaRPr lang="it-IT"/>
        </a:p>
      </dgm:t>
    </dgm:pt>
    <dgm:pt modelId="{AF071D16-DD12-0B4E-96AB-53CCD020405D}" type="pres">
      <dgm:prSet presAssocID="{BFDF515A-7D2B-2F45-9C6D-0EDDE7C99B85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3CF713-3614-9646-ACD7-3BB06E9E69D4}" type="pres">
      <dgm:prSet presAssocID="{0AA420E1-65B8-2249-A724-06DEC9EC9DE1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D4E0D7-B06D-4F43-97B5-0FCE616A7888}" type="pres">
      <dgm:prSet presAssocID="{21B74F9D-E7B1-E048-998C-3EAFEE169857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9AC401-438B-E445-8ED6-7E61C3F84947}" type="pres">
      <dgm:prSet presAssocID="{66950B20-69FB-EB4E-AC19-F5B8714F212D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E14483A-EC12-2545-8760-7AB564DE0CD1}" type="presOf" srcId="{66950B20-69FB-EB4E-AC19-F5B8714F212D}" destId="{F5C42785-1D19-BF4C-9F1C-7FFBBBC326BF}" srcOrd="0" destOrd="0" presId="urn:microsoft.com/office/officeart/2005/8/layout/target3"/>
    <dgm:cxn modelId="{67965889-3EFC-7D47-9AB4-411A3C3E78AA}" type="presOf" srcId="{A9BAE8A0-166A-0649-83BF-F6CEC5D1783D}" destId="{782464AE-A8E4-7A44-A911-FEEDA62ECC0C}" srcOrd="0" destOrd="0" presId="urn:microsoft.com/office/officeart/2005/8/layout/target3"/>
    <dgm:cxn modelId="{A041EA82-1E4A-6B4C-96BE-15CCC82E261F}" type="presOf" srcId="{0AA420E1-65B8-2249-A724-06DEC9EC9DE1}" destId="{E43CF713-3614-9646-ACD7-3BB06E9E69D4}" srcOrd="1" destOrd="0" presId="urn:microsoft.com/office/officeart/2005/8/layout/target3"/>
    <dgm:cxn modelId="{FBB07A1D-FD20-A647-8B96-CB7BE7B6B0E8}" srcId="{A9BAE8A0-166A-0649-83BF-F6CEC5D1783D}" destId="{BFDF515A-7D2B-2F45-9C6D-0EDDE7C99B85}" srcOrd="0" destOrd="0" parTransId="{5D7C8B00-394A-214D-A0F4-FFC7E9B46958}" sibTransId="{D28933A8-47A2-1B48-A55E-7AF33FF16FB6}"/>
    <dgm:cxn modelId="{74E7BEAC-D829-B348-A3D1-1ECA93BAE1E4}" srcId="{A9BAE8A0-166A-0649-83BF-F6CEC5D1783D}" destId="{0AA420E1-65B8-2249-A724-06DEC9EC9DE1}" srcOrd="1" destOrd="0" parTransId="{545AEE99-1DBC-9248-BFB0-463AF349A67B}" sibTransId="{364B45D2-F2FA-144B-AF5B-773B5DCBC607}"/>
    <dgm:cxn modelId="{2811FA3D-61BF-2A40-ACE3-7ACB576B7E20}" srcId="{A9BAE8A0-166A-0649-83BF-F6CEC5D1783D}" destId="{21B74F9D-E7B1-E048-998C-3EAFEE169857}" srcOrd="2" destOrd="0" parTransId="{37FB4B2A-3ABE-194E-9229-162B5B0B6899}" sibTransId="{FC98DE95-C37E-DC41-B521-E71E45EDE599}"/>
    <dgm:cxn modelId="{F622E781-7ACF-C44E-A404-E78FDC1B72AF}" srcId="{A9BAE8A0-166A-0649-83BF-F6CEC5D1783D}" destId="{66950B20-69FB-EB4E-AC19-F5B8714F212D}" srcOrd="3" destOrd="0" parTransId="{C947A775-7D20-CE4B-93F2-332E9DC83105}" sibTransId="{EF143B56-2EFC-A04A-9CFA-9910024166B5}"/>
    <dgm:cxn modelId="{965159AA-1A38-5544-AB09-96622E3563E2}" type="presOf" srcId="{0AA420E1-65B8-2249-A724-06DEC9EC9DE1}" destId="{27048965-D38B-E441-BE66-68265792186D}" srcOrd="0" destOrd="0" presId="urn:microsoft.com/office/officeart/2005/8/layout/target3"/>
    <dgm:cxn modelId="{C21AAD5D-EC07-5741-B603-EA77BCECA0D5}" type="presOf" srcId="{BFDF515A-7D2B-2F45-9C6D-0EDDE7C99B85}" destId="{AF071D16-DD12-0B4E-96AB-53CCD020405D}" srcOrd="1" destOrd="0" presId="urn:microsoft.com/office/officeart/2005/8/layout/target3"/>
    <dgm:cxn modelId="{9EE83653-F7BF-DF40-A1C8-C272AD3E4A82}" type="presOf" srcId="{BFDF515A-7D2B-2F45-9C6D-0EDDE7C99B85}" destId="{88C646BA-F13E-4747-88E5-3A0C1917DF99}" srcOrd="0" destOrd="0" presId="urn:microsoft.com/office/officeart/2005/8/layout/target3"/>
    <dgm:cxn modelId="{97EAFE78-4EFA-A540-8C8C-77C3A23896A0}" type="presOf" srcId="{21B74F9D-E7B1-E048-998C-3EAFEE169857}" destId="{2CD4E0D7-B06D-4F43-97B5-0FCE616A7888}" srcOrd="1" destOrd="0" presId="urn:microsoft.com/office/officeart/2005/8/layout/target3"/>
    <dgm:cxn modelId="{F660BCF8-080D-DC44-BDDD-67BE422A8E7E}" type="presOf" srcId="{66950B20-69FB-EB4E-AC19-F5B8714F212D}" destId="{509AC401-438B-E445-8ED6-7E61C3F84947}" srcOrd="1" destOrd="0" presId="urn:microsoft.com/office/officeart/2005/8/layout/target3"/>
    <dgm:cxn modelId="{2C98DA96-98B0-F545-B3DA-2EE279F3F3EE}" type="presOf" srcId="{21B74F9D-E7B1-E048-998C-3EAFEE169857}" destId="{1E3C2DB2-BA72-2748-B8DD-B0C8F8D6C3A2}" srcOrd="0" destOrd="0" presId="urn:microsoft.com/office/officeart/2005/8/layout/target3"/>
    <dgm:cxn modelId="{08B04687-70E8-334D-BD77-DDCC5B3DB20A}" type="presParOf" srcId="{782464AE-A8E4-7A44-A911-FEEDA62ECC0C}" destId="{166FABF8-F2D8-C341-8B51-1693AA3D7C3A}" srcOrd="0" destOrd="0" presId="urn:microsoft.com/office/officeart/2005/8/layout/target3"/>
    <dgm:cxn modelId="{9F879427-D9E9-1F43-A2B4-1CC13117F420}" type="presParOf" srcId="{782464AE-A8E4-7A44-A911-FEEDA62ECC0C}" destId="{89FCA3CC-2DCB-994E-BE1D-39182C886968}" srcOrd="1" destOrd="0" presId="urn:microsoft.com/office/officeart/2005/8/layout/target3"/>
    <dgm:cxn modelId="{4C0D3801-F078-0B4B-9DB4-370A8D2A9A26}" type="presParOf" srcId="{782464AE-A8E4-7A44-A911-FEEDA62ECC0C}" destId="{88C646BA-F13E-4747-88E5-3A0C1917DF99}" srcOrd="2" destOrd="0" presId="urn:microsoft.com/office/officeart/2005/8/layout/target3"/>
    <dgm:cxn modelId="{95DABC3F-E6A8-344E-A9DA-BE22E1D33343}" type="presParOf" srcId="{782464AE-A8E4-7A44-A911-FEEDA62ECC0C}" destId="{00DCD8C5-8769-E446-B255-0EB30FD96DE8}" srcOrd="3" destOrd="0" presId="urn:microsoft.com/office/officeart/2005/8/layout/target3"/>
    <dgm:cxn modelId="{295805B3-D7A3-CE4E-8ADB-553E13263949}" type="presParOf" srcId="{782464AE-A8E4-7A44-A911-FEEDA62ECC0C}" destId="{197412D7-BCAA-CA4D-9E64-C9784672E1C2}" srcOrd="4" destOrd="0" presId="urn:microsoft.com/office/officeart/2005/8/layout/target3"/>
    <dgm:cxn modelId="{B34341E4-4544-4241-BC04-20DD43D14234}" type="presParOf" srcId="{782464AE-A8E4-7A44-A911-FEEDA62ECC0C}" destId="{27048965-D38B-E441-BE66-68265792186D}" srcOrd="5" destOrd="0" presId="urn:microsoft.com/office/officeart/2005/8/layout/target3"/>
    <dgm:cxn modelId="{00D52660-84E8-2E4C-AAC0-1BAEAC8159A8}" type="presParOf" srcId="{782464AE-A8E4-7A44-A911-FEEDA62ECC0C}" destId="{0FBE06B5-CD66-244E-A85C-8B0CFABC0272}" srcOrd="6" destOrd="0" presId="urn:microsoft.com/office/officeart/2005/8/layout/target3"/>
    <dgm:cxn modelId="{B884BCDE-2BC3-2F43-B17E-96F372B6EBE4}" type="presParOf" srcId="{782464AE-A8E4-7A44-A911-FEEDA62ECC0C}" destId="{DC2EF7F9-3EED-494F-9BA4-48598AC0CB32}" srcOrd="7" destOrd="0" presId="urn:microsoft.com/office/officeart/2005/8/layout/target3"/>
    <dgm:cxn modelId="{C8DCBF17-584F-B64A-8EC1-290CCA6759B4}" type="presParOf" srcId="{782464AE-A8E4-7A44-A911-FEEDA62ECC0C}" destId="{1E3C2DB2-BA72-2748-B8DD-B0C8F8D6C3A2}" srcOrd="8" destOrd="0" presId="urn:microsoft.com/office/officeart/2005/8/layout/target3"/>
    <dgm:cxn modelId="{E38C13AF-0605-2542-B7F4-2F385ECAFB42}" type="presParOf" srcId="{782464AE-A8E4-7A44-A911-FEEDA62ECC0C}" destId="{95DAC418-DACE-C649-B4C0-3C97BA3AB676}" srcOrd="9" destOrd="0" presId="urn:microsoft.com/office/officeart/2005/8/layout/target3"/>
    <dgm:cxn modelId="{89611AE2-E60D-A842-9870-51DA2EF4BDA1}" type="presParOf" srcId="{782464AE-A8E4-7A44-A911-FEEDA62ECC0C}" destId="{E40945CB-1CDB-5341-9E4E-5B5BB1164EF2}" srcOrd="10" destOrd="0" presId="urn:microsoft.com/office/officeart/2005/8/layout/target3"/>
    <dgm:cxn modelId="{E01E98E7-43AD-5143-AA95-3AE6135022C5}" type="presParOf" srcId="{782464AE-A8E4-7A44-A911-FEEDA62ECC0C}" destId="{F5C42785-1D19-BF4C-9F1C-7FFBBBC326BF}" srcOrd="11" destOrd="0" presId="urn:microsoft.com/office/officeart/2005/8/layout/target3"/>
    <dgm:cxn modelId="{7676C58A-5F64-8547-853E-7368B92F6D11}" type="presParOf" srcId="{782464AE-A8E4-7A44-A911-FEEDA62ECC0C}" destId="{AF071D16-DD12-0B4E-96AB-53CCD020405D}" srcOrd="12" destOrd="0" presId="urn:microsoft.com/office/officeart/2005/8/layout/target3"/>
    <dgm:cxn modelId="{56699372-1FBE-754B-A01F-597CB30A16D6}" type="presParOf" srcId="{782464AE-A8E4-7A44-A911-FEEDA62ECC0C}" destId="{E43CF713-3614-9646-ACD7-3BB06E9E69D4}" srcOrd="13" destOrd="0" presId="urn:microsoft.com/office/officeart/2005/8/layout/target3"/>
    <dgm:cxn modelId="{14CE8B5D-70FB-D64E-BF93-E1A9F8F45862}" type="presParOf" srcId="{782464AE-A8E4-7A44-A911-FEEDA62ECC0C}" destId="{2CD4E0D7-B06D-4F43-97B5-0FCE616A7888}" srcOrd="14" destOrd="0" presId="urn:microsoft.com/office/officeart/2005/8/layout/target3"/>
    <dgm:cxn modelId="{0010C30B-B796-4A4C-B1DB-6C1FE5778A62}" type="presParOf" srcId="{782464AE-A8E4-7A44-A911-FEEDA62ECC0C}" destId="{509AC401-438B-E445-8ED6-7E61C3F84947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84E67A-5FAC-2943-BD4C-D03893EA1F83}" type="datetimeFigureOut">
              <a:rPr lang="it-IT"/>
              <a:pPr/>
              <a:t>24/01/2019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2884E8-F25A-3B44-85A4-3DA95EB56173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845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03T04:37:27.8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865 80 6225,'0'-7'-398,"-1"2"591,-3 5-75,3 0-85,-4 0 455,5 0 1,1-3-235,3-1 0,-3-1-103,3 1 0,-3 2-113,-1-6 1,-1 6 9,-3-2 0,2 3-41,-6 1 1,6-2 0,-3 0-5,0-2 1,2 0-1,-4 4 37,-2 0 0,3-3-12,-2-1 1,1 0 0,-4 3-20,-1-3 1,5 3-1,-1-3 1,0 3-12,-2 1 0,-2 0 0,1 0 0,0 0-6,0 0 0,-4 0 1,0 0-1,1 0 7,2 0 0,-3 4 0,0-1 0,1 0 11,1-2 1,2-1 0,0 0 0,0 1 23,0 3 0,-4-3 0,0 3 0,1-1 0,1 0 0,1-1 0,-2 1 0,-1 0-17,1 1 0,2-3 0,1 4 0,-2-1 4,-2-1 1,3 1 0,-3-3-1,2 2-3,2 1 1,0 1 0,0-3 0,-1 2-3,1-2 0,1 1 0,1-1 0,2 3-2,-2 1 0,-1-3 0,0 2 0,1-1 8,2-1 1,-1 5-1,-3-3 1,0 0-20,0 0 0,3 2 0,1-2 0,-2 0-17,-1 0 1,3 4-1,-1-3 13,-1 1 0,1 3 0,-1-4 0,3 1-2,1 1 1,-3-4 0,3 2-1,0 0 4,0 0 0,-2 2 0,2 2-15,-2-3 1,4 3 18,-5-2 1,6-2 0,-2 1 16,3 2 0,-3-3 1,0 2-21,2 1 0,-3 1 1,1 1 0,0 0 0,4 0-1,0 1 0,0-5 0,0 1-9,0 0 0,0-1 16,0 0 0,0 1-4,0 3 0,4 0 14,0 0 0,3-3 18,-3-1 1,3 1-17,-3 3 0,4-4 0,-3 0-24,1-2 1,-2 2-1,2-2 5,-1 1 1,2-2 0,-2 2-4,2-1 1,-4 3 0,4-3-6,-2 1 0,2-2 0,-2 2 10,1-1 0,-2 3 0,2-3-2,-1 1 1,3-2 0,-3 2 0,0 0 15,0 0 0,4-2-6,-2 4 0,-1-2 0,2 3 1,0-2 1,-3-3 0,0 2-17,0-1 1,0 4-1,4-3 3,-1 0 1,-5 0 0,4-2-5,-2 4 1,3-2-1,0 1 0,2 1 3,1 3 1,-1-3 0,-1-2 0,-3 0 0,-1 0 0,4-3 0,-3 2 0,0 0 0,4-3 21,-2 6 0,2-4-16,1 3 1,0-3-7,0 3 1,1-4 0,-2 2 1,-3 0 1,3-4 0,-2 3-4,2-3 1,-3-1-1,1 0 0,0 0 0,2 0 0,2 0 1,-1 0 1,-4 1 0,1 2 0,1 1 0,-3-1 0,1-3 4,2 0 0,-3 0 0,2 0-4,0 0 1,2 0-1,2 0 1,-1 0-1,0 0 0,-3 0 0,-1 0 1,2 0-2,1 0 1,-3 0 0,1 0-1,1 0 1,1 0 0,1 0 0,-1-1-2,-3-3 0,3 3 1,-2-3-1,2 3 0,1 1 0,0-1 2,0-3 0,1 3 0,-1-3 0,0 3 0,-3 1 0,-1-1-11,2-3 1,1 3-1,0-4 1,-1 1-4,-2 0 0,1-1 1,3 3 9,0-2 1,-3-1 4,-1 1 1,-1 2 0,3-5-1,-2 2 1,0 0-1,1 3 0,0-2 1,-2-1-1,3 3 1,-3-3-1,-1-2 0,4 4 0,-2-4-1,3 2 0,-2-2 0,-1 2 0,2 0 0,1 0 0,-2-3 0,-1 3 2,2-1 0,1 0 1,0-3-1,-1 3-2,-2 1 1,-5 0-1,3 3 2,0-2 0,-2-4 1,3 3 14,-1-1 1,0 2-13,-1-3 1,-2 1 0,5-3-1,-2 1 0,-2 5-7,-3-5 1,4 1-2,0-5 0,0 5-1,-4-1 1,0 1 2,0-4 0,0 3 1,0 1 0,0 3 0,0-4 0,0 1 0,0-4 0,0 0 0,0-1 0,0 5 0,0-1 0,0 1 9,0-4 1,0 3-4,0 1 1,0-1-6,0-3 1,0 3 19,0 1 0,0 3 1,-2-2-7,-1 1 0,1 0 0,-3 2-2,0 0 0,3-5-1,-6 4 0,6-4-14,-2 0 1,-1 2-6,1-2 0,-1 5 15,2-5 0,0 2 12,-4-2 1,-1 0 10,-3 4 1,0-1 6,0 1 1,3 3-1,1-3-11,-2 3 0,3-3-16,-2 1 1,4-2-22,-3 1 1,1 1 0,-3-3 3,1 1 0,5 1 0,-4 3-3,2-3 0,-3 3 16,0-3 0,-2 2 11,-1-2 1,3 3 15,1-3 0,3-1-13,-3 1 0,4-1 1,-2 3 4,0-2 0,4-1 25,-3 1-2,-2 3 0,4-5 85,-6 2-82,1 3 1,-5-8-22,1 5 0,4 1 0,0 1 0,2-1 0,0 1 0,3-3 17,-2 0 1,-3 3 17,3-6 0,-5 5-8,2-5 1,0 6-15,0-2 1,3-1-43,-3 1 1,3 1-1,-2 1 22,1-1 1,-4 1-8,1-1 0,3 0 1,0 1-14,1-2 0,1 0-19,-4 4 0,4-1-589,-1-3-229,-2 3 1,4-8-1109,-6 5 1941,-4 1 0,-6 8 0,-4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0T22:09:39.710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1" units="cm"/>
      <inkml:brushProperty name="height" value="0.1" units="cm"/>
    </inkml:brush>
  </inkml:definitions>
  <inkml:trace contextRef="#ctx0" brushRef="#br0">188 52 24575,'0'6'0,"0"1"0,0-1 0,0 1 0,0 4 0,0-3 0,0 2 0,0-3 0,0 0 0,2-3 0,2-1 0,0-6 0,2-1 0,-2 0 0,-1-2 0,4 2 0,-4 0 0,4 1 0,-3 0 0,2 2 0,-3-5 0,4 5 0,0-5 0,-1 6 0,1-4 0,0 4 0,0 0 0,0 0 0,0 0 0,0 0 0,0 0 0,-3 3 0,-1 1 0,-1-1 0,2 0 0,7 0 0,0-2 0,9 3 0,0-4 0,6 0 0,4 0 0,-4 0 0,4 0 0,0 0 0,-3 0 0,8 0 0,-9 0 0,4 0 0,-5 0 0,0 0 0,0 0 0,0 0 0,1 0 0,-6 0 0,0 0 0,-1 0 0,-2 0 0,2 0 0,-3 0 0,3 0 0,-2 0 0,2 0 0,-7 0 0,2 0 0,-6 0 0,2 0 0,-3 0 0,0 0 0,0 0 0,0 0 0,-1 0 0,0 0 0,5 0 0,4 0 0,11-5 0,5 4 0,11-7 0,2 2 0,5-3 0,7-2 0,-5 6 0,11-5 0,-11 9 0,4-8 0,-5 8 0,-7-4 0,-1 5 0,-5 0 0,-6 0 0,-5 0 0,-6 0 0,-9 0 0,0 0 0,-4 0 0,0 0 0,0 0 0,2 0 0,2 0 0,8 0 0,-3 4 0,8 0 0,-8 4 0,4 0 0,-5 0 0,-3-1 0,-2 0 0,-3 0 0,0 0 0,-3 0 0,-1 0 0,-3 0 0,0-1 0,0 1 0,0-1 0,-3-2 0,-1-1 0,-2-3 0,-1 0 0,0 0 0,0 0 0,0 0 0,0-3 0,-4 2 0,0-2 0,-1 0 0,-7 2 0,6-6 0,-11 7 0,4-4 0,-6 0 0,-4 3 0,-1-6 0,-1 2 0,-3 0 0,9-3 0,-10 3 0,10-3 0,-4-1 0,5 0 0,4 1 0,1 0 0,0 4 0,8-3 0,-7 3 0,7 0 0,1-2 0,-4 5 0,4-2 0,-1 0 0,1 2 0,4-2 0,-3 3 0,2 0 0,-2 0 0,4 0 0,-1 0 0,-4 0 0,0 0 0,-9 0 0,-6 0 0,-5 0 0,-6 4 0,-5 1 0,-2 5 0,-5 0 0,-1-1 0,1 1 0,0 0 0,5 0 0,2-1 0,5 0 0,0-4 0,6 3 0,1-7 0,5 2 0,-1-3 0,1 0 0,0 0 0,0 0 0,4 0 0,-3 0 0,3 0 0,0 4 0,-3-3 0,8 2 0,-4-3 0,5 0 0,-1 0 0,1 0 0,0 0 0,3 0 0,1 0 0,4 0 0,1 0 0,2 3 0,-2-2 0,5 4 0,-5-4 0,2 5 0,-6-2 0,-2 3 0,-8 1 0,-1 0 0,-4 1 0,-5-1 0,4 1 0,-5 0 0,6-1 0,4 0 0,2 0 0,7-4 0,1-1 0,4-3 0,0 0 0,4 3 0,2-2 0,5 2 0,3-3 0,0 0 0,0 0 0,-1 0 0,1 0 0,0 0 0,0 0 0,0 0 0,0 0 0,0-3 0,3 2 0,6-6 0,5 2 0,4-3 0,0 3 0,5-3 0,-3 3 0,8 0 0,-4 2 0,1-1 0,3 3 0,-4-3 0,1 0 0,3 3 0,-9-2 0,4 3 0,-5-4 0,0 3 0,-4-3 0,-5 4 0,3 0 0,-10 0 0,6 0 0,-9 0 0,1 0 0,0 0 0,0 0 0,-1 0 0,9 0 0,2 0 0,13-4 0,2 3 0,4-3 0,6 4 0,-4 0 0,10 0 0,-10 0 0,4 0 0,-11 0 0,-1 0 0,1 0 0,-9 0 0,7 0 0,-9 0 0,1 0 0,-1 0 0,-5 0 0,4 0 0,-2 0 0,2 0 0,-3 0 0,-1 0 0,4 0 0,-2 0 0,2 0 0,-3 0 0,3 0 0,-2-3 0,7 2 0,-8-3 0,8 1 0,-8 2 0,8-3 0,-7 4 0,7-4 0,-4 3 0,1-3 0,3 4 0,-3 0 0,10 0 0,-8 0 0,0 0 0,-9 0 0,-6 0 0,2 0 0,-3 0 0,-3 3 0,-1 1 0,-3 2 0,3-3 0,-2 3 0,5-5 0,-5 5 0,4-6 0,-1 3 0,2-3 0,5 0 0,0 0 0,9 0 0,1 4 0,4-3 0,0 2 0,0-3 0,0 0 0,-8 0 0,1 0 0,-10 0 0,3 0 0,-4 0 0,-6 0 0,-5 0 0,-3 4 0,-3-4 0,-1 3 0,3-3 0,-11 4 0,2-3 0,-13 7 0,-13-7 0,3 3 0,-14 0 0,10-3 0,-12 4 0,5-5 0,-11 0 0,17 0 0,-10 0 0,17 0 0,-4 0 0,11 0 0,1 0 0,4 0 0,1 0 0,4 0 0,2 0 0,3-4 0,1 0 0,3 0 0,2 0 0,3 1 0,0-1 0,0 1 0,3-4 0,-2 7 0,2-7 0,-3 7 0,-4-3 0,-5 3 0,-5-4 0,-9 3 0,-1-3 0,-11 0 0,-2 3 0,-6-4 0,1 1 0,0 3 0,-1-8 0,7 8 0,0-8 0,12 8 0,-5-7 0,14 7 0,-2-6 0,9 3 0,3-1 0,2 2 0,6 0 0,4 2 0,4-2 0,2 3 0,1 0 0,0 3 0,0-2 0,4 2 0,0-3 0,4 4 0,10 0 0,8 5 0,10 1 0,13 0 0,1 0 0,14 1 0,1 0 0,-11-1 0,6 1 0,-15-6 0,5 4 0,-12-8 0,-9 4 0,-11-5 0,-8 0 0,-2 0 0,-8 0 0,0 0 0,-4-3 0,0-5 0,-3-7 0,-8-11 0,6 10 0,-6 0 0</inkml:trace>
  <inkml:trace contextRef="#ctx0" brushRef="#br1" timeOffset="11469">198 222 24575,'23'0'0,"3"0"0,1 0 0,13 0 0,-6 0 0,4 0 0,9 0 0,-14 0 0,4 0 0,-7 0 0,-5 0 0,0 0 0,-4 0 0,3 0 0,-8 0 0,8 0 0,-3 0 0,-1 0 0,4 0 0,-3 0 0,0 0 0,3 0 0,-8 0 0,4 0 0,-1 0 0,-2 0 0,2 0 0,1 0 0,-4 0 0,4 0 0,-1 0 0,-2 0 0,2 0 0,1 0 0,-4-3 0,4 2 0,-5-6 0,5 6 0,-4-5 0,4 1 0,-5 1 0,0-3 0,1 6 0,-1-2 0,7-1 0,-9 4 0,8-4 0,-9 4 0,-1-3 0,0 2 0,-4-2 0,-1 3 0,1 0 0,0 0 0,0 0 0,-1 0 0,1 0 0,-1 0 0,1 0 0,8 0 0,2 0 0,8 0 0,5 0 0,-3 0 0,3 0 0,0 0 0,-4 0 0,9 0 0,-13 0 0,7 0 0,-8 0 0,4 0 0,-4 0 0,-1 0 0,-5 0 0,0 0 0,0 0 0,1 0 0,-5 0 0,3 0 0,-2 0 0,-1 0 0,4 0 0,-4 0 0,5 0 0,-1 0 0,0 0 0,0 0 0,1 0 0,-5 0 0,3 4 0,-2-4 0,-1 4 0,4-4 0,-7 0 0,2 3 0,-3-2 0,0 2 0,0-3 0,-6 0 0,-8 0 0,-1 0 0,-1 0 0,6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0T22:09:33.200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1" units="cm"/>
      <inkml:brushProperty name="height" value="0.1" units="cm"/>
    </inkml:brush>
  </inkml:definitions>
  <inkml:trace contextRef="#ctx0" brushRef="#br0">1 88 24575,'46'0'0,"-27"0"0,25 0 0,-34 0 0,2 0 0,0 0 0,2 0 0,-3 0 0,5 0 0,-5 0 0,4 0 0,-4 0 0,1 0 0,2 0 0,-3 0 0,1 0 0,2 0 0,-2 0 0,3 0 0,5 0 0,-4 0 0,4 0 0,-5-4 0,-4 3 0,4-2 0,-7 3 0,2 0 0,-3 0 0,0 0 0,0 0 0,-1 0 0,1 0 0,-1 0 0,1 0 0,3 0 0,2 0 0,7 0 0,7 0 0,1 0 0,8 0 0,-4 0 0,0 0 0,-1 0 0,-4 0 0,-1 0 0,0 0 0,-5 0 0,4 0 0,-7 0 0,7 0 0,-4-4 0,5 3 0,-4-3 0,3 1 0,-3 2 0,4-7 0,0 7 0,0-6 0,0 6 0,0-7 0,0 7 0,-4-6 0,-1 6 0,-1-2 0,-3 3 0,4-4 0,-5 3 0,5-2 0,-4 3 0,4 0 0,-1 0 0,-2 0 0,7 0 0,3 0 0,0 0 0,1 0 0,-13 0 0,-4 0 0,-4 0 0,0 0 0,0 0 0,0 0 0,-1 0 0,1 0 0,-1 0 0,1 0 0,8 4 0,2 0 0,8 5 0,5-1 0,2 1 0,-1 0 0,-1 0 0,-5-1 0,-4 0 0,-1 0 0,-9-1 0,0 0 0,-4-3 0,-4 2 0,0-2 0,-3 3 0,0-1 0,0 1 0,-6-4 0,-2 0 0,-11-3 0,-13 0 0,-6 0 0,-6 0 0,-25 0 0,26 0 0,-33-5 0,17-6 0,-6-6 0,1 0 0,1-3 0,18 9 0,-4-7 0,13 8 0,9-3 0,2 5 0,13 3 0,2-1 0,3 5 0,0-2 0,0 3 0,3-3 0,-2 2 0,2-2 0,-6 3 0,2 0 0,-7 0 0,4 0 0,-9 0 0,4 0 0,-8 0 0,-2 0 0,-1 0 0,-8 0 0,9 0 0,-10 0 0,5 0 0,-6 0 0,1 0 0,4 0 0,-3 0 0,3 0 0,1 0 0,1 0 0,4 0 0,1 0 0,0 0 0,4 0 0,2 0 0,-1 0 0,3 0 0,-2 4 0,-1-3 0,4 5 0,-8-1 0,7-1 0,-7 4 0,8-4 0,-4 1 0,1 1 0,7-5 0,1 5 0,5-5 0,6 4 0,-3-1 0,3 2 0,0 1 0,0-1 0,0 1 0,0-1 0,0 1 0,0-1 0,2-2 0,2 2 0,3-5 0,-1 5 0,5-2 0,1 3 0,7 1 0,2 0 0,4 1 0,0-1 0,0 0 0,5 1 0,-3-4 0,8 3 0,-4-7 0,6 3 0,-1-4 0,1 0 0,-1 0 0,0 0 0,1 0 0,-1 0 0,1 0 0,-1 0 0,1 0 0,-1 0 0,1 0 0,-1 0 0,-5 0 0,5 0 0,-10 0 0,20 0 0,-12 0 0,9 0 0,-8 0 0,-3 0 0,-1 0 0,4 0 0,-3 0 0,4 0 0,-5 0 0,5 0 0,-10 0 0,9-4 0,-13 3 0,3-3 0,-10 4 0,-4-3 0,0 2 0,-1-2 0,-2 3 0,1 0 0,-2 0 0,0 0 0,7 0 0,-1 0 0,11 0 0,2 0 0,0 0 0,4 0 0,-5 0 0,-4 0 0,3 0 0,-11 0 0,1 0 0,-7 0 0,0 0 0,0 0 0,0 0 0,-3-3 0,-2-1 0,-2-2 0,0-1 0,0 1 0,0-1 0,0 0 0,-3 4 0,-1-3 0,-3 5 0,0-2 0,-8-1 0,3 0 0,-12-1 0,3-2 0,-4 2 0,-1-3 0,-4-1 0,-1 4 0,-1-3 0,2 7 0,5-2 0,0 3 0,-1 0 0,6 0 0,-4 0 0,7 0 0,-7 0 0,3 0 0,0 0 0,-3 0 0,4 0 0,-6 0 0,1 0 0,-5 0 0,4 0 0,-5 0 0,1 0 0,4 0 0,-5 0 0,1 0 0,4 0 0,-4 0 0,4 0 0,1 0 0,0 0 0,0 0 0,0 0 0,0 0 0,4 0 0,-10 3 0,13 2 0,-13 3 0,14-4 0,-2 3 0,-1-6 0,-1 6 0,-4-6 0,0 3 0,-5 0 0,-2-3 0,-5 3 0,1 0 0,4-3 0,-3 7 0,9-7 0,-10 7 0,10-7 0,-4 7 0,5-3 0,-12-1 0,14 3 0,-8-6 0,15 6 0,5-6 0,0 2 0,7 0 0,-2-2 0,5 5 0,-1-2 0,2 2 0,2 1 0,6-4 0,3 0 0,1-3 0,2 0 0,-6 0 0,6 0 0,-2 0 0,7 0 0,-2 0 0,7 0 0,1 0 0,7 0 0,4 0 0,1 0 0,5-4 0,1-2 0,7-4 0,-7 1 0,5-1 0,-10 5 0,4-4 0,-5 4 0,-1 0 0,-5 1 0,5 4 0,-10-4 0,9 3 0,-8-3 0,8 4 0,-9 0 0,4-3 0,-5 2 0,-8-3 0,2 4 0,-11 0 0,2 0 0,-3 0 0,0 0 0,0 0 0,-3-3 0,2 2 0,-2-2 0,6 0 0,6-2 0,10 1 0,5-4 0,5 3 0,7 0 0,-5-3 0,4 3 0,-11 0 0,-1 0 0,-9 5 0,-2 0 0,-7 0 0,-1 0 0,-4 0 0,-1 0 0,1 0 0,0 0 0,-1 0 0,9 0 0,2 4 0,8 1 0,0 3 0,0 1 0,0-1 0,-4 0 0,3-3 0,-11-2 0,2 0 0,-9-2 0,1 2 0,0 0 0,-3-5 0,-1 4 0,-3-5 0</inkml:trace>
  <inkml:trace contextRef="#ctx0" brushRef="#br1" timeOffset="19983">20 108 24575,'29'0'0,"-6"0"0,18 0 0,-15 0 0,9 0 0,2 0 0,7 0 0,5 0 0,-5 0 0,25 0 0,-20 0 0,27 0 0,-30 0 0,8 0 0,-11 0 0,13 0 0,-5 0 0,5 0 0,-7 0 0,0 0 0,-5 0 0,4 0 0,-10-4 0,4 3 0,-11-7 0,4 3 0,-8 0 0,3-3 0,-5 3 0,0 1 0,0-4 0,-4 4 0,3-5 0,3 2 0,0-2 0,5 5 0,-7-4 0,-5 7 0,0-2 0,-5-1 0,-3 3 0,-2-2 0,-3 3 0,0 0 0,0 0 0,-1 0 0,1 0 0,3 0 0,2 0 0,7 0 0,-2 0 0,2 0 0,-7-3 0,-2 2 0,-3-2 0,0 3 0,-6 0 0,-7 0 0,-2 3 0,-1-2 0,6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0T22:09:58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429 154 24575,'24'0'0,"7"0"0,2 0 0,27 0 0,-18 0 0,15 0 0,-3 0 0,-2 0 0,11 0 0,1-4 0,-7 2 0,-1-2 0,-7-1 0,-5 4 0,-2-7 0,0 7 0,-4-4 0,10 1 0,-10 3 0,9-8 0,-9 8 0,5-3 0,-7 0 0,-5 3 0,5-4 0,-10 5 0,4 0 0,-9 0 0,3 0 0,-4 0 0,1 0 0,3 0 0,-3 0 0,9 0 0,-4 0 0,9 0 0,-3 0 0,-1 0 0,4 0 0,-3 0 0,4 0 0,0 0 0,1 0 0,-6 0 0,-5 0 0,-6 0 0,-5 0 0,-4 0 0,0 0 0,-4 0 0,-6 0 0,-12 0 0,-17 0 0,-8 0 0,-6 0 0,-14 0 0,3 0 0,-6 0 0,-9 0 0,15 0 0,-18 0 0,7 0 0,1 0 0,5 0 0,-18 0 0,15 0 0,-25 0 0,21 0 0,-13 0 0,-3 0 0,0 0 0,7 0 0,-2 0 0,10 0 0,-6 0 0,1 0 0,7 0 0,7 0 0,7 0 0,7-4 0,7-1 0,4 0 0,2 1 0,5 0 0,4 3 0,-14-10 0,11 9 0,-12-9 0,6 6 0,3-4 0,-3 4 0,5-2 0,0 2 0,4 0 0,5 2 0,1-1 0,13 3 0,10-2 0,9 3 0,16 4 0,4 1 0,6 9 0,13 2 0,-11 3 0,16-2 0,-10 1 0,20-6 0,-6 4 0,0-1 0,-3-4 0,-12 4 0,6-5 0,-7-5 0,-5-1 0,4 1 0,-5-4 0,1 3 0,4-4 0,-10 0 0,10 0 0,-5 0 0,1 0 0,-2 0 0,0 0 0,-4 0 0,10 0 0,-10 0 0,4 0 0,0 0 0,-4 0 0,4 0 0,-6 0 0,1 0 0,5 0 0,-4 0 0,4 0 0,0 0 0,-4 0 0,32 0 0,-21 0 0,28 0 0,-26 0 0,5 0 0,-1 0 0,-4 5 0,-1-4 0,-2 3 0,-10-4 0,10 4 0,-10-2 0,4 2 0,-6-4 0,1 0 0,-1 0 0,1 0 0,5 0 0,-4 0 0,4 0 0,10 0 0,-11 0 0,12 0 0,-17 0 0,-5 0 0,0 0 0,-6 0 0,0 0 0,0 0 0,-5 0 0,4 0 0,-3 0 0,4 0 0,0 0 0,0 0 0,0 0 0,0 4 0,6-3 0,-5 2 0,9 1 0,-4-3 0,6 3 0,16 0 0,-7-3 0,14 3 0,-17-4 0,-1 0 0,0 0 0,-4 0 0,10 0 0,-10 0 0,4 0 0,-5 0 0,-1 0 0,1 0 0,-1 0 0,0 0 0,1 0 0,-1 0 0,1 0 0,10 0 0,-12 4 0,11-3 0,-15 7 0,1-7 0,3 7 0,-9-7 0,4 7 0,-9-7 0,3 2 0,-11 0 0,5-2 0,-10 2 0,3-3 0,-5 0 0,-7 0 0,-8-3 0,-6 2 0,-13-6 0,6 2 0,-8-3 0,0-1 0,4 0 0,-10 0 0,10 1 0,-4-1 0,4 0 0,1 1 0,4 0 0,2 3 0,3-2 0,1 3 0,3 0 0,2 0 0,6 1 0,-2 2 0,2-2 0,0 0 0,-2 2 0,-1-2 0,-5 3 0,-3-3 0,-5 2 0,-1-6 0,-9 6 0,4-7 0,-15 7 0,8-6 0,-15 5 0,10-2 0,-4 0 0,-1 3 0,5-3 0,-4 4 0,5 0 0,1 0 0,-6 0 0,4 0 0,-5 0 0,1 0 0,-2 0 0,-5 0 0,0 0 0,-1 0 0,1 0 0,0 0 0,5 0 0,-4 0 0,10 0 0,-4 0 0,5 0 0,6 0 0,0 0 0,6 0 0,5 0 0,0 0 0,4 0 0,1 0 0,3 0 0,2 0 0,3 0 0,0 0 0,0 0 0,0 0 0,-3 0 0,-2 0 0,-7 0 0,2 0 0,-12 0 0,7 0 0,-13 0 0,3 0 0,-4 0 0,-7 0 0,5 0 0,-4 0 0,11 0 0,8 0 0,-5 0 0,18 0 0,-10 0 0,13 0 0,0 0 0,0 0 0,-3 0 0,-1 0 0,-4 0 0,-4 0 0,-2 0 0,-4 0 0,0 0 0,-1 0 0,6 0 0,-4 0 0,11 0 0,-2 0 0,8 0 0,6 0 0,14 0 0,5 0 0,23 0 0,4 0 0,12 0 0,14 0 0,-12 0 0,33 0 0,-35 0 0,28 0 0,-21 0 0,25 0 0,-25 0 0,20 0 0,-26 0 0,23 0 0,-19 0 0,13 0 0,-23 0 0,11 0 0,-5 0 0,-3 0 0,-6 0 0,1 0 0,-7 0 0,0 0 0,-12 0 0,-1 0 0,-5 0 0,0 0 0,7 0 0,-5 0 0,5 0 0,-7 0 0,5 0 0,-4 0 0,4 0 0,0 0 0,-3 0 0,3 0 0,-5 0 0,0 0 0,0 0 0,0 0 0,-4 0 0,3 0 0,-8 0 0,8 0 0,-8 0 0,4 0 0,0 0 0,-4 0 0,15 0 0,-13 0 0,4 0 0,-7 0 0,-7 0 0,2 0 0,-3 0 0,-3 3 0,-1 1 0,-3 2 0,0 0 0,3-2 0,1 2 0,2-5 0,1 5 0,4-5 0,-3 5 0,2-6 0,-3 3 0,0-3 0,0 0 0,0 0 0,-4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0T22:10:02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45 24575,'27'0'0,"7"0"0,16 0 0,-14 0 0,22 0 0,-22 0 0,19 0 0,1 0 0,-11 0 0,4 0 0,-13 0 0,6 0 0,-9 0 0,14 0 0,-14 0 0,14 0 0,-9 0 0,4 0 0,-10 0 0,3 0 0,-4 0 0,1 0 0,-2 0 0,-5 0 0,0 0 0,-4 0 0,3 0 0,-12 0 0,7 0 0,-11 0 0,2 0 0,-3 0 0,0 0 0,0 0 0,-1 0 0,1 0 0,-1 0 0,9 0 0,2 0 0,8 0 0,0 0 0,0 0 0,0 0 0,-4 0 0,-2 0 0,-7 0 0,-1-3 0,-5 2 0,-2 1 0,-4 4 0,0 2 0,-6 1 0,2 0 0,0-1 0,-2 1 0,5 0 0,-5 0 0,2 0 0,0 0 0,-2-3 0,5 2 0,-5-2 0,2-1 0,-2 0 0,-1-3 0,1 0 0,-1 0 0,1 0 0,-1 0 0,1 0 0,-1 0 0,0 0 0,-4 0 0,4 0 0,-4 0 0,4 0 0,0 0 0,-4 0 0,-1 0 0,-7 0 0,-2 0 0,-9 0 0,3 0 0,-8 0 0,4 0 0,-1 0 0,-3 0 0,8 0 0,-3 0 0,9-3 0,-3 2 0,8-6 0,-8 3 0,7-4 0,-2 3 0,-1-2 0,3 3 0,-2-1 0,7-2 0,-2 7 0,6-7 0,-3 7 0,4-6 0,1 5 0,-1-5 0,0 6 0,-3-3 0,-6 3 0,-5-4 0,-9 3 0,-2-7 0,-4 7 0,-6-3 0,-2 0 0,-5 2 0,-1-2 0,6 4 0,7 0 0,2-4 0,13 3 0,-3-7 0,10 8 0,3-4 0,1 4 0,5-3 0,-1 3 0,1-3 0,-1 3 0,1 0 0,-5 0 0,0 0 0,-5 0 0,1 0 0,0 0 0,3 0 0,-2 0 0,6 0 0,-3 0 0,7 2 0,1 2 0,6 3 0,1 0 0,3 0 0,0-4 0,-3 3 0,2-2 0,-6 3 0,7 0 0,-7 0 0,6-3 0,-2 2 0,0-3 0,2 4 0,-2 0 0,3 0 0,-1-1 0,1-2 0,-3 2 0,2-5 0,-3 5 0,4-6 0,-1 3 0,1-3 0,-1 0 0,0 0 0,0 0 0,1 0 0,-1 0 0,0 0 0,1 0 0,-1 0 0,1 0 0,-1 0 0,1 0 0,0 0 0,4 0 0,0 0 0,9 0 0,0 0 0,11 0 0,-5 0 0,4 0 0,-5 0 0,0 0 0,0 0 0,0 0 0,-4 0 0,-1 0 0,-1 0 0,-2 0 0,2 0 0,-4 0 0,-3 0 0,-1 0 0,-5 0 0,1 0 0,0 0 0,0 0 0,0 0 0,0 0 0,-12-6 0,5 5 0,-8-5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BCBE1-549B-3C44-AF90-19EF8041255D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76CE8-7EC4-C64A-8C74-13F13B89A2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216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943BB4-E673-4302-BF50-06E7E04FE094}" type="slidenum">
              <a:rPr lang="it-IT" altLang="it-IT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1</a:t>
            </a:fld>
            <a:endParaRPr lang="it-IT" altLang="it-IT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416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76CE8-7EC4-C64A-8C74-13F13B89A2C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0135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76CE8-7EC4-C64A-8C74-13F13B89A2C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285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76CE8-7EC4-C64A-8C74-13F13B89A2C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320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76CE8-7EC4-C64A-8C74-13F13B89A2C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4620371"/>
      </p:ext>
    </p:extLst>
  </p:cSld>
  <p:clrMapOvr>
    <a:masterClrMapping/>
  </p:clrMapOvr>
</p:note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9956ED-15D3-E443-A8A6-EDC05C4D5F2C}" type="datetimeFigureOut">
              <a:rPr lang="it-IT" smtClean="0"/>
              <a:pPr/>
              <a:t>24/01/2019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B559038E-5F97-6A43-8A54-EFBC26BF90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6770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olo, contenuto 2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9956ED-15D3-E443-A8A6-EDC05C4D5F2C}" type="datetimeFigureOut">
              <a:rPr lang="it-IT" smtClean="0"/>
              <a:pPr/>
              <a:t>24/01/2019</a:t>
            </a:fld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B559038E-5F97-6A43-8A54-EFBC26BF90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392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9956ED-15D3-E443-A8A6-EDC05C4D5F2C}" type="datetimeFigureOut">
              <a:rPr lang="it-IT" smtClean="0"/>
              <a:pPr/>
              <a:t>24/01/2019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B559038E-5F97-6A43-8A54-EFBC26BF90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064834"/>
      </p:ext>
    </p:extLst>
  </p:cSld>
  <p:clrMapOvr>
    <a:masterClrMapping/>
  </p:clrMapOvr>
</p:sldLayout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A19956ED-15D3-E443-A8A6-EDC05C4D5F2C}" type="datetimeFigureOut">
              <a:rPr lang="it-IT" smtClean="0"/>
              <a:pPr/>
              <a:t>24/01/2019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B559038E-5F97-6A43-8A54-EFBC26BF904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fld id="{A19956ED-15D3-E443-A8A6-EDC05C4D5F2C}" type="datetimeFigureOut">
              <a:rPr lang="it-IT" smtClean="0"/>
              <a:pPr/>
              <a:t>24/01/2019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B559038E-5F97-6A43-8A54-EFBC26BF90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4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1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7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6.png"/><Relationship Id="rId4" Type="http://schemas.openxmlformats.org/officeDocument/2006/relationships/diagramData" Target="../diagrams/data3.xml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0.png"/><Relationship Id="rId4" Type="http://schemas.openxmlformats.org/officeDocument/2006/relationships/customXml" Target="../ink/ink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3.xml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395536" y="5373216"/>
            <a:ext cx="8171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000000"/>
                </a:solidFill>
                <a:cs typeface="Arial" panose="020B0604020202020204" pitchFamily="34" charset="0"/>
              </a:rPr>
              <a:t>A cura di: Cristian Barbisan, Dottore Commercialista </a:t>
            </a:r>
            <a:r>
              <a:rPr lang="it-IT" altLang="it-IT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in Treviso</a:t>
            </a:r>
            <a:endParaRPr lang="it-IT" altLang="it-IT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 bwMode="auto">
          <a:xfrm>
            <a:off x="323528" y="1916832"/>
            <a:ext cx="849694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4000" b="1" dirty="0">
                <a:solidFill>
                  <a:srgbClr val="0D0D0D"/>
                </a:solidFill>
              </a:rPr>
              <a:t>La Fatturazione </a:t>
            </a:r>
            <a:r>
              <a:rPr lang="it-IT" altLang="it-IT" sz="4000" b="1" dirty="0" smtClean="0">
                <a:solidFill>
                  <a:srgbClr val="0D0D0D"/>
                </a:solidFill>
              </a:rPr>
              <a:t>Elettronica al via: prime criticità e ultimi chiarimenti ministeriali</a:t>
            </a:r>
            <a:endParaRPr lang="it-IT" altLang="it-IT" sz="4000" b="1" dirty="0">
              <a:solidFill>
                <a:srgbClr val="0D0D0D"/>
              </a:solidFill>
            </a:endParaRPr>
          </a:p>
          <a:p>
            <a:pPr eaLnBrk="1" hangingPunct="1"/>
            <a:endParaRPr lang="it-IT" altLang="it-IT" sz="35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93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I REGISTRI IVA VENDITE</a:t>
            </a: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xmlns="" id="{65E03514-1949-EC42-AB9C-B1B76A8E46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539506"/>
              </p:ext>
            </p:extLst>
          </p:nvPr>
        </p:nvGraphicFramePr>
        <p:xfrm>
          <a:off x="250825" y="1556792"/>
          <a:ext cx="856964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52040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LA FATTURA ELETTRONICA B2PA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1F979022-9652-374C-B01D-EAE925EAC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340768"/>
            <a:ext cx="9036496" cy="151534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4CAEB270-1AAC-2C44-BBD3-B8E5DB601758}"/>
              </a:ext>
            </a:extLst>
          </p:cNvPr>
          <p:cNvSpPr txBox="1"/>
          <p:nvPr/>
        </p:nvSpPr>
        <p:spPr>
          <a:xfrm>
            <a:off x="179512" y="2910135"/>
            <a:ext cx="5616624" cy="461665"/>
          </a:xfrm>
          <a:prstGeom prst="rect">
            <a:avLst/>
          </a:prstGeom>
          <a:solidFill>
            <a:srgbClr val="2797ED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CODICE DESTINATARIO: 6 SPAZI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D644206B-F0C9-7A40-9A2C-B8E5DD1E5F2C}"/>
              </a:ext>
            </a:extLst>
          </p:cNvPr>
          <p:cNvSpPr txBox="1"/>
          <p:nvPr/>
        </p:nvSpPr>
        <p:spPr>
          <a:xfrm>
            <a:off x="179512" y="434673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LA PA ACCETTA/RIFIUTA LA FATTURA ENTRO 15 GG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B51408C4-8FBD-A74E-9830-5CCBE8EE0A21}"/>
              </a:ext>
            </a:extLst>
          </p:cNvPr>
          <p:cNvSpPr txBox="1"/>
          <p:nvPr/>
        </p:nvSpPr>
        <p:spPr>
          <a:xfrm>
            <a:off x="3347863" y="5346995"/>
            <a:ext cx="5545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OLTRE I 15 GG </a:t>
            </a:r>
          </a:p>
          <a:p>
            <a:r>
              <a:rPr lang="it-IT" sz="2400" b="1" dirty="0"/>
              <a:t>SI INTENDE ACCETTATA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EC8B376F-26E2-7144-A85B-8450E4826FB0}"/>
              </a:ext>
            </a:extLst>
          </p:cNvPr>
          <p:cNvSpPr txBox="1"/>
          <p:nvPr/>
        </p:nvSpPr>
        <p:spPr>
          <a:xfrm>
            <a:off x="395536" y="3562200"/>
            <a:ext cx="2304256" cy="461665"/>
          </a:xfrm>
          <a:prstGeom prst="rect">
            <a:avLst/>
          </a:prstGeom>
          <a:solidFill>
            <a:srgbClr val="2797ED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CODICE CUP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4EBB0A6F-C3D4-E34D-8507-A20088C5C66A}"/>
              </a:ext>
            </a:extLst>
          </p:cNvPr>
          <p:cNvSpPr txBox="1"/>
          <p:nvPr/>
        </p:nvSpPr>
        <p:spPr>
          <a:xfrm>
            <a:off x="3131840" y="3579369"/>
            <a:ext cx="2304256" cy="461665"/>
          </a:xfrm>
          <a:prstGeom prst="rect">
            <a:avLst/>
          </a:prstGeom>
          <a:solidFill>
            <a:srgbClr val="2797ED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CODICE CIG</a:t>
            </a:r>
          </a:p>
        </p:txBody>
      </p:sp>
      <p:sp>
        <p:nvSpPr>
          <p:cNvPr id="14" name="Freccia angolare in su 13">
            <a:extLst>
              <a:ext uri="{FF2B5EF4-FFF2-40B4-BE49-F238E27FC236}">
                <a16:creationId xmlns:a16="http://schemas.microsoft.com/office/drawing/2014/main" xmlns="" id="{00925080-A49A-C74F-A720-4B1E0DA45DE3}"/>
              </a:ext>
            </a:extLst>
          </p:cNvPr>
          <p:cNvSpPr/>
          <p:nvPr/>
        </p:nvSpPr>
        <p:spPr>
          <a:xfrm rot="5400000">
            <a:off x="2337154" y="4866566"/>
            <a:ext cx="699539" cy="1321878"/>
          </a:xfrm>
          <a:prstGeom prst="bentUpArrow">
            <a:avLst>
              <a:gd name="adj1" fmla="val 27371"/>
              <a:gd name="adj2" fmla="val 30333"/>
              <a:gd name="adj3" fmla="val 25000"/>
            </a:avLst>
          </a:prstGeom>
          <a:solidFill>
            <a:srgbClr val="006AA6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804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LA FATTURA ELETTRONICA B2B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1F6C7565-0FC5-D148-85AA-5AE6A18E6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08313"/>
            <a:ext cx="8999984" cy="1655463"/>
          </a:xfrm>
          <a:prstGeom prst="rect">
            <a:avLst/>
          </a:prstGeom>
        </p:spPr>
      </p:pic>
      <p:sp>
        <p:nvSpPr>
          <p:cNvPr id="8" name="Rettangolo 12">
            <a:extLst>
              <a:ext uri="{FF2B5EF4-FFF2-40B4-BE49-F238E27FC236}">
                <a16:creationId xmlns:a16="http://schemas.microsoft.com/office/drawing/2014/main" xmlns="" id="{1043B3A5-2CBE-A74F-8414-43A8F91E4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0563"/>
            <a:ext cx="374228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rgbClr val="2A9CF4"/>
                </a:solidFill>
                <a:cs typeface="Arial" panose="020B0604020202020204" pitchFamily="34" charset="0"/>
              </a:rPr>
              <a:t>CHIEDO AL CLIENTE</a:t>
            </a:r>
          </a:p>
        </p:txBody>
      </p:sp>
      <p:sp>
        <p:nvSpPr>
          <p:cNvPr id="7" name="Freccia angolare in su 6">
            <a:extLst>
              <a:ext uri="{FF2B5EF4-FFF2-40B4-BE49-F238E27FC236}">
                <a16:creationId xmlns:a16="http://schemas.microsoft.com/office/drawing/2014/main" xmlns="" id="{1D2B69C5-CCEE-A246-A634-85444E60B27C}"/>
              </a:ext>
            </a:extLst>
          </p:cNvPr>
          <p:cNvSpPr/>
          <p:nvPr/>
        </p:nvSpPr>
        <p:spPr>
          <a:xfrm>
            <a:off x="3995936" y="2410716"/>
            <a:ext cx="1800200" cy="882908"/>
          </a:xfrm>
          <a:prstGeom prst="bentUpArrow">
            <a:avLst/>
          </a:prstGeom>
          <a:solidFill>
            <a:srgbClr val="2A9CF4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4">
            <a:extLst>
              <a:ext uri="{FF2B5EF4-FFF2-40B4-BE49-F238E27FC236}">
                <a16:creationId xmlns:a16="http://schemas.microsoft.com/office/drawing/2014/main" xmlns="" id="{D38BDE88-E6AC-F746-B3E1-FBFBFE141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648137"/>
            <a:ext cx="8296275" cy="492443"/>
          </a:xfrm>
          <a:prstGeom prst="rect">
            <a:avLst/>
          </a:prstGeom>
          <a:solidFill>
            <a:srgbClr val="2A9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LA PEC LA TROVI ANCHE SU </a:t>
            </a:r>
          </a:p>
        </p:txBody>
      </p:sp>
      <p:sp>
        <p:nvSpPr>
          <p:cNvPr id="14" name="Rettangolo 12">
            <a:extLst>
              <a:ext uri="{FF2B5EF4-FFF2-40B4-BE49-F238E27FC236}">
                <a16:creationId xmlns:a16="http://schemas.microsoft.com/office/drawing/2014/main" xmlns="" id="{9DE92A65-BFBF-9B49-9773-E41CF1495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4249030"/>
            <a:ext cx="59046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 err="1">
                <a:solidFill>
                  <a:srgbClr val="FF0000"/>
                </a:solidFill>
                <a:cs typeface="Arial" panose="020B0604020202020204" pitchFamily="34" charset="0"/>
              </a:rPr>
              <a:t>https</a:t>
            </a:r>
            <a:r>
              <a:rPr lang="it-IT" altLang="it-IT" sz="2600" b="1" dirty="0">
                <a:solidFill>
                  <a:srgbClr val="FF0000"/>
                </a:solidFill>
                <a:cs typeface="Arial" panose="020B0604020202020204" pitchFamily="34" charset="0"/>
              </a:rPr>
              <a:t>://</a:t>
            </a:r>
            <a:r>
              <a:rPr lang="it-IT" altLang="it-IT" sz="2600" b="1" dirty="0" err="1">
                <a:solidFill>
                  <a:srgbClr val="FF0000"/>
                </a:solidFill>
                <a:cs typeface="Arial" panose="020B0604020202020204" pitchFamily="34" charset="0"/>
              </a:rPr>
              <a:t>www.inipec.gov.it</a:t>
            </a:r>
            <a:r>
              <a:rPr lang="it-IT" altLang="it-IT" sz="2600" b="1" dirty="0">
                <a:solidFill>
                  <a:srgbClr val="FF0000"/>
                </a:solidFill>
                <a:cs typeface="Arial" panose="020B0604020202020204" pitchFamily="34" charset="0"/>
              </a:rPr>
              <a:t>/cerca-</a:t>
            </a:r>
            <a:r>
              <a:rPr lang="it-IT" altLang="it-IT" sz="2600" b="1" dirty="0" err="1">
                <a:solidFill>
                  <a:srgbClr val="FF0000"/>
                </a:solidFill>
                <a:cs typeface="Arial" panose="020B0604020202020204" pitchFamily="34" charset="0"/>
              </a:rPr>
              <a:t>pec</a:t>
            </a:r>
            <a:endParaRPr lang="it-IT" altLang="it-IT" sz="2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" name="Rettangolo 12">
            <a:extLst>
              <a:ext uri="{FF2B5EF4-FFF2-40B4-BE49-F238E27FC236}">
                <a16:creationId xmlns:a16="http://schemas.microsoft.com/office/drawing/2014/main" xmlns="" id="{5F598C4A-F6A4-EF4F-8266-9781AEF22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840" y="5192281"/>
            <a:ext cx="7738320" cy="492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rgbClr val="2A9CF4"/>
                </a:solidFill>
                <a:cs typeface="Arial" panose="020B0604020202020204" pitchFamily="34" charset="0"/>
              </a:rPr>
              <a:t>MA POSSO EMETTERE FATTURA COMUNQUE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D8EF0C7D-C3C8-9940-844A-DD4AF6B24742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204808" y="4760721"/>
            <a:ext cx="684584" cy="56678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E3ED98BF-3EA0-FD41-8517-3FD6AEE47CF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41044" y="4757049"/>
            <a:ext cx="684584" cy="566788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9A7D4A92-B688-104B-A448-9FD3F2B76CF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41044" y="5566293"/>
            <a:ext cx="684584" cy="56678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4ADE9190-87E3-D244-A8B1-B7CCCF9DB822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204808" y="5605248"/>
            <a:ext cx="684584" cy="56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74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24 </a:t>
            </a:r>
            <a:r>
              <a:rPr lang="it-IT" sz="3200" b="1" dirty="0" smtClean="0">
                <a:solidFill>
                  <a:schemeClr val="bg1"/>
                </a:solidFill>
              </a:rPr>
              <a:t>ADEMPIMENTI: </a:t>
            </a:r>
            <a:r>
              <a:rPr lang="it-IT" sz="3200" b="1" dirty="0">
                <a:solidFill>
                  <a:schemeClr val="bg1"/>
                </a:solidFill>
              </a:rPr>
              <a:t>FORSE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57925F78-2B5C-E24B-AF84-829D4B697CCB}"/>
              </a:ext>
            </a:extLst>
          </p:cNvPr>
          <p:cNvSpPr/>
          <p:nvPr/>
        </p:nvSpPr>
        <p:spPr>
          <a:xfrm>
            <a:off x="439738" y="1042988"/>
            <a:ext cx="8235950" cy="493712"/>
          </a:xfrm>
          <a:prstGeom prst="rect">
            <a:avLst/>
          </a:prstGeom>
          <a:solidFill>
            <a:srgbClr val="2A9CF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dirty="0">
                <a:cs typeface="Arial" panose="020B0604020202020204" pitchFamily="34" charset="0"/>
              </a:rPr>
              <a:t>NUOVO ADEMPIMENTO 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B0F534E5-DE58-E64C-AA5C-4A4FCAD5D89E}"/>
              </a:ext>
            </a:extLst>
          </p:cNvPr>
          <p:cNvSpPr/>
          <p:nvPr/>
        </p:nvSpPr>
        <p:spPr>
          <a:xfrm>
            <a:off x="439738" y="1679575"/>
            <a:ext cx="8235950" cy="492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solidFill>
                  <a:schemeClr val="tx1"/>
                </a:solidFill>
                <a:cs typeface="Arial" panose="020B0604020202020204" pitchFamily="34" charset="0"/>
              </a:rPr>
              <a:t>ESTEROMETRO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CC5E27D3-635E-5C46-BE7B-2E876870D1EA}"/>
              </a:ext>
            </a:extLst>
          </p:cNvPr>
          <p:cNvSpPr/>
          <p:nvPr/>
        </p:nvSpPr>
        <p:spPr>
          <a:xfrm>
            <a:off x="439738" y="2332038"/>
            <a:ext cx="8235950" cy="1692275"/>
          </a:xfrm>
          <a:prstGeom prst="rect">
            <a:avLst/>
          </a:prstGeom>
          <a:solidFill>
            <a:srgbClr val="2A9CF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cs typeface="Arial" panose="020B0604020202020204" pitchFamily="34" charset="0"/>
              </a:rPr>
              <a:t>COMUNICARE OPERAZIONI </a:t>
            </a:r>
          </a:p>
          <a:p>
            <a:pPr algn="ctr">
              <a:defRPr/>
            </a:pPr>
            <a:r>
              <a:rPr lang="it-IT" sz="2600" b="1" dirty="0">
                <a:cs typeface="Arial" panose="020B0604020202020204" pitchFamily="34" charset="0"/>
              </a:rPr>
              <a:t>DA E VERSO</a:t>
            </a:r>
          </a:p>
          <a:p>
            <a:pPr algn="ctr">
              <a:defRPr/>
            </a:pPr>
            <a:r>
              <a:rPr lang="it-IT" sz="2600" b="1" dirty="0">
                <a:cs typeface="Arial" panose="020B0604020202020204" pitchFamily="34" charset="0"/>
              </a:rPr>
              <a:t>SOGGETTI NON STABILITI NEL TERRITORIO DELLO STATO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571DC364-6980-504B-9AE3-F70F48800537}"/>
              </a:ext>
            </a:extLst>
          </p:cNvPr>
          <p:cNvSpPr/>
          <p:nvPr/>
        </p:nvSpPr>
        <p:spPr>
          <a:xfrm>
            <a:off x="439738" y="4184650"/>
            <a:ext cx="8235950" cy="1446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solidFill>
                  <a:schemeClr val="tx1"/>
                </a:solidFill>
                <a:cs typeface="Arial" panose="020B0604020202020204" pitchFamily="34" charset="0"/>
              </a:rPr>
              <a:t>ENTRO ULTIMO GIORNO DEL MESE SUCCESSIVO</a:t>
            </a:r>
          </a:p>
          <a:p>
            <a:pPr algn="ctr">
              <a:defRPr/>
            </a:pPr>
            <a:endParaRPr lang="it-IT" sz="1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t-IT" sz="2600" b="1" dirty="0">
                <a:solidFill>
                  <a:schemeClr val="tx1"/>
                </a:solidFill>
                <a:cs typeface="Arial" panose="020B0604020202020204" pitchFamily="34" charset="0"/>
              </a:rPr>
              <a:t> LA DATA DI EMISSIONE DEL FATTURA ATTIVA</a:t>
            </a:r>
          </a:p>
          <a:p>
            <a:pPr algn="ctr">
              <a:defRPr/>
            </a:pPr>
            <a:r>
              <a:rPr lang="it-IT" sz="2600" b="1" dirty="0">
                <a:solidFill>
                  <a:schemeClr val="tx1"/>
                </a:solidFill>
                <a:cs typeface="Arial" panose="020B0604020202020204" pitchFamily="34" charset="0"/>
              </a:rPr>
              <a:t>LA DATA DI RICEZIONE DELLA FATTURA PASSIVA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C1468301-5A8E-034D-A36F-56A8B02EFA45}"/>
              </a:ext>
            </a:extLst>
          </p:cNvPr>
          <p:cNvSpPr/>
          <p:nvPr/>
        </p:nvSpPr>
        <p:spPr>
          <a:xfrm>
            <a:off x="439738" y="5949950"/>
            <a:ext cx="6004470" cy="646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>
                <a:latin typeface="+mj-lt"/>
              </a:rPr>
              <a:t>N.B. - </a:t>
            </a:r>
            <a:r>
              <a:rPr lang="it-IT" dirty="0" err="1">
                <a:latin typeface="+mj-lt"/>
              </a:rPr>
              <a:t>Provv</a:t>
            </a:r>
            <a:r>
              <a:rPr lang="it-IT" dirty="0">
                <a:latin typeface="+mj-lt"/>
              </a:rPr>
              <a:t>. </a:t>
            </a:r>
            <a:r>
              <a:rPr lang="it-IT" dirty="0" err="1">
                <a:latin typeface="+mj-lt"/>
              </a:rPr>
              <a:t>AdE</a:t>
            </a:r>
            <a:r>
              <a:rPr lang="it-IT" dirty="0">
                <a:latin typeface="+mj-lt"/>
              </a:rPr>
              <a:t> n. 89757 del 30/04/2018: </a:t>
            </a:r>
          </a:p>
          <a:p>
            <a:pPr>
              <a:defRPr/>
            </a:pPr>
            <a:r>
              <a:rPr lang="it-IT" dirty="0">
                <a:latin typeface="+mj-lt"/>
              </a:rPr>
              <a:t>occorre indicare come </a:t>
            </a:r>
            <a:r>
              <a:rPr lang="it-IT" i="1" dirty="0">
                <a:latin typeface="+mj-lt"/>
              </a:rPr>
              <a:t>codice destinatario </a:t>
            </a:r>
            <a:r>
              <a:rPr lang="it-IT" dirty="0">
                <a:latin typeface="+mj-lt"/>
              </a:rPr>
              <a:t>“XXXXXXX”</a:t>
            </a:r>
          </a:p>
        </p:txBody>
      </p:sp>
    </p:spTree>
    <p:extLst>
      <p:ext uri="{BB962C8B-B14F-4D97-AF65-F5344CB8AC3E}">
        <p14:creationId xmlns:p14="http://schemas.microsoft.com/office/powerpoint/2010/main" val="1271644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COME EVITARE LO SPESOMETRO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B7379322-CCCA-5D45-A1DA-0EFCE068CF4A}"/>
              </a:ext>
            </a:extLst>
          </p:cNvPr>
          <p:cNvSpPr txBox="1"/>
          <p:nvPr/>
        </p:nvSpPr>
        <p:spPr>
          <a:xfrm>
            <a:off x="755576" y="1556792"/>
            <a:ext cx="2448272" cy="369332"/>
          </a:xfrm>
          <a:prstGeom prst="rect">
            <a:avLst/>
          </a:prstGeom>
          <a:noFill/>
          <a:ln w="63500">
            <a:solidFill>
              <a:schemeClr val="accent2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DATI CEDENTE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69325C0C-8CF6-6649-98DD-FD039F4FC621}"/>
              </a:ext>
            </a:extLst>
          </p:cNvPr>
          <p:cNvSpPr txBox="1"/>
          <p:nvPr/>
        </p:nvSpPr>
        <p:spPr>
          <a:xfrm>
            <a:off x="5588056" y="1556791"/>
            <a:ext cx="2448272" cy="369332"/>
          </a:xfrm>
          <a:prstGeom prst="rect">
            <a:avLst/>
          </a:prstGeom>
          <a:noFill/>
          <a:ln w="63500">
            <a:solidFill>
              <a:srgbClr val="8F3C3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DATI FORNITORE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150A035C-9F83-7C4C-A422-D3156FB61E64}"/>
              </a:ext>
            </a:extLst>
          </p:cNvPr>
          <p:cNvSpPr txBox="1"/>
          <p:nvPr/>
        </p:nvSpPr>
        <p:spPr>
          <a:xfrm>
            <a:off x="3254072" y="2390200"/>
            <a:ext cx="2333984" cy="369332"/>
          </a:xfrm>
          <a:prstGeom prst="rect">
            <a:avLst/>
          </a:prstGeom>
          <a:noFill/>
          <a:ln w="63500">
            <a:solidFill>
              <a:schemeClr val="accent2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NUMERO FATTURA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96FAD5B3-F251-CF40-8E59-6CE449365622}"/>
              </a:ext>
            </a:extLst>
          </p:cNvPr>
          <p:cNvSpPr txBox="1"/>
          <p:nvPr/>
        </p:nvSpPr>
        <p:spPr>
          <a:xfrm>
            <a:off x="752104" y="2390200"/>
            <a:ext cx="2333984" cy="369332"/>
          </a:xfrm>
          <a:prstGeom prst="rect">
            <a:avLst/>
          </a:prstGeom>
          <a:noFill/>
          <a:ln w="63500">
            <a:solidFill>
              <a:schemeClr val="accent2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DATA FATTURA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B659B4AD-946C-9D44-A3D5-536CE646F28B}"/>
              </a:ext>
            </a:extLst>
          </p:cNvPr>
          <p:cNvSpPr txBox="1"/>
          <p:nvPr/>
        </p:nvSpPr>
        <p:spPr>
          <a:xfrm>
            <a:off x="3208318" y="4199801"/>
            <a:ext cx="1317928" cy="369332"/>
          </a:xfrm>
          <a:prstGeom prst="rect">
            <a:avLst/>
          </a:prstGeom>
          <a:noFill/>
          <a:ln w="63500">
            <a:solidFill>
              <a:schemeClr val="accent2">
                <a:shade val="50000"/>
                <a:alpha val="9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ALIQUOTA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07ED2E3D-90A4-8E4B-93AD-4E275BDE885B}"/>
              </a:ext>
            </a:extLst>
          </p:cNvPr>
          <p:cNvSpPr txBox="1"/>
          <p:nvPr/>
        </p:nvSpPr>
        <p:spPr>
          <a:xfrm>
            <a:off x="706350" y="4199801"/>
            <a:ext cx="2333984" cy="369332"/>
          </a:xfrm>
          <a:prstGeom prst="rect">
            <a:avLst/>
          </a:prstGeom>
          <a:noFill/>
          <a:ln w="63500">
            <a:solidFill>
              <a:schemeClr val="accent2">
                <a:shade val="50000"/>
                <a:alpha val="9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IMPONIBILE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C8250B7D-ECFD-F848-8EA3-F996E932136A}"/>
              </a:ext>
            </a:extLst>
          </p:cNvPr>
          <p:cNvSpPr txBox="1"/>
          <p:nvPr/>
        </p:nvSpPr>
        <p:spPr>
          <a:xfrm>
            <a:off x="4547966" y="4199801"/>
            <a:ext cx="1317928" cy="369332"/>
          </a:xfrm>
          <a:prstGeom prst="rect">
            <a:avLst/>
          </a:prstGeom>
          <a:noFill/>
          <a:ln w="63500">
            <a:solidFill>
              <a:schemeClr val="accent2">
                <a:shade val="50000"/>
                <a:alpha val="9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IVA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6F9F547D-A688-0F49-B93B-378FB0257238}"/>
              </a:ext>
            </a:extLst>
          </p:cNvPr>
          <p:cNvSpPr txBox="1"/>
          <p:nvPr/>
        </p:nvSpPr>
        <p:spPr>
          <a:xfrm>
            <a:off x="6012160" y="4199800"/>
            <a:ext cx="2186494" cy="369332"/>
          </a:xfrm>
          <a:prstGeom prst="rect">
            <a:avLst/>
          </a:prstGeom>
          <a:noFill/>
          <a:ln w="63500">
            <a:solidFill>
              <a:schemeClr val="accent2">
                <a:shade val="50000"/>
                <a:alpha val="9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TOTALE FATTURA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xmlns="" id="{342538E1-53E7-1D4D-8EF9-DD0A94388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921002"/>
              </p:ext>
            </p:extLst>
          </p:nvPr>
        </p:nvGraphicFramePr>
        <p:xfrm>
          <a:off x="753208" y="3200752"/>
          <a:ext cx="73448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512">
                  <a:extLst>
                    <a:ext uri="{9D8B030D-6E8A-4147-A177-3AD203B41FA5}">
                      <a16:colId xmlns:a16="http://schemas.microsoft.com/office/drawing/2014/main" xmlns="" val="192840247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221789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443415586"/>
                    </a:ext>
                  </a:extLst>
                </a:gridCol>
                <a:gridCol w="1766149">
                  <a:extLst>
                    <a:ext uri="{9D8B030D-6E8A-4147-A177-3AD203B41FA5}">
                      <a16:colId xmlns:a16="http://schemas.microsoft.com/office/drawing/2014/main" xmlns="" val="3441462603"/>
                    </a:ext>
                  </a:extLst>
                </a:gridCol>
                <a:gridCol w="1615861">
                  <a:extLst>
                    <a:ext uri="{9D8B030D-6E8A-4147-A177-3AD203B41FA5}">
                      <a16:colId xmlns:a16="http://schemas.microsoft.com/office/drawing/2014/main" xmlns="" val="23930819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COD ART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DESCRIZIONE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Q.TA’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IMPORTO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IVA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428597760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CF5C0F91-CD8B-414B-9F59-606D85172AC6}"/>
              </a:ext>
            </a:extLst>
          </p:cNvPr>
          <p:cNvSpPr txBox="1"/>
          <p:nvPr/>
        </p:nvSpPr>
        <p:spPr>
          <a:xfrm>
            <a:off x="395188" y="1125002"/>
            <a:ext cx="8353623" cy="3888000"/>
          </a:xfrm>
          <a:prstGeom prst="rect">
            <a:avLst/>
          </a:prstGeom>
          <a:noFill/>
          <a:ln w="133350">
            <a:solidFill>
              <a:srgbClr val="006AA6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C8EBE0B7-557D-B74F-AA90-9BC336D497C4}"/>
              </a:ext>
            </a:extLst>
          </p:cNvPr>
          <p:cNvSpPr txBox="1"/>
          <p:nvPr/>
        </p:nvSpPr>
        <p:spPr>
          <a:xfrm>
            <a:off x="660533" y="5147450"/>
            <a:ext cx="2638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8F3C3A"/>
                </a:solidFill>
              </a:rPr>
              <a:t>DATI FATTURA ESTEROMETRO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93CA6D51-AE05-6445-888A-3206374FBE1B}"/>
              </a:ext>
            </a:extLst>
          </p:cNvPr>
          <p:cNvSpPr txBox="1"/>
          <p:nvPr/>
        </p:nvSpPr>
        <p:spPr>
          <a:xfrm>
            <a:off x="5624544" y="5197340"/>
            <a:ext cx="2638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6AA6"/>
                </a:solidFill>
              </a:rPr>
              <a:t>FATTURA </a:t>
            </a:r>
          </a:p>
          <a:p>
            <a:r>
              <a:rPr lang="it-IT" sz="2400" b="1" dirty="0">
                <a:solidFill>
                  <a:srgbClr val="006AA6"/>
                </a:solidFill>
              </a:rPr>
              <a:t>ELETTRONICA</a:t>
            </a:r>
          </a:p>
        </p:txBody>
      </p:sp>
      <p:sp>
        <p:nvSpPr>
          <p:cNvPr id="8" name="Freccia angolare in su 7">
            <a:extLst>
              <a:ext uri="{FF2B5EF4-FFF2-40B4-BE49-F238E27FC236}">
                <a16:creationId xmlns:a16="http://schemas.microsoft.com/office/drawing/2014/main" xmlns="" id="{EB41EA24-81D1-6742-8D55-EAD50A7E0550}"/>
              </a:ext>
            </a:extLst>
          </p:cNvPr>
          <p:cNvSpPr/>
          <p:nvPr/>
        </p:nvSpPr>
        <p:spPr>
          <a:xfrm>
            <a:off x="7502931" y="5119357"/>
            <a:ext cx="980536" cy="415498"/>
          </a:xfrm>
          <a:prstGeom prst="bentUp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ngolare in su 22">
            <a:extLst>
              <a:ext uri="{FF2B5EF4-FFF2-40B4-BE49-F238E27FC236}">
                <a16:creationId xmlns:a16="http://schemas.microsoft.com/office/drawing/2014/main" xmlns="" id="{4F298CCD-5C16-BA45-9BB5-E79DEA03D2E4}"/>
              </a:ext>
            </a:extLst>
          </p:cNvPr>
          <p:cNvSpPr/>
          <p:nvPr/>
        </p:nvSpPr>
        <p:spPr>
          <a:xfrm>
            <a:off x="3182555" y="4684927"/>
            <a:ext cx="980536" cy="830997"/>
          </a:xfrm>
          <a:prstGeom prst="bentUpArrow">
            <a:avLst>
              <a:gd name="adj1" fmla="val 25000"/>
              <a:gd name="adj2" fmla="val 25000"/>
              <a:gd name="adj3" fmla="val 48416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899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LA FATTURA ELETTRONICA B2B - UE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B815BFA-CF64-2649-A89E-D89649F32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4" y="1175451"/>
            <a:ext cx="8642351" cy="1495747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7C5B72C6-4988-6F41-9639-D7E01213485F}"/>
              </a:ext>
            </a:extLst>
          </p:cNvPr>
          <p:cNvSpPr/>
          <p:nvPr/>
        </p:nvSpPr>
        <p:spPr>
          <a:xfrm>
            <a:off x="250824" y="2782887"/>
            <a:ext cx="6265392" cy="646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>
                <a:latin typeface="+mj-lt"/>
              </a:rPr>
              <a:t>N.B. - </a:t>
            </a:r>
            <a:r>
              <a:rPr lang="it-IT" b="1" dirty="0" err="1">
                <a:latin typeface="+mj-lt"/>
              </a:rPr>
              <a:t>Provv</a:t>
            </a:r>
            <a:r>
              <a:rPr lang="it-IT" b="1" dirty="0">
                <a:latin typeface="+mj-lt"/>
              </a:rPr>
              <a:t>. </a:t>
            </a:r>
            <a:r>
              <a:rPr lang="it-IT" b="1" dirty="0" err="1">
                <a:latin typeface="+mj-lt"/>
              </a:rPr>
              <a:t>AdE</a:t>
            </a:r>
            <a:r>
              <a:rPr lang="it-IT" b="1" dirty="0">
                <a:latin typeface="+mj-lt"/>
              </a:rPr>
              <a:t> n. 89757 del 30/04/2018: </a:t>
            </a:r>
          </a:p>
          <a:p>
            <a:pPr>
              <a:defRPr/>
            </a:pPr>
            <a:r>
              <a:rPr lang="it-IT" b="1" dirty="0">
                <a:latin typeface="+mj-lt"/>
              </a:rPr>
              <a:t>occorre indicare come </a:t>
            </a:r>
            <a:r>
              <a:rPr lang="it-IT" b="1" i="1" dirty="0">
                <a:latin typeface="+mj-lt"/>
              </a:rPr>
              <a:t>codice destinatario </a:t>
            </a:r>
            <a:r>
              <a:rPr lang="it-IT" b="1" dirty="0">
                <a:latin typeface="+mj-lt"/>
              </a:rPr>
              <a:t>“XXXXXXX”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3D289FF0-F107-9341-8F34-0B116904ED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675" y="2852936"/>
            <a:ext cx="1968500" cy="2411024"/>
          </a:xfrm>
          <a:prstGeom prst="rect">
            <a:avLst/>
          </a:prstGeom>
        </p:spPr>
      </p:pic>
      <p:sp>
        <p:nvSpPr>
          <p:cNvPr id="12" name="Rettangolo 4">
            <a:extLst>
              <a:ext uri="{FF2B5EF4-FFF2-40B4-BE49-F238E27FC236}">
                <a16:creationId xmlns:a16="http://schemas.microsoft.com/office/drawing/2014/main" xmlns="" id="{A4CF8009-EC74-8548-8145-3FC3A5B57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648137"/>
            <a:ext cx="6553423" cy="492443"/>
          </a:xfrm>
          <a:prstGeom prst="rect">
            <a:avLst/>
          </a:prstGeom>
          <a:solidFill>
            <a:srgbClr val="2A9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PARTITA IVA QUALE???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418D1C14-241B-9942-BCEA-DC608E42B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578491"/>
              </p:ext>
            </p:extLst>
          </p:nvPr>
        </p:nvGraphicFramePr>
        <p:xfrm>
          <a:off x="250824" y="4303480"/>
          <a:ext cx="6553422" cy="96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711">
                  <a:extLst>
                    <a:ext uri="{9D8B030D-6E8A-4147-A177-3AD203B41FA5}">
                      <a16:colId xmlns:a16="http://schemas.microsoft.com/office/drawing/2014/main" xmlns="" val="3940673515"/>
                    </a:ext>
                  </a:extLst>
                </a:gridCol>
                <a:gridCol w="3276711">
                  <a:extLst>
                    <a:ext uri="{9D8B030D-6E8A-4147-A177-3AD203B41FA5}">
                      <a16:colId xmlns:a16="http://schemas.microsoft.com/office/drawing/2014/main" xmlns="" val="1550004977"/>
                    </a:ext>
                  </a:extLst>
                </a:gridCol>
              </a:tblGrid>
              <a:tr h="219319">
                <a:tc>
                  <a:txBody>
                    <a:bodyPr/>
                    <a:lstStyle/>
                    <a:p>
                      <a:r>
                        <a:rPr lang="it-IT" dirty="0"/>
                        <a:t>CODICE PAESE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PARTITA IVA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6791243"/>
                  </a:ext>
                </a:extLst>
              </a:tr>
              <a:tr h="594720">
                <a:tc>
                  <a:txBody>
                    <a:bodyPr/>
                    <a:lstStyle/>
                    <a:p>
                      <a:r>
                        <a:rPr lang="it-IT" dirty="0"/>
                        <a:t>2 LETTERE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QUELLA DEL VIES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552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979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2000" y="142875"/>
            <a:ext cx="8640023" cy="76517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2800" b="1" dirty="0">
                <a:solidFill>
                  <a:schemeClr val="bg1"/>
                </a:solidFill>
              </a:rPr>
              <a:t>LA FATTURA ELETTRONICA B2B </a:t>
            </a:r>
            <a:r>
              <a:rPr lang="it-IT" sz="2800" b="1" dirty="0" smtClean="0">
                <a:solidFill>
                  <a:schemeClr val="bg1"/>
                </a:solidFill>
              </a:rPr>
              <a:t>– EXTRA UE</a:t>
            </a:r>
            <a:endParaRPr lang="it-IT" sz="2800" b="1" dirty="0">
              <a:solidFill>
                <a:schemeClr val="bg1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284E9E8B-296C-F244-8C16-DD7F7F3E5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4" y="1052736"/>
            <a:ext cx="8641199" cy="1495561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547B0B4E-CC7C-6049-965B-D43DCF3C11BF}"/>
              </a:ext>
            </a:extLst>
          </p:cNvPr>
          <p:cNvSpPr/>
          <p:nvPr/>
        </p:nvSpPr>
        <p:spPr>
          <a:xfrm>
            <a:off x="107504" y="2782887"/>
            <a:ext cx="6408712" cy="646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>
                <a:latin typeface="+mj-lt"/>
              </a:rPr>
              <a:t>N.B. - </a:t>
            </a:r>
            <a:r>
              <a:rPr lang="it-IT" b="1" dirty="0" err="1">
                <a:latin typeface="+mj-lt"/>
              </a:rPr>
              <a:t>Provv</a:t>
            </a:r>
            <a:r>
              <a:rPr lang="it-IT" b="1" dirty="0">
                <a:latin typeface="+mj-lt"/>
              </a:rPr>
              <a:t>. </a:t>
            </a:r>
            <a:r>
              <a:rPr lang="it-IT" b="1" dirty="0" err="1">
                <a:latin typeface="+mj-lt"/>
              </a:rPr>
              <a:t>AdE</a:t>
            </a:r>
            <a:r>
              <a:rPr lang="it-IT" b="1" dirty="0">
                <a:latin typeface="+mj-lt"/>
              </a:rPr>
              <a:t> n. 89757 del 30/04/2018: </a:t>
            </a:r>
          </a:p>
          <a:p>
            <a:pPr>
              <a:defRPr/>
            </a:pPr>
            <a:r>
              <a:rPr lang="it-IT" b="1" dirty="0">
                <a:latin typeface="+mj-lt"/>
              </a:rPr>
              <a:t>occorre indicare come </a:t>
            </a:r>
            <a:r>
              <a:rPr lang="it-IT" b="1" i="1" dirty="0">
                <a:latin typeface="+mj-lt"/>
              </a:rPr>
              <a:t>codice destinatario </a:t>
            </a:r>
            <a:r>
              <a:rPr lang="it-IT" b="1" dirty="0">
                <a:latin typeface="+mj-lt"/>
              </a:rPr>
              <a:t>“XXXXXXX”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71C0286B-659D-EC42-881A-91FE0AA9B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3523" y="3648137"/>
            <a:ext cx="1968500" cy="2210542"/>
          </a:xfrm>
          <a:prstGeom prst="rect">
            <a:avLst/>
          </a:prstGeom>
        </p:spPr>
      </p:pic>
      <p:sp>
        <p:nvSpPr>
          <p:cNvPr id="9" name="Rettangolo 4">
            <a:extLst>
              <a:ext uri="{FF2B5EF4-FFF2-40B4-BE49-F238E27FC236}">
                <a16:creationId xmlns:a16="http://schemas.microsoft.com/office/drawing/2014/main" xmlns="" id="{0C56E720-ED4E-CC48-830A-70AFCB845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648137"/>
            <a:ext cx="6553423" cy="492443"/>
          </a:xfrm>
          <a:prstGeom prst="rect">
            <a:avLst/>
          </a:prstGeom>
          <a:solidFill>
            <a:srgbClr val="2A9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PARTITA IVA QUALE???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xmlns="" id="{0548AF8D-14F1-DB4D-9AC5-ADC867CC7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239660"/>
              </p:ext>
            </p:extLst>
          </p:nvPr>
        </p:nvGraphicFramePr>
        <p:xfrm>
          <a:off x="250824" y="4303480"/>
          <a:ext cx="6553422" cy="155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711">
                  <a:extLst>
                    <a:ext uri="{9D8B030D-6E8A-4147-A177-3AD203B41FA5}">
                      <a16:colId xmlns:a16="http://schemas.microsoft.com/office/drawing/2014/main" xmlns="" val="3940673515"/>
                    </a:ext>
                  </a:extLst>
                </a:gridCol>
                <a:gridCol w="3276711">
                  <a:extLst>
                    <a:ext uri="{9D8B030D-6E8A-4147-A177-3AD203B41FA5}">
                      <a16:colId xmlns:a16="http://schemas.microsoft.com/office/drawing/2014/main" xmlns="" val="1550004977"/>
                    </a:ext>
                  </a:extLst>
                </a:gridCol>
              </a:tblGrid>
              <a:tr h="219319">
                <a:tc>
                  <a:txBody>
                    <a:bodyPr/>
                    <a:lstStyle/>
                    <a:p>
                      <a:r>
                        <a:rPr lang="it-IT" dirty="0"/>
                        <a:t>CODICE PAESE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PARTITA IVA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6791243"/>
                  </a:ext>
                </a:extLst>
              </a:tr>
              <a:tr h="594720">
                <a:tc>
                  <a:txBody>
                    <a:bodyPr/>
                    <a:lstStyle/>
                    <a:p>
                      <a:r>
                        <a:rPr lang="it-IT" dirty="0"/>
                        <a:t>2 LETTERE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DA 11 A 28 SPAZI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5522971"/>
                  </a:ext>
                </a:extLst>
              </a:tr>
              <a:tr h="594720">
                <a:tc>
                  <a:txBody>
                    <a:bodyPr/>
                    <a:lstStyle/>
                    <a:p>
                      <a:r>
                        <a:rPr lang="it-IT" dirty="0"/>
                        <a:t>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999 999 999 99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7837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049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2000" y="142875"/>
            <a:ext cx="8568951" cy="764831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LA FATTURA ELETTRONICA B2C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9E9E0141-66AF-2646-A482-B7A299D34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28" y="1124744"/>
            <a:ext cx="8694023" cy="1411459"/>
          </a:xfrm>
          <a:prstGeom prst="rect">
            <a:avLst/>
          </a:prstGeom>
        </p:spPr>
      </p:pic>
      <p:sp>
        <p:nvSpPr>
          <p:cNvPr id="7" name="Rettangolo 4">
            <a:extLst>
              <a:ext uri="{FF2B5EF4-FFF2-40B4-BE49-F238E27FC236}">
                <a16:creationId xmlns:a16="http://schemas.microsoft.com/office/drawing/2014/main" xmlns="" id="{8D1B9EDB-CE07-0347-B260-30D7F9F26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2808497"/>
            <a:ext cx="6553423" cy="492443"/>
          </a:xfrm>
          <a:prstGeom prst="rect">
            <a:avLst/>
          </a:prstGeom>
          <a:solidFill>
            <a:srgbClr val="2A9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INDICO SOLO CODICE FISCALE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B33DF6B7-D5CA-084E-A032-677328215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927" y="2808497"/>
            <a:ext cx="2025044" cy="1633837"/>
          </a:xfrm>
          <a:prstGeom prst="rect">
            <a:avLst/>
          </a:prstGeom>
        </p:spPr>
      </p:pic>
      <p:sp>
        <p:nvSpPr>
          <p:cNvPr id="9" name="Rettangolo 12">
            <a:extLst>
              <a:ext uri="{FF2B5EF4-FFF2-40B4-BE49-F238E27FC236}">
                <a16:creationId xmlns:a16="http://schemas.microsoft.com/office/drawing/2014/main" xmlns="" id="{AA095684-85AA-A74C-857D-06F7CA5BB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28" y="3766820"/>
            <a:ext cx="655342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rgbClr val="2A9CF4"/>
                </a:solidFill>
                <a:cs typeface="Arial" panose="020B0604020202020204" pitchFamily="34" charset="0"/>
              </a:rPr>
              <a:t>LA COPIA INFORMATICA </a:t>
            </a:r>
            <a:r>
              <a:rPr lang="it-IT" altLang="it-IT" sz="2600" b="1" dirty="0" smtClean="0">
                <a:solidFill>
                  <a:srgbClr val="2A9CF4"/>
                </a:solidFill>
                <a:cs typeface="Arial" panose="020B0604020202020204" pitchFamily="34" charset="0"/>
              </a:rPr>
              <a:t>È RESA </a:t>
            </a:r>
            <a:r>
              <a:rPr lang="it-IT" altLang="it-IT" sz="2600" b="1" dirty="0">
                <a:solidFill>
                  <a:srgbClr val="2A9CF4"/>
                </a:solidFill>
                <a:cs typeface="Arial" panose="020B0604020202020204" pitchFamily="34" charset="0"/>
              </a:rPr>
              <a:t>DISPONIBILE DA </a:t>
            </a:r>
            <a:r>
              <a:rPr lang="it-IT" altLang="it-IT" sz="2600" b="1" dirty="0" err="1" smtClean="0">
                <a:solidFill>
                  <a:srgbClr val="2A9CF4"/>
                </a:solidFill>
                <a:cs typeface="Arial" panose="020B0604020202020204" pitchFamily="34" charset="0"/>
              </a:rPr>
              <a:t>AdE</a:t>
            </a:r>
            <a:endParaRPr lang="it-IT" altLang="it-IT" sz="2600" b="1" dirty="0">
              <a:solidFill>
                <a:srgbClr val="2A9CF4"/>
              </a:solidFill>
              <a:cs typeface="Arial" panose="020B0604020202020204" pitchFamily="34" charset="0"/>
            </a:endParaRPr>
          </a:p>
        </p:txBody>
      </p:sp>
      <p:sp>
        <p:nvSpPr>
          <p:cNvPr id="12" name="Rettangolo 12">
            <a:extLst>
              <a:ext uri="{FF2B5EF4-FFF2-40B4-BE49-F238E27FC236}">
                <a16:creationId xmlns:a16="http://schemas.microsoft.com/office/drawing/2014/main" xmlns="" id="{9C439CAC-393D-3146-AF24-C5739F82D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28" y="4941838"/>
            <a:ext cx="876555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rgbClr val="FF0000"/>
                </a:solidFill>
                <a:cs typeface="Arial" panose="020B0604020202020204" pitchFamily="34" charset="0"/>
              </a:rPr>
              <a:t>IL </a:t>
            </a:r>
            <a:r>
              <a:rPr lang="it-IT" altLang="it-IT" sz="2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CONDOMINIO </a:t>
            </a:r>
            <a:r>
              <a:rPr lang="it-IT" altLang="it-IT" sz="2600" b="1" dirty="0">
                <a:solidFill>
                  <a:srgbClr val="FF0000"/>
                </a:solidFill>
                <a:cs typeface="Arial" panose="020B0604020202020204" pitchFamily="34" charset="0"/>
              </a:rPr>
              <a:t>E GLI ENTI NON COMMERCIALI VANNO </a:t>
            </a:r>
            <a:r>
              <a:rPr lang="it-IT" altLang="it-IT" sz="2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TRATTATI </a:t>
            </a:r>
            <a:r>
              <a:rPr lang="it-IT" altLang="it-IT" sz="2600" b="1" dirty="0">
                <a:solidFill>
                  <a:srgbClr val="FF0000"/>
                </a:solidFill>
                <a:cs typeface="Arial" panose="020B0604020202020204" pitchFamily="34" charset="0"/>
              </a:rPr>
              <a:t>COME SOGGETTO PRIVATO</a:t>
            </a:r>
          </a:p>
        </p:txBody>
      </p:sp>
    </p:spTree>
    <p:extLst>
      <p:ext uri="{BB962C8B-B14F-4D97-AF65-F5344CB8AC3E}">
        <p14:creationId xmlns:p14="http://schemas.microsoft.com/office/powerpoint/2010/main" val="2795264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LE RICEVUTE DI EMISSIONE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xmlns="" id="{62977C21-6BB4-B147-8EF5-E4A5B60396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4721423"/>
              </p:ext>
            </p:extLst>
          </p:nvPr>
        </p:nvGraphicFramePr>
        <p:xfrm>
          <a:off x="179512" y="1397000"/>
          <a:ext cx="66247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E001C871-19BD-0347-913C-6D1BB019978C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7164288" y="1340767"/>
            <a:ext cx="1536120" cy="14670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FB37329E-F58D-9941-A924-338A0E6C499A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7212268" y="2807841"/>
            <a:ext cx="1440160" cy="146707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AC112A28-F7C6-EE4B-B0AF-B9F542955B17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7434848" y="4286511"/>
            <a:ext cx="1025584" cy="1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92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RICEVUTA DI SCARTO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9A60C32B-559C-2049-94ED-9D54A41FAF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9" b="48230"/>
          <a:stretch/>
        </p:blipFill>
        <p:spPr>
          <a:xfrm>
            <a:off x="0" y="1052736"/>
            <a:ext cx="873499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72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xmlns="" id="{E5DD1731-9007-4E21-BBF8-31BD02ACE1AF}"/>
              </a:ext>
            </a:extLst>
          </p:cNvPr>
          <p:cNvSpPr/>
          <p:nvPr/>
        </p:nvSpPr>
        <p:spPr>
          <a:xfrm>
            <a:off x="250825" y="2742084"/>
            <a:ext cx="4153258" cy="765174"/>
          </a:xfrm>
          <a:prstGeom prst="roundRect">
            <a:avLst>
              <a:gd name="adj" fmla="val 0"/>
            </a:avLst>
          </a:prstGeom>
          <a:solidFill>
            <a:srgbClr val="006AA6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xmlns="" id="{85138627-1E5F-46B9-8C7F-D14B9010FEC6}"/>
              </a:ext>
            </a:extLst>
          </p:cNvPr>
          <p:cNvSpPr/>
          <p:nvPr/>
        </p:nvSpPr>
        <p:spPr>
          <a:xfrm>
            <a:off x="2917665" y="5639915"/>
            <a:ext cx="3192417" cy="765174"/>
          </a:xfrm>
          <a:prstGeom prst="roundRect">
            <a:avLst>
              <a:gd name="adj" fmla="val 0"/>
            </a:avLst>
          </a:prstGeom>
          <a:solidFill>
            <a:srgbClr val="006AA6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xmlns="" id="{D668D6B8-BEC1-449F-89C5-544800310902}"/>
              </a:ext>
            </a:extLst>
          </p:cNvPr>
          <p:cNvSpPr/>
          <p:nvPr/>
        </p:nvSpPr>
        <p:spPr>
          <a:xfrm>
            <a:off x="4846794" y="3558950"/>
            <a:ext cx="3263013" cy="765174"/>
          </a:xfrm>
          <a:prstGeom prst="roundRect">
            <a:avLst>
              <a:gd name="adj" fmla="val 0"/>
            </a:avLst>
          </a:prstGeom>
          <a:solidFill>
            <a:srgbClr val="006AA6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xmlns="" id="{8F30FE70-379B-4412-974C-205BB6C3F025}"/>
              </a:ext>
            </a:extLst>
          </p:cNvPr>
          <p:cNvSpPr/>
          <p:nvPr/>
        </p:nvSpPr>
        <p:spPr>
          <a:xfrm>
            <a:off x="4860032" y="2075014"/>
            <a:ext cx="3263013" cy="765174"/>
          </a:xfrm>
          <a:prstGeom prst="roundRect">
            <a:avLst>
              <a:gd name="adj" fmla="val 0"/>
            </a:avLst>
          </a:prstGeom>
          <a:solidFill>
            <a:srgbClr val="006AA6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xmlns="" id="{32208C24-3C71-4784-865C-0AA77F7C67B9}"/>
              </a:ext>
            </a:extLst>
          </p:cNvPr>
          <p:cNvSpPr/>
          <p:nvPr/>
        </p:nvSpPr>
        <p:spPr>
          <a:xfrm>
            <a:off x="1763687" y="1122658"/>
            <a:ext cx="5256584" cy="765174"/>
          </a:xfrm>
          <a:prstGeom prst="roundRect">
            <a:avLst>
              <a:gd name="adj" fmla="val 0"/>
            </a:avLst>
          </a:prstGeom>
          <a:solidFill>
            <a:srgbClr val="006AA6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INDICE ARGOMENTI</a:t>
            </a: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xmlns="" id="{BFC2DA41-44C6-461A-B8BF-FD880169CC1E}"/>
              </a:ext>
            </a:extLst>
          </p:cNvPr>
          <p:cNvSpPr/>
          <p:nvPr/>
        </p:nvSpPr>
        <p:spPr>
          <a:xfrm>
            <a:off x="250825" y="4440462"/>
            <a:ext cx="4153258" cy="765174"/>
          </a:xfrm>
          <a:prstGeom prst="roundRect">
            <a:avLst>
              <a:gd name="adj" fmla="val 0"/>
            </a:avLst>
          </a:prstGeom>
          <a:solidFill>
            <a:srgbClr val="006AA6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47D19962-B4BC-4773-B355-841FF61E1688}"/>
              </a:ext>
            </a:extLst>
          </p:cNvPr>
          <p:cNvSpPr txBox="1"/>
          <p:nvPr/>
        </p:nvSpPr>
        <p:spPr>
          <a:xfrm>
            <a:off x="2699792" y="1211790"/>
            <a:ext cx="396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INDICE NORMATIVA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xmlns="" id="{4500EA04-5952-4139-B8DD-66D94EB5CBAD}"/>
              </a:ext>
            </a:extLst>
          </p:cNvPr>
          <p:cNvSpPr txBox="1"/>
          <p:nvPr/>
        </p:nvSpPr>
        <p:spPr>
          <a:xfrm>
            <a:off x="5239739" y="2173014"/>
            <a:ext cx="2634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CICLO ATTIVO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xmlns="" id="{E390B41D-8A9E-48CF-9FFA-94595BD2C2CC}"/>
              </a:ext>
            </a:extLst>
          </p:cNvPr>
          <p:cNvSpPr txBox="1"/>
          <p:nvPr/>
        </p:nvSpPr>
        <p:spPr>
          <a:xfrm>
            <a:off x="4972407" y="3707778"/>
            <a:ext cx="298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CICLO PASSIVO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315B2BFD-11EB-4177-AC7B-22F0A1E48A3F}"/>
              </a:ext>
            </a:extLst>
          </p:cNvPr>
          <p:cNvSpPr txBox="1"/>
          <p:nvPr/>
        </p:nvSpPr>
        <p:spPr>
          <a:xfrm>
            <a:off x="3375628" y="5791670"/>
            <a:ext cx="2276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I CONTROLLI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xmlns="" id="{BE48B2E7-FED8-4F40-B072-B8D5C0E64CCE}"/>
              </a:ext>
            </a:extLst>
          </p:cNvPr>
          <p:cNvSpPr txBox="1"/>
          <p:nvPr/>
        </p:nvSpPr>
        <p:spPr>
          <a:xfrm>
            <a:off x="250825" y="2840188"/>
            <a:ext cx="4177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IL PROCESSO OPERATIVO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xmlns="" id="{CA546D0D-675B-4D5A-8ED4-1EC33ABA56D9}"/>
              </a:ext>
            </a:extLst>
          </p:cNvPr>
          <p:cNvSpPr txBox="1"/>
          <p:nvPr/>
        </p:nvSpPr>
        <p:spPr>
          <a:xfrm>
            <a:off x="382889" y="4618283"/>
            <a:ext cx="4177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ORGANIZZAZIONE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5" name="Freccia giù 4">
            <a:extLst>
              <a:ext uri="{FF2B5EF4-FFF2-40B4-BE49-F238E27FC236}">
                <a16:creationId xmlns:a16="http://schemas.microsoft.com/office/drawing/2014/main" xmlns="" id="{F4B24EAE-E81C-0246-BF64-C4C362867986}"/>
              </a:ext>
            </a:extLst>
          </p:cNvPr>
          <p:cNvSpPr/>
          <p:nvPr/>
        </p:nvSpPr>
        <p:spPr>
          <a:xfrm>
            <a:off x="1979712" y="3558950"/>
            <a:ext cx="504056" cy="765174"/>
          </a:xfrm>
          <a:prstGeom prst="downArrow">
            <a:avLst/>
          </a:prstGeom>
          <a:solidFill>
            <a:srgbClr val="2797ED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A8BF88AE-8ADD-8D47-95B4-E094F6DA9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0500" y="0"/>
            <a:ext cx="9334500" cy="70008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I PROVVEDIMENTI</a:t>
            </a:r>
          </a:p>
        </p:txBody>
      </p:sp>
      <p:sp>
        <p:nvSpPr>
          <p:cNvPr id="6" name="Rettangolo 11">
            <a:extLst>
              <a:ext uri="{FF2B5EF4-FFF2-40B4-BE49-F238E27FC236}">
                <a16:creationId xmlns:a16="http://schemas.microsoft.com/office/drawing/2014/main" xmlns="" id="{08607510-479D-6243-8E81-D9EEAA2F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1268413"/>
            <a:ext cx="815022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rgbClr val="FF0000"/>
                </a:solidFill>
                <a:cs typeface="Arial" panose="020B0604020202020204" pitchFamily="34" charset="0"/>
              </a:rPr>
              <a:t>IN CASO DI SCARTO </a:t>
            </a:r>
          </a:p>
          <a:p>
            <a:pPr algn="ctr"/>
            <a:r>
              <a:rPr lang="it-IT" altLang="it-IT" sz="2600" b="1" dirty="0">
                <a:solidFill>
                  <a:srgbClr val="FF0000"/>
                </a:solidFill>
                <a:cs typeface="Arial" panose="020B0604020202020204" pitchFamily="34" charset="0"/>
              </a:rPr>
              <a:t>LA FATTURA VA RIEMESSA ENTRO 5 GG</a:t>
            </a:r>
          </a:p>
        </p:txBody>
      </p:sp>
      <p:sp>
        <p:nvSpPr>
          <p:cNvPr id="7" name="Rettangolo 8">
            <a:extLst>
              <a:ext uri="{FF2B5EF4-FFF2-40B4-BE49-F238E27FC236}">
                <a16:creationId xmlns:a16="http://schemas.microsoft.com/office/drawing/2014/main" xmlns="" id="{FF58EB6E-695D-D341-8FC8-B9BF0FCDF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67" y="3023605"/>
            <a:ext cx="8294688" cy="492125"/>
          </a:xfrm>
          <a:prstGeom prst="rect">
            <a:avLst/>
          </a:prstGeom>
          <a:solidFill>
            <a:srgbClr val="2A9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>
                <a:solidFill>
                  <a:schemeClr val="bg1"/>
                </a:solidFill>
                <a:cs typeface="Arial" panose="020B0604020202020204" pitchFamily="34" charset="0"/>
              </a:rPr>
              <a:t>E SE LA FATTURA È STATA REGISTRATA </a:t>
            </a:r>
          </a:p>
        </p:txBody>
      </p:sp>
      <p:sp>
        <p:nvSpPr>
          <p:cNvPr id="8" name="Rettangolo 9">
            <a:extLst>
              <a:ext uri="{FF2B5EF4-FFF2-40B4-BE49-F238E27FC236}">
                <a16:creationId xmlns:a16="http://schemas.microsoft.com/office/drawing/2014/main" xmlns="" id="{EADAE97F-251E-444D-B934-0548E8796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3732198"/>
            <a:ext cx="84264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rgbClr val="2A9CF4"/>
                </a:solidFill>
                <a:cs typeface="Arial" panose="020B0604020202020204" pitchFamily="34" charset="0"/>
              </a:rPr>
              <a:t>SI DEVE REGISTRARE UNA NOTA DI VARIAZIONE INTERNA SENZA INVIO ALLO SDI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2702044B-3E04-694F-9C61-55189C819ECD}"/>
              </a:ext>
            </a:extLst>
          </p:cNvPr>
          <p:cNvSpPr txBox="1"/>
          <p:nvPr/>
        </p:nvSpPr>
        <p:spPr>
          <a:xfrm>
            <a:off x="370577" y="4653136"/>
            <a:ext cx="8359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SUGGERIMENTO</a:t>
            </a:r>
            <a:r>
              <a:rPr lang="it-IT" sz="2400" dirty="0"/>
              <a:t>:</a:t>
            </a:r>
          </a:p>
          <a:p>
            <a:pPr algn="just"/>
            <a:r>
              <a:rPr lang="it-IT" sz="2400" dirty="0"/>
              <a:t>creare sezionale note di accredito per «cancellare» la fattura scartata la cui IVA ha fatto parte della liquidazione del periodo di riferimento</a:t>
            </a:r>
          </a:p>
        </p:txBody>
      </p:sp>
    </p:spTree>
    <p:extLst>
      <p:ext uri="{BB962C8B-B14F-4D97-AF65-F5344CB8AC3E}">
        <p14:creationId xmlns:p14="http://schemas.microsoft.com/office/powerpoint/2010/main" val="315684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4000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RICEVUTA DI </a:t>
            </a:r>
            <a:r>
              <a:rPr lang="it-IT" sz="3200" b="1" dirty="0" smtClean="0">
                <a:solidFill>
                  <a:schemeClr val="bg1"/>
                </a:solidFill>
              </a:rPr>
              <a:t>IMPOSSIBILITÀ DI </a:t>
            </a:r>
            <a:r>
              <a:rPr lang="it-IT" sz="3200" b="1" dirty="0">
                <a:solidFill>
                  <a:schemeClr val="bg1"/>
                </a:solidFill>
              </a:rPr>
              <a:t>RECAPITO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6DFFDF26-1157-3C41-966F-E916464AFF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" b="48551"/>
          <a:stretch/>
        </p:blipFill>
        <p:spPr>
          <a:xfrm>
            <a:off x="395189" y="931093"/>
            <a:ext cx="8209259" cy="536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26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I PROVVEDIMENTI</a:t>
            </a:r>
          </a:p>
        </p:txBody>
      </p:sp>
      <p:sp>
        <p:nvSpPr>
          <p:cNvPr id="3" name="Rettangolo 5">
            <a:extLst>
              <a:ext uri="{FF2B5EF4-FFF2-40B4-BE49-F238E27FC236}">
                <a16:creationId xmlns:a16="http://schemas.microsoft.com/office/drawing/2014/main" xmlns="" id="{B9C11627-4636-C44B-8B9E-8BC947051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2883272"/>
            <a:ext cx="84248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dirty="0">
                <a:solidFill>
                  <a:srgbClr val="2A9CF4"/>
                </a:solidFill>
                <a:cs typeface="Arial" panose="020B0604020202020204" pitchFamily="34" charset="0"/>
              </a:rPr>
              <a:t>IL CEDENTE DEVE COMUNICARE AL CESSIONARIO</a:t>
            </a:r>
          </a:p>
          <a:p>
            <a:pPr algn="ctr"/>
            <a:r>
              <a:rPr lang="it-IT" altLang="it-IT" sz="2600" dirty="0">
                <a:solidFill>
                  <a:srgbClr val="2A9CF4"/>
                </a:solidFill>
                <a:cs typeface="Arial" panose="020B0604020202020204" pitchFamily="34" charset="0"/>
              </a:rPr>
              <a:t>CHE LA FE È DISPONIBILE SUL SITO </a:t>
            </a:r>
            <a:r>
              <a:rPr lang="it-IT" altLang="it-IT" sz="2600" dirty="0" err="1" smtClean="0">
                <a:solidFill>
                  <a:srgbClr val="2A9CF4"/>
                </a:solidFill>
                <a:cs typeface="Arial" panose="020B0604020202020204" pitchFamily="34" charset="0"/>
              </a:rPr>
              <a:t>AdE</a:t>
            </a:r>
            <a:r>
              <a:rPr lang="it-IT" altLang="it-IT" sz="2600" dirty="0" smtClean="0">
                <a:solidFill>
                  <a:srgbClr val="2A9CF4"/>
                </a:solidFill>
                <a:cs typeface="Arial" panose="020B0604020202020204" pitchFamily="34" charset="0"/>
              </a:rPr>
              <a:t> </a:t>
            </a:r>
            <a:endParaRPr lang="it-IT" altLang="it-IT" sz="2600" dirty="0">
              <a:solidFill>
                <a:srgbClr val="2A9CF4"/>
              </a:solidFill>
              <a:cs typeface="Arial" panose="020B0604020202020204" pitchFamily="34" charset="0"/>
            </a:endParaRPr>
          </a:p>
        </p:txBody>
      </p:sp>
      <p:sp>
        <p:nvSpPr>
          <p:cNvPr id="5" name="Rettangolo 6">
            <a:extLst>
              <a:ext uri="{FF2B5EF4-FFF2-40B4-BE49-F238E27FC236}">
                <a16:creationId xmlns:a16="http://schemas.microsoft.com/office/drawing/2014/main" xmlns="" id="{F772742C-E012-2140-82B2-E2B1A419A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689472"/>
            <a:ext cx="8424863" cy="892175"/>
          </a:xfrm>
          <a:prstGeom prst="rect">
            <a:avLst/>
          </a:prstGeom>
          <a:solidFill>
            <a:srgbClr val="2A9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LA FATTURA È RECAPITATA IN AREA RISERVATA SUL SITO WEB </a:t>
            </a:r>
            <a:r>
              <a:rPr lang="it-IT" altLang="it-IT" sz="26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DELL’AdE</a:t>
            </a:r>
            <a:endParaRPr lang="it-IT" altLang="it-IT" sz="2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Rettangolo 7">
            <a:extLst>
              <a:ext uri="{FF2B5EF4-FFF2-40B4-BE49-F238E27FC236}">
                <a16:creationId xmlns:a16="http://schemas.microsoft.com/office/drawing/2014/main" xmlns="" id="{49EAA134-7136-F04F-8D65-F0A5A1D52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4077072"/>
            <a:ext cx="8424863" cy="1293813"/>
          </a:xfrm>
          <a:prstGeom prst="rect">
            <a:avLst/>
          </a:prstGeom>
          <a:solidFill>
            <a:srgbClr val="2A9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LA COMUNICAZIONE PUÒ ESSERE EFFETTUATA MEDIANTE LA CONSEGNA DI UNA COPIA INFORMATICA O ANALOGICA DELLA FATTURA</a:t>
            </a:r>
          </a:p>
        </p:txBody>
      </p:sp>
    </p:spTree>
    <p:extLst>
      <p:ext uri="{BB962C8B-B14F-4D97-AF65-F5344CB8AC3E}">
        <p14:creationId xmlns:p14="http://schemas.microsoft.com/office/powerpoint/2010/main" val="3535309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RICEVUTA DI CONSEGNATA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065118EC-0725-B545-92E1-A55F1B4FE0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55250"/>
          <a:stretch/>
        </p:blipFill>
        <p:spPr>
          <a:xfrm>
            <a:off x="-135748" y="1052736"/>
            <a:ext cx="9415496" cy="489654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EA65AE6A-DAE3-464B-967F-3FE9A8FD4BCF}"/>
              </a:ext>
            </a:extLst>
          </p:cNvPr>
          <p:cNvSpPr txBox="1"/>
          <p:nvPr/>
        </p:nvSpPr>
        <p:spPr>
          <a:xfrm>
            <a:off x="3239968" y="4293096"/>
            <a:ext cx="1044000" cy="216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4470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4" y="142875"/>
            <a:ext cx="8785671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LE NOTE DI VARIAZIONE – LE CORREZIONI</a:t>
            </a:r>
          </a:p>
        </p:txBody>
      </p:sp>
      <p:sp>
        <p:nvSpPr>
          <p:cNvPr id="9" name="Rettangolo 11">
            <a:extLst>
              <a:ext uri="{FF2B5EF4-FFF2-40B4-BE49-F238E27FC236}">
                <a16:creationId xmlns:a16="http://schemas.microsoft.com/office/drawing/2014/main" xmlns="" id="{A7D48691-8DC7-3144-95CF-B7EC52963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285875"/>
            <a:ext cx="81502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rgbClr val="FF0000"/>
                </a:solidFill>
                <a:cs typeface="Arial" panose="020B0604020202020204" pitchFamily="34" charset="0"/>
              </a:rPr>
              <a:t>LE NOTE DI VARIAZIONE </a:t>
            </a:r>
          </a:p>
        </p:txBody>
      </p:sp>
      <p:sp>
        <p:nvSpPr>
          <p:cNvPr id="10" name="Rettangolo 8">
            <a:extLst>
              <a:ext uri="{FF2B5EF4-FFF2-40B4-BE49-F238E27FC236}">
                <a16:creationId xmlns:a16="http://schemas.microsoft.com/office/drawing/2014/main" xmlns="" id="{24CCB61E-95A6-2142-B192-1C76D7461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406228"/>
            <a:ext cx="8150225" cy="1692275"/>
          </a:xfrm>
          <a:prstGeom prst="rect">
            <a:avLst/>
          </a:prstGeom>
          <a:solidFill>
            <a:srgbClr val="2A9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LE REGOLE DALLA FE </a:t>
            </a:r>
          </a:p>
          <a:p>
            <a:pPr algn="ctr"/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VALGONO ANCHE </a:t>
            </a:r>
          </a:p>
          <a:p>
            <a:pPr algn="ctr"/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PER LE NOTE DI VARIAZIONE </a:t>
            </a:r>
          </a:p>
          <a:p>
            <a:pPr algn="ctr"/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EX ART. 26 D.P.R. 633</a:t>
            </a:r>
          </a:p>
        </p:txBody>
      </p:sp>
      <p:sp>
        <p:nvSpPr>
          <p:cNvPr id="11" name="Rettangolo 9">
            <a:extLst>
              <a:ext uri="{FF2B5EF4-FFF2-40B4-BE49-F238E27FC236}">
                <a16:creationId xmlns:a16="http://schemas.microsoft.com/office/drawing/2014/main" xmlns="" id="{EF026CC3-62AC-CE44-B2E5-0212A1A08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49" y="4725144"/>
            <a:ext cx="81502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rgbClr val="2A9CF4"/>
                </a:solidFill>
                <a:cs typeface="Arial" panose="020B0604020202020204" pitchFamily="34" charset="0"/>
              </a:rPr>
              <a:t>LE NOTE DI VARIAZIONE RICHIESTE DAL CESSIONARIO NON SONO GESTITE DALLO SDI</a:t>
            </a:r>
          </a:p>
        </p:txBody>
      </p:sp>
    </p:spTree>
    <p:extLst>
      <p:ext uri="{BB962C8B-B14F-4D97-AF65-F5344CB8AC3E}">
        <p14:creationId xmlns:p14="http://schemas.microsoft.com/office/powerpoint/2010/main" val="274826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QUANDO EMETTERE LA FATTURA</a:t>
            </a:r>
          </a:p>
        </p:txBody>
      </p:sp>
      <p:sp>
        <p:nvSpPr>
          <p:cNvPr id="5" name="Rettangolo 7">
            <a:extLst>
              <a:ext uri="{FF2B5EF4-FFF2-40B4-BE49-F238E27FC236}">
                <a16:creationId xmlns:a16="http://schemas.microsoft.com/office/drawing/2014/main" xmlns="" id="{D850D9A6-3CCC-4C4A-9918-C1AB3B315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" y="1268760"/>
            <a:ext cx="8424863" cy="892552"/>
          </a:xfrm>
          <a:prstGeom prst="rect">
            <a:avLst/>
          </a:prstGeom>
          <a:solidFill>
            <a:srgbClr val="2A9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MOMENTO DI EFFETUAZIONE DELL’OPERAZIONE </a:t>
            </a:r>
            <a:r>
              <a:rPr lang="it-IT" altLang="it-IT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ART. </a:t>
            </a:r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6 </a:t>
            </a:r>
            <a:r>
              <a:rPr lang="it-IT" altLang="it-IT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D.P.R. </a:t>
            </a:r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633/72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F965E39C-82F5-4040-82B9-F413DC73B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324350"/>
              </p:ext>
            </p:extLst>
          </p:nvPr>
        </p:nvGraphicFramePr>
        <p:xfrm>
          <a:off x="355792" y="2708920"/>
          <a:ext cx="8424862" cy="2592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31">
                  <a:extLst>
                    <a:ext uri="{9D8B030D-6E8A-4147-A177-3AD203B41FA5}">
                      <a16:colId xmlns:a16="http://schemas.microsoft.com/office/drawing/2014/main" xmlns="" val="2245092440"/>
                    </a:ext>
                  </a:extLst>
                </a:gridCol>
                <a:gridCol w="4212431">
                  <a:extLst>
                    <a:ext uri="{9D8B030D-6E8A-4147-A177-3AD203B41FA5}">
                      <a16:colId xmlns:a16="http://schemas.microsoft.com/office/drawing/2014/main" xmlns="" val="2496777761"/>
                    </a:ext>
                  </a:extLst>
                </a:gridCol>
              </a:tblGrid>
              <a:tr h="1200839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LA DATA DELL’OPERAZIONE PER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È LA </a:t>
                      </a:r>
                      <a:r>
                        <a:rPr lang="it-IT" dirty="0"/>
                        <a:t>DATA DI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64695983"/>
                  </a:ext>
                </a:extLst>
              </a:tr>
              <a:tr h="695724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CESSIONE MERCI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CONSEGNA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13113437"/>
                  </a:ext>
                </a:extLst>
              </a:tr>
              <a:tr h="695724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PRESTAZIONE DI SERVIZI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DEL PAGAMENTO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46389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091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QUANDO EMETTERE LA FATTURA</a:t>
            </a:r>
          </a:p>
        </p:txBody>
      </p:sp>
      <p:sp>
        <p:nvSpPr>
          <p:cNvPr id="5" name="Rettangolo 7">
            <a:extLst>
              <a:ext uri="{FF2B5EF4-FFF2-40B4-BE49-F238E27FC236}">
                <a16:creationId xmlns:a16="http://schemas.microsoft.com/office/drawing/2014/main" xmlns="" id="{D850D9A6-3CCC-4C4A-9918-C1AB3B315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" y="1268760"/>
            <a:ext cx="8424863" cy="492443"/>
          </a:xfrm>
          <a:prstGeom prst="rect">
            <a:avLst/>
          </a:prstGeom>
          <a:solidFill>
            <a:srgbClr val="2A9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MA </a:t>
            </a:r>
            <a:r>
              <a:rPr lang="it-IT" altLang="it-IT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ART. </a:t>
            </a:r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21 </a:t>
            </a:r>
            <a:r>
              <a:rPr lang="it-IT" altLang="it-IT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D.P.R. </a:t>
            </a:r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633/72</a:t>
            </a:r>
          </a:p>
        </p:txBody>
      </p:sp>
      <p:sp>
        <p:nvSpPr>
          <p:cNvPr id="6" name="Rettangolo 12">
            <a:extLst>
              <a:ext uri="{FF2B5EF4-FFF2-40B4-BE49-F238E27FC236}">
                <a16:creationId xmlns:a16="http://schemas.microsoft.com/office/drawing/2014/main" xmlns="" id="{3821BDF0-331C-DB42-8017-BAA98DB1E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51" y="1792846"/>
            <a:ext cx="8388896" cy="2246769"/>
          </a:xfrm>
          <a:prstGeom prst="rect">
            <a:avLst/>
          </a:prstGeom>
          <a:noFill/>
          <a:ln w="9525">
            <a:solidFill>
              <a:schemeClr val="accent2">
                <a:shade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rgbClr val="2A9CF4"/>
                </a:solidFill>
                <a:cs typeface="Arial" panose="020B0604020202020204" pitchFamily="34" charset="0"/>
              </a:rPr>
              <a:t>….</a:t>
            </a:r>
            <a:r>
              <a:rPr lang="it-IT" sz="2800" dirty="0"/>
              <a:t> La fattura, cartacea o elettronica, si ha per </a:t>
            </a:r>
            <a:r>
              <a:rPr lang="it-IT" sz="2800" dirty="0">
                <a:solidFill>
                  <a:srgbClr val="FF0000"/>
                </a:solidFill>
              </a:rPr>
              <a:t>emessa </a:t>
            </a:r>
          </a:p>
          <a:p>
            <a:pPr algn="ctr"/>
            <a:r>
              <a:rPr lang="it-IT" sz="2800" dirty="0">
                <a:solidFill>
                  <a:srgbClr val="FF0000"/>
                </a:solidFill>
              </a:rPr>
              <a:t>all'atto della sua consegna, spedizione, trasmissione o messa a disposizione </a:t>
            </a:r>
          </a:p>
          <a:p>
            <a:pPr algn="ctr"/>
            <a:r>
              <a:rPr lang="it-IT" sz="2800" dirty="0"/>
              <a:t>del cessionario o committente.</a:t>
            </a:r>
            <a:endParaRPr lang="it-IT" altLang="it-IT" sz="2600" b="1" dirty="0">
              <a:solidFill>
                <a:srgbClr val="2A9CF4"/>
              </a:solidFill>
              <a:cs typeface="Arial" panose="020B0604020202020204" pitchFamily="34" charset="0"/>
            </a:endParaRPr>
          </a:p>
        </p:txBody>
      </p:sp>
      <p:sp>
        <p:nvSpPr>
          <p:cNvPr id="7" name="Rettangolo 7">
            <a:extLst>
              <a:ext uri="{FF2B5EF4-FFF2-40B4-BE49-F238E27FC236}">
                <a16:creationId xmlns:a16="http://schemas.microsoft.com/office/drawing/2014/main" xmlns="" id="{A4503060-FD10-B344-8002-3047B6DB3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700" y="5229200"/>
            <a:ext cx="8424863" cy="892552"/>
          </a:xfrm>
          <a:prstGeom prst="rect">
            <a:avLst/>
          </a:prstGeom>
          <a:solidFill>
            <a:srgbClr val="2A9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CONFUSIONE TRA </a:t>
            </a:r>
          </a:p>
          <a:p>
            <a:pPr algn="ctr"/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DATA OPERAZIONE ED EMISSIONE</a:t>
            </a:r>
          </a:p>
        </p:txBody>
      </p:sp>
      <p:sp>
        <p:nvSpPr>
          <p:cNvPr id="3" name="Freccia giù 2">
            <a:extLst>
              <a:ext uri="{FF2B5EF4-FFF2-40B4-BE49-F238E27FC236}">
                <a16:creationId xmlns:a16="http://schemas.microsoft.com/office/drawing/2014/main" xmlns="" id="{35CD0844-D1FA-A148-A039-A7ABA8B6C24B}"/>
              </a:ext>
            </a:extLst>
          </p:cNvPr>
          <p:cNvSpPr/>
          <p:nvPr/>
        </p:nvSpPr>
        <p:spPr>
          <a:xfrm>
            <a:off x="4355976" y="4235609"/>
            <a:ext cx="576064" cy="861189"/>
          </a:xfrm>
          <a:prstGeom prst="down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3932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QUANDO EMETTERE LA FATTURA</a:t>
            </a:r>
          </a:p>
        </p:txBody>
      </p:sp>
      <p:sp>
        <p:nvSpPr>
          <p:cNvPr id="5" name="Rettangolo 7">
            <a:extLst>
              <a:ext uri="{FF2B5EF4-FFF2-40B4-BE49-F238E27FC236}">
                <a16:creationId xmlns:a16="http://schemas.microsoft.com/office/drawing/2014/main" xmlns="" id="{D850D9A6-3CCC-4C4A-9918-C1AB3B315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04409"/>
            <a:ext cx="8642350" cy="492443"/>
          </a:xfrm>
          <a:prstGeom prst="rect">
            <a:avLst/>
          </a:prstGeom>
          <a:solidFill>
            <a:srgbClr val="2A9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MA </a:t>
            </a:r>
            <a:r>
              <a:rPr lang="it-IT" altLang="it-IT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ART. </a:t>
            </a:r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21 </a:t>
            </a:r>
            <a:r>
              <a:rPr lang="it-IT" altLang="it-IT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D.P.R. </a:t>
            </a:r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633/72</a:t>
            </a:r>
          </a:p>
        </p:txBody>
      </p:sp>
      <p:sp>
        <p:nvSpPr>
          <p:cNvPr id="6" name="Rettangolo 12">
            <a:extLst>
              <a:ext uri="{FF2B5EF4-FFF2-40B4-BE49-F238E27FC236}">
                <a16:creationId xmlns:a16="http://schemas.microsoft.com/office/drawing/2014/main" xmlns="" id="{3821BDF0-331C-DB42-8017-BAA98DB1E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52" y="2420888"/>
            <a:ext cx="8388896" cy="1815882"/>
          </a:xfrm>
          <a:prstGeom prst="rect">
            <a:avLst/>
          </a:prstGeom>
          <a:noFill/>
          <a:ln w="9525">
            <a:solidFill>
              <a:schemeClr val="accent2">
                <a:shade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rgbClr val="2A9CF4"/>
                </a:solidFill>
                <a:cs typeface="Arial" panose="020B0604020202020204" pitchFamily="34" charset="0"/>
              </a:rPr>
              <a:t>….</a:t>
            </a:r>
            <a:r>
              <a:rPr lang="it-IT" sz="2800" dirty="0"/>
              <a:t> La fattura </a:t>
            </a:r>
            <a:r>
              <a:rPr lang="it-IT" sz="2800" dirty="0" smtClean="0"/>
              <a:t>è emessa </a:t>
            </a:r>
            <a:endParaRPr lang="it-IT" sz="2800" dirty="0"/>
          </a:p>
          <a:p>
            <a:pPr algn="ctr"/>
            <a:r>
              <a:rPr lang="it-IT" sz="2800" b="1" dirty="0"/>
              <a:t>entro dieci giorni dall'effettuazione dell'operazione </a:t>
            </a:r>
          </a:p>
          <a:p>
            <a:pPr algn="ctr"/>
            <a:r>
              <a:rPr lang="it-IT" sz="2800" dirty="0"/>
              <a:t>determinata ai sensi </a:t>
            </a:r>
            <a:r>
              <a:rPr lang="it-IT" sz="2800" dirty="0" smtClean="0"/>
              <a:t>dell'art. 6</a:t>
            </a:r>
            <a:r>
              <a:rPr lang="it-IT" altLang="it-IT" sz="2800" b="1" dirty="0" smtClean="0">
                <a:solidFill>
                  <a:srgbClr val="2A9CF4"/>
                </a:solidFill>
                <a:cs typeface="Arial" panose="020B0604020202020204" pitchFamily="34" charset="0"/>
              </a:rPr>
              <a:t>….</a:t>
            </a:r>
            <a:endParaRPr lang="it-IT" sz="2800" dirty="0"/>
          </a:p>
        </p:txBody>
      </p:sp>
      <p:sp>
        <p:nvSpPr>
          <p:cNvPr id="8" name="Rettangolo 9">
            <a:extLst>
              <a:ext uri="{FF2B5EF4-FFF2-40B4-BE49-F238E27FC236}">
                <a16:creationId xmlns:a16="http://schemas.microsoft.com/office/drawing/2014/main" xmlns="" id="{BD1D2A45-8398-F045-A369-5F1395A84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700" y="1711420"/>
            <a:ext cx="81502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rgbClr val="2A9CF4"/>
                </a:solidFill>
                <a:cs typeface="Arial" panose="020B0604020202020204" pitchFamily="34" charset="0"/>
              </a:rPr>
              <a:t>DAL 1 GENNAIO 2019</a:t>
            </a:r>
          </a:p>
        </p:txBody>
      </p:sp>
      <p:sp>
        <p:nvSpPr>
          <p:cNvPr id="9" name="Rettangolo 9">
            <a:extLst>
              <a:ext uri="{FF2B5EF4-FFF2-40B4-BE49-F238E27FC236}">
                <a16:creationId xmlns:a16="http://schemas.microsoft.com/office/drawing/2014/main" xmlns="" id="{2B135932-183D-5148-B260-813696943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7" y="4814584"/>
            <a:ext cx="81502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rgbClr val="2A9CF4"/>
                </a:solidFill>
                <a:cs typeface="Arial" panose="020B0604020202020204" pitchFamily="34" charset="0"/>
              </a:rPr>
              <a:t>MA IN DEROGA AL PRIMO COMMA</a:t>
            </a:r>
          </a:p>
        </p:txBody>
      </p:sp>
      <p:sp>
        <p:nvSpPr>
          <p:cNvPr id="2" name="Freccia circolare a destra 1">
            <a:extLst>
              <a:ext uri="{FF2B5EF4-FFF2-40B4-BE49-F238E27FC236}">
                <a16:creationId xmlns:a16="http://schemas.microsoft.com/office/drawing/2014/main" xmlns="" id="{D4C7184C-357E-A24F-AB4D-0F69C028A81C}"/>
              </a:ext>
            </a:extLst>
          </p:cNvPr>
          <p:cNvSpPr/>
          <p:nvPr/>
        </p:nvSpPr>
        <p:spPr>
          <a:xfrm>
            <a:off x="7164288" y="5357547"/>
            <a:ext cx="1224136" cy="792088"/>
          </a:xfrm>
          <a:prstGeom prst="curvedRightArrow">
            <a:avLst>
              <a:gd name="adj1" fmla="val 25000"/>
              <a:gd name="adj2" fmla="val 45846"/>
              <a:gd name="adj3" fmla="val 27075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062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QUANDO EMETTERE LA FATTURA</a:t>
            </a:r>
          </a:p>
        </p:txBody>
      </p:sp>
      <p:sp>
        <p:nvSpPr>
          <p:cNvPr id="6" name="Rettangolo 12">
            <a:extLst>
              <a:ext uri="{FF2B5EF4-FFF2-40B4-BE49-F238E27FC236}">
                <a16:creationId xmlns:a16="http://schemas.microsoft.com/office/drawing/2014/main" xmlns="" id="{3821BDF0-331C-DB42-8017-BAA98DB1E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861" y="1164134"/>
            <a:ext cx="8388896" cy="4832092"/>
          </a:xfrm>
          <a:prstGeom prst="rect">
            <a:avLst/>
          </a:prstGeom>
          <a:noFill/>
          <a:ln w="9525">
            <a:solidFill>
              <a:schemeClr val="accent2">
                <a:shade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rgbClr val="2A9CF4"/>
                </a:solidFill>
                <a:cs typeface="Arial" panose="020B0604020202020204" pitchFamily="34" charset="0"/>
              </a:rPr>
              <a:t>….</a:t>
            </a:r>
            <a:r>
              <a:rPr lang="it-IT" sz="2800" dirty="0"/>
              <a:t> Per le </a:t>
            </a:r>
            <a:r>
              <a:rPr lang="it-IT" sz="2800" b="1" dirty="0">
                <a:solidFill>
                  <a:srgbClr val="FF0000"/>
                </a:solidFill>
              </a:rPr>
              <a:t>cessioni di beni</a:t>
            </a:r>
            <a:r>
              <a:rPr lang="it-IT" sz="2800" dirty="0"/>
              <a:t> la cui consegna o spedizione risulta da documento di trasporto o da altro documento </a:t>
            </a:r>
            <a:r>
              <a:rPr lang="it-IT" sz="2800" dirty="0" smtClean="0"/>
              <a:t>……. </a:t>
            </a:r>
            <a:endParaRPr lang="it-IT" sz="2800" dirty="0"/>
          </a:p>
          <a:p>
            <a:pPr algn="ctr"/>
            <a:r>
              <a:rPr lang="it-IT" sz="2800" dirty="0" smtClean="0"/>
              <a:t>Nonché per </a:t>
            </a:r>
            <a:r>
              <a:rPr lang="it-IT" sz="2800" b="1" dirty="0">
                <a:solidFill>
                  <a:srgbClr val="FF0000"/>
                </a:solidFill>
              </a:rPr>
              <a:t>le prestazioni di servizi individuabili </a:t>
            </a:r>
            <a:r>
              <a:rPr lang="it-IT" sz="2800" dirty="0"/>
              <a:t>attraverso idonea documentazione,</a:t>
            </a:r>
          </a:p>
          <a:p>
            <a:pPr algn="ctr"/>
            <a:r>
              <a:rPr lang="it-IT" sz="2800" dirty="0"/>
              <a:t> </a:t>
            </a:r>
            <a:r>
              <a:rPr lang="it-IT" sz="2800" b="1" dirty="0"/>
              <a:t>effettuate nello stesso mese solare</a:t>
            </a:r>
            <a:r>
              <a:rPr lang="it-IT" sz="2800" dirty="0"/>
              <a:t> nei confronti del medesimo soggetto, </a:t>
            </a:r>
          </a:p>
          <a:p>
            <a:pPr algn="ctr"/>
            <a:r>
              <a:rPr lang="it-IT" sz="2800" b="1" dirty="0" smtClean="0"/>
              <a:t>Può essere </a:t>
            </a:r>
            <a:r>
              <a:rPr lang="it-IT" sz="2800" b="1" dirty="0"/>
              <a:t>emessa una sola fattura</a:t>
            </a:r>
            <a:r>
              <a:rPr lang="it-IT" sz="2800" dirty="0"/>
              <a:t>, recante il dettaglio delle operazioni,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entro il giorno 15 del mese successivo a quello di effettuazione delle medesime</a:t>
            </a:r>
            <a:r>
              <a:rPr lang="it-IT" altLang="it-IT" sz="2800" b="1" dirty="0">
                <a:solidFill>
                  <a:srgbClr val="2A9CF4"/>
                </a:solidFill>
                <a:cs typeface="Arial" panose="020B0604020202020204" pitchFamily="34" charset="0"/>
              </a:rPr>
              <a:t> ….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175321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xmlns="" id="{C1832FFE-8A7C-3846-BC10-C6E65AEC808F}"/>
              </a:ext>
            </a:extLst>
          </p:cNvPr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QUANDO EMETTERE LA FATTURA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0774F774-7825-3B46-A0A8-146B30A742B9}"/>
              </a:ext>
            </a:extLst>
          </p:cNvPr>
          <p:cNvSpPr/>
          <p:nvPr/>
        </p:nvSpPr>
        <p:spPr>
          <a:xfrm>
            <a:off x="250824" y="1094370"/>
            <a:ext cx="8642350" cy="492125"/>
          </a:xfrm>
          <a:prstGeom prst="rect">
            <a:avLst/>
          </a:prstGeom>
          <a:solidFill>
            <a:srgbClr val="2A9CF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600" b="1" dirty="0">
                <a:cs typeface="Arial" panose="020B0604020202020204" pitchFamily="34" charset="0"/>
              </a:rPr>
              <a:t>FATTURAZIONE IMMEDIATA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D59243F3-5D8B-9447-85EA-1E090236C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613964"/>
              </p:ext>
            </p:extLst>
          </p:nvPr>
        </p:nvGraphicFramePr>
        <p:xfrm>
          <a:off x="250824" y="1686560"/>
          <a:ext cx="8713663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555">
                  <a:extLst>
                    <a:ext uri="{9D8B030D-6E8A-4147-A177-3AD203B41FA5}">
                      <a16:colId xmlns:a16="http://schemas.microsoft.com/office/drawing/2014/main" xmlns="" val="1694784254"/>
                    </a:ext>
                  </a:extLst>
                </a:gridCol>
                <a:gridCol w="4256808">
                  <a:extLst>
                    <a:ext uri="{9D8B030D-6E8A-4147-A177-3AD203B41FA5}">
                      <a16:colId xmlns:a16="http://schemas.microsoft.com/office/drawing/2014/main" xmlns="" val="4234997657"/>
                    </a:ext>
                  </a:extLst>
                </a:gridCol>
                <a:gridCol w="1552300">
                  <a:extLst>
                    <a:ext uri="{9D8B030D-6E8A-4147-A177-3AD203B41FA5}">
                      <a16:colId xmlns:a16="http://schemas.microsoft.com/office/drawing/2014/main" xmlns="" val="3906362962"/>
                    </a:ext>
                  </a:extLst>
                </a:gridCol>
              </a:tblGrid>
              <a:tr h="442848"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DATA FATTURA </a:t>
                      </a:r>
                    </a:p>
                    <a:p>
                      <a:pPr algn="l"/>
                      <a:r>
                        <a:rPr lang="it-IT" dirty="0"/>
                        <a:t>EFFETTUAZIONE OPERAZIONE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EMISSIONE – TRASMISSIONE SDI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SANZIONI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32030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DATA CONSEGNA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DATA CONSEGNA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67125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DATA CONSEGNA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ENTRO 10 GG DA DATA CONSEGNA INDICANDO DATA CONSEGNA NEL DOCUMENTO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28208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DATA PAGAMENTO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DATA PAGAMENTO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9446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DATA PAGAMENTO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ENTRO 10 GG DA DATA PAGAMENTO INDICANDO DATA PAGAMENTO NEL DOCUMENTO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46288507"/>
                  </a:ext>
                </a:extLst>
              </a:tr>
            </a:tbl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EC1DCED1-850C-264A-8C2A-35C1CF53368B}"/>
              </a:ext>
            </a:extLst>
          </p:cNvPr>
          <p:cNvSpPr/>
          <p:nvPr/>
        </p:nvSpPr>
        <p:spPr>
          <a:xfrm>
            <a:off x="728538" y="5421948"/>
            <a:ext cx="8235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VADO IN VACANZA CON IL COMPUTER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87604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2276873"/>
            <a:ext cx="9144000" cy="1224136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NORMATIVA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xmlns="" id="{C1832FFE-8A7C-3846-BC10-C6E65AEC808F}"/>
              </a:ext>
            </a:extLst>
          </p:cNvPr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QUANDO EMETTERE LA FATTURA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0774F774-7825-3B46-A0A8-146B30A742B9}"/>
              </a:ext>
            </a:extLst>
          </p:cNvPr>
          <p:cNvSpPr/>
          <p:nvPr/>
        </p:nvSpPr>
        <p:spPr>
          <a:xfrm>
            <a:off x="467544" y="1196752"/>
            <a:ext cx="8235950" cy="492125"/>
          </a:xfrm>
          <a:prstGeom prst="rect">
            <a:avLst/>
          </a:prstGeom>
          <a:solidFill>
            <a:srgbClr val="2A9CF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cs typeface="Arial" panose="020B0604020202020204" pitchFamily="34" charset="0"/>
              </a:rPr>
              <a:t>FATTURAZIONE DIFFERITA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xmlns="" id="{49DB3AA6-7187-8743-BA1D-743C5A481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104203"/>
              </p:ext>
            </p:extLst>
          </p:nvPr>
        </p:nvGraphicFramePr>
        <p:xfrm>
          <a:off x="489248" y="1772816"/>
          <a:ext cx="823595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317">
                  <a:extLst>
                    <a:ext uri="{9D8B030D-6E8A-4147-A177-3AD203B41FA5}">
                      <a16:colId xmlns:a16="http://schemas.microsoft.com/office/drawing/2014/main" xmlns="" val="1694784254"/>
                    </a:ext>
                  </a:extLst>
                </a:gridCol>
                <a:gridCol w="4023435">
                  <a:extLst>
                    <a:ext uri="{9D8B030D-6E8A-4147-A177-3AD203B41FA5}">
                      <a16:colId xmlns:a16="http://schemas.microsoft.com/office/drawing/2014/main" xmlns="" val="4234997657"/>
                    </a:ext>
                  </a:extLst>
                </a:gridCol>
                <a:gridCol w="1467198">
                  <a:extLst>
                    <a:ext uri="{9D8B030D-6E8A-4147-A177-3AD203B41FA5}">
                      <a16:colId xmlns:a16="http://schemas.microsoft.com/office/drawing/2014/main" xmlns="" val="3906362962"/>
                    </a:ext>
                  </a:extLst>
                </a:gridCol>
              </a:tblGrid>
              <a:tr h="442848"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DATA FATTURA </a:t>
                      </a:r>
                    </a:p>
                    <a:p>
                      <a:pPr algn="l"/>
                      <a:r>
                        <a:rPr lang="it-IT" dirty="0"/>
                        <a:t>EFFETTUAZIONE OPERAZIONE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EMISSIONE – TRASMISSIONE SDI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SANZIONI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32030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CESSIONE DI BENI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ENTRO IL GIORNO 15 DEL MESE SUCCESSIVO AVENDO CURA DI INDICARE RIFERIMENTO DDT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67125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PRESTAZIONI DI SERVIZI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ENTRO IL GIORNO 15 DEL MESE SUCCESSIVO AVENDO CURA DI INDICARE RIFERIMENTO AL PAGAMENTO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28208885"/>
                  </a:ext>
                </a:extLst>
              </a:tr>
            </a:tbl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68412556-075B-B348-8C64-CEC5227CDCF9}"/>
              </a:ext>
            </a:extLst>
          </p:cNvPr>
          <p:cNvSpPr/>
          <p:nvPr/>
        </p:nvSpPr>
        <p:spPr>
          <a:xfrm>
            <a:off x="467544" y="4874275"/>
            <a:ext cx="82359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ATTENZIONE: IVA A DEBITO NEL MESE DI EFFETTUAZIONE DELL’OPERAZIONE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075520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LE SANZIONI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B20F7388-C9CA-8848-AC58-21EDB91F061A}"/>
              </a:ext>
            </a:extLst>
          </p:cNvPr>
          <p:cNvSpPr/>
          <p:nvPr/>
        </p:nvSpPr>
        <p:spPr>
          <a:xfrm>
            <a:off x="467544" y="1196752"/>
            <a:ext cx="8235950" cy="492125"/>
          </a:xfrm>
          <a:prstGeom prst="rect">
            <a:avLst/>
          </a:prstGeom>
          <a:solidFill>
            <a:srgbClr val="2A9CF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cs typeface="Arial" panose="020B0604020202020204" pitchFamily="34" charset="0"/>
              </a:rPr>
              <a:t>SANZIONI PER CEDENTE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DCD35936-E3F6-B041-8DF2-F72F3F81F46B}"/>
              </a:ext>
            </a:extLst>
          </p:cNvPr>
          <p:cNvSpPr/>
          <p:nvPr/>
        </p:nvSpPr>
        <p:spPr>
          <a:xfrm>
            <a:off x="453256" y="1977579"/>
            <a:ext cx="8250238" cy="492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solidFill>
                  <a:schemeClr val="tx1"/>
                </a:solidFill>
                <a:cs typeface="Arial" panose="020B0604020202020204" pitchFamily="34" charset="0"/>
              </a:rPr>
              <a:t>SE NON FAI LA FATTURA ELETTRONICA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3665E75D-F615-C145-A39A-A6A2A5F00EC7}"/>
              </a:ext>
            </a:extLst>
          </p:cNvPr>
          <p:cNvSpPr/>
          <p:nvPr/>
        </p:nvSpPr>
        <p:spPr>
          <a:xfrm>
            <a:off x="476275" y="2767269"/>
            <a:ext cx="8235950" cy="1692771"/>
          </a:xfrm>
          <a:prstGeom prst="rect">
            <a:avLst/>
          </a:prstGeom>
          <a:solidFill>
            <a:srgbClr val="2A9CF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it-IT" sz="2600" b="1" dirty="0"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t-IT" sz="2600" b="1" dirty="0">
                <a:cs typeface="Arial" panose="020B0604020202020204" pitchFamily="34" charset="0"/>
              </a:rPr>
              <a:t>LA FATTURA SI INTENDE NON EMESSA</a:t>
            </a:r>
          </a:p>
          <a:p>
            <a:pPr algn="ctr">
              <a:defRPr/>
            </a:pPr>
            <a:r>
              <a:rPr lang="it-IT" sz="2600" b="1" dirty="0">
                <a:cs typeface="Arial" panose="020B0604020202020204" pitchFamily="34" charset="0"/>
              </a:rPr>
              <a:t>SE NON TRASMESSA ALLO SDI</a:t>
            </a:r>
          </a:p>
          <a:p>
            <a:pPr algn="ctr">
              <a:defRPr/>
            </a:pPr>
            <a:endParaRPr lang="it-IT" sz="2600" b="1" dirty="0">
              <a:cs typeface="Arial" panose="020B060402020202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8B9FEE4C-04B2-B046-9455-CC7913CA90D1}"/>
              </a:ext>
            </a:extLst>
          </p:cNvPr>
          <p:cNvSpPr/>
          <p:nvPr/>
        </p:nvSpPr>
        <p:spPr>
          <a:xfrm>
            <a:off x="476275" y="4653136"/>
            <a:ext cx="8253412" cy="492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solidFill>
                  <a:schemeClr val="tx1"/>
                </a:solidFill>
                <a:cs typeface="Arial" panose="020B0604020202020204" pitchFamily="34" charset="0"/>
              </a:rPr>
              <a:t>ART. 6 D.LGS. 471/97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65982505-D1C5-9C48-A5B3-A006B59E5CEA}"/>
              </a:ext>
            </a:extLst>
          </p:cNvPr>
          <p:cNvSpPr/>
          <p:nvPr/>
        </p:nvSpPr>
        <p:spPr>
          <a:xfrm>
            <a:off x="476275" y="5433963"/>
            <a:ext cx="8253412" cy="492125"/>
          </a:xfrm>
          <a:prstGeom prst="rect">
            <a:avLst/>
          </a:prstGeom>
          <a:solidFill>
            <a:schemeClr val="bg1"/>
          </a:solidFill>
          <a:ln w="120650" cmpd="sng">
            <a:solidFill>
              <a:srgbClr val="002060">
                <a:alpha val="96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solidFill>
                  <a:srgbClr val="FF0000"/>
                </a:solidFill>
                <a:cs typeface="Arial" panose="020B0604020202020204" pitchFamily="34" charset="0"/>
              </a:rPr>
              <a:t>AVVIO SOFT FINO AL 30 GIUGNO 2019</a:t>
            </a:r>
          </a:p>
        </p:txBody>
      </p:sp>
    </p:spTree>
    <p:extLst>
      <p:ext uri="{BB962C8B-B14F-4D97-AF65-F5344CB8AC3E}">
        <p14:creationId xmlns:p14="http://schemas.microsoft.com/office/powerpoint/2010/main" val="613256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LE SANZIONI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DCD35936-E3F6-B041-8DF2-F72F3F81F46B}"/>
              </a:ext>
            </a:extLst>
          </p:cNvPr>
          <p:cNvSpPr/>
          <p:nvPr/>
        </p:nvSpPr>
        <p:spPr>
          <a:xfrm>
            <a:off x="477421" y="1345533"/>
            <a:ext cx="6688013" cy="492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600" b="1" dirty="0">
                <a:solidFill>
                  <a:schemeClr val="tx1"/>
                </a:solidFill>
                <a:cs typeface="Arial" panose="020B0604020202020204" pitchFamily="34" charset="0"/>
              </a:rPr>
              <a:t>FACCIAMO DUE CONTI….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3665E75D-F615-C145-A39A-A6A2A5F00EC7}"/>
              </a:ext>
            </a:extLst>
          </p:cNvPr>
          <p:cNvSpPr/>
          <p:nvPr/>
        </p:nvSpPr>
        <p:spPr>
          <a:xfrm>
            <a:off x="454025" y="2420888"/>
            <a:ext cx="8235950" cy="3016210"/>
          </a:xfrm>
          <a:prstGeom prst="rect">
            <a:avLst/>
          </a:prstGeom>
          <a:solidFill>
            <a:srgbClr val="2A9CF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cs typeface="Arial" panose="020B0604020202020204" pitchFamily="34" charset="0"/>
              </a:rPr>
              <a:t>L’EMISSIONE DI UNA FATTURA CARTACEA </a:t>
            </a:r>
          </a:p>
          <a:p>
            <a:pPr algn="ctr">
              <a:defRPr/>
            </a:pPr>
            <a:r>
              <a:rPr lang="it-IT" sz="2600" b="1" dirty="0">
                <a:cs typeface="Arial" panose="020B0604020202020204" pitchFamily="34" charset="0"/>
              </a:rPr>
              <a:t>IMPLICA L’APPLICAZIONE DI</a:t>
            </a:r>
          </a:p>
          <a:p>
            <a:pPr algn="ctr">
              <a:defRPr/>
            </a:pPr>
            <a:r>
              <a:rPr lang="it-IT" sz="2600" b="1" dirty="0">
                <a:cs typeface="Arial" panose="020B0604020202020204" pitchFamily="34" charset="0"/>
              </a:rPr>
              <a:t>UNA SANZIONE COMPRESA </a:t>
            </a:r>
          </a:p>
          <a:p>
            <a:pPr algn="ctr">
              <a:defRPr/>
            </a:pPr>
            <a:endParaRPr lang="it-IT" sz="2600" b="1" dirty="0"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t-IT" sz="3000" b="1" dirty="0">
                <a:cs typeface="Arial" panose="020B0604020202020204" pitchFamily="34" charset="0"/>
              </a:rPr>
              <a:t>TRA IL 90% E IL 180% DELL’IMPOSTA</a:t>
            </a:r>
          </a:p>
          <a:p>
            <a:pPr algn="ctr">
              <a:defRPr/>
            </a:pPr>
            <a:endParaRPr lang="it-IT" sz="3000" b="1" dirty="0"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t-IT" sz="2600" b="1" dirty="0">
                <a:cs typeface="Arial" panose="020B0604020202020204" pitchFamily="34" charset="0"/>
              </a:rPr>
              <a:t>NON CORRETAMENTE DOCUMENTATA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8B9FEE4C-04B2-B046-9455-CC7913CA90D1}"/>
              </a:ext>
            </a:extLst>
          </p:cNvPr>
          <p:cNvSpPr/>
          <p:nvPr/>
        </p:nvSpPr>
        <p:spPr>
          <a:xfrm>
            <a:off x="450082" y="5557824"/>
            <a:ext cx="8253412" cy="492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solidFill>
                  <a:schemeClr val="tx1"/>
                </a:solidFill>
                <a:cs typeface="Arial" panose="020B0604020202020204" pitchFamily="34" charset="0"/>
              </a:rPr>
              <a:t>SANZIONE MINIMA EURO 500</a:t>
            </a:r>
          </a:p>
        </p:txBody>
      </p:sp>
      <p:pic>
        <p:nvPicPr>
          <p:cNvPr id="3" name="Elemento grafico 2" descr="Calcolatrice">
            <a:extLst>
              <a:ext uri="{FF2B5EF4-FFF2-40B4-BE49-F238E27FC236}">
                <a16:creationId xmlns:a16="http://schemas.microsoft.com/office/drawing/2014/main" xmlns="" id="{9841A429-1396-094D-BD24-060693189A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6296" y="964685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03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ALCUNI CHIARIMENTI RECENTI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B20F7388-C9CA-8848-AC58-21EDB91F061A}"/>
              </a:ext>
            </a:extLst>
          </p:cNvPr>
          <p:cNvSpPr/>
          <p:nvPr/>
        </p:nvSpPr>
        <p:spPr>
          <a:xfrm>
            <a:off x="467544" y="1196752"/>
            <a:ext cx="8235950" cy="492125"/>
          </a:xfrm>
          <a:prstGeom prst="rect">
            <a:avLst/>
          </a:prstGeom>
          <a:solidFill>
            <a:srgbClr val="2A9CF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cs typeface="Arial" panose="020B0604020202020204" pitchFamily="34" charset="0"/>
              </a:rPr>
              <a:t>FATTURE OMAGGIO = FE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DCD35936-E3F6-B041-8DF2-F72F3F81F46B}"/>
              </a:ext>
            </a:extLst>
          </p:cNvPr>
          <p:cNvSpPr/>
          <p:nvPr/>
        </p:nvSpPr>
        <p:spPr>
          <a:xfrm>
            <a:off x="477380" y="2021782"/>
            <a:ext cx="8250238" cy="1292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solidFill>
                  <a:schemeClr val="tx1"/>
                </a:solidFill>
                <a:cs typeface="Arial" panose="020B0604020202020204" pitchFamily="34" charset="0"/>
              </a:rPr>
              <a:t>AUTOFATTURE IN REVERSE CHARGE = FE</a:t>
            </a:r>
          </a:p>
          <a:p>
            <a:pPr algn="ctr">
              <a:defRPr/>
            </a:pPr>
            <a:r>
              <a:rPr lang="it-IT" sz="2600" b="1" dirty="0">
                <a:solidFill>
                  <a:schemeClr val="tx1"/>
                </a:solidFill>
                <a:cs typeface="Arial" panose="020B0604020202020204" pitchFamily="34" charset="0"/>
              </a:rPr>
              <a:t>IN ALTERNATIVA A QUANTO PREVISTO </a:t>
            </a:r>
            <a:r>
              <a:rPr lang="it-IT" sz="2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DALLA </a:t>
            </a:r>
            <a:r>
              <a:rPr lang="it-IT" sz="2600" b="1" dirty="0">
                <a:solidFill>
                  <a:schemeClr val="tx1"/>
                </a:solidFill>
                <a:cs typeface="Arial" panose="020B0604020202020204" pitchFamily="34" charset="0"/>
              </a:rPr>
              <a:t>CIRCOLARE 13/2018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3665E75D-F615-C145-A39A-A6A2A5F00EC7}"/>
              </a:ext>
            </a:extLst>
          </p:cNvPr>
          <p:cNvSpPr/>
          <p:nvPr/>
        </p:nvSpPr>
        <p:spPr>
          <a:xfrm>
            <a:off x="462756" y="3469569"/>
            <a:ext cx="8235950" cy="492125"/>
          </a:xfrm>
          <a:prstGeom prst="rect">
            <a:avLst/>
          </a:prstGeom>
          <a:solidFill>
            <a:srgbClr val="2A9CF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cs typeface="Arial" panose="020B0604020202020204" pitchFamily="34" charset="0"/>
              </a:rPr>
              <a:t>FATTURE PER PASSAGGI INTERNI = FE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8B9FEE4C-04B2-B046-9455-CC7913CA90D1}"/>
              </a:ext>
            </a:extLst>
          </p:cNvPr>
          <p:cNvSpPr/>
          <p:nvPr/>
        </p:nvSpPr>
        <p:spPr>
          <a:xfrm>
            <a:off x="462756" y="4182113"/>
            <a:ext cx="8253412" cy="492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solidFill>
                  <a:schemeClr val="tx1"/>
                </a:solidFill>
                <a:cs typeface="Arial" panose="020B0604020202020204" pitchFamily="34" charset="0"/>
              </a:rPr>
              <a:t>FATTURE FUORI CAMPO = NO FE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D260441D-D27B-B34F-BC74-89CF652AC889}"/>
              </a:ext>
            </a:extLst>
          </p:cNvPr>
          <p:cNvSpPr/>
          <p:nvPr/>
        </p:nvSpPr>
        <p:spPr>
          <a:xfrm>
            <a:off x="462756" y="4849073"/>
            <a:ext cx="8235950" cy="892552"/>
          </a:xfrm>
          <a:prstGeom prst="rect">
            <a:avLst/>
          </a:prstGeom>
          <a:solidFill>
            <a:srgbClr val="2A9CF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cs typeface="Arial" panose="020B0604020202020204" pitchFamily="34" charset="0"/>
              </a:rPr>
              <a:t>INDICARE ESTREMI LETTERE INTENTO NELLE FATTURE ELETTRONICHE</a:t>
            </a:r>
          </a:p>
        </p:txBody>
      </p:sp>
    </p:spTree>
    <p:extLst>
      <p:ext uri="{BB962C8B-B14F-4D97-AF65-F5344CB8AC3E}">
        <p14:creationId xmlns:p14="http://schemas.microsoft.com/office/powerpoint/2010/main" val="1691816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??????    ESONERI   ??????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2F0E9FD8-167B-1141-A757-4AD1A97AA985}"/>
              </a:ext>
            </a:extLst>
          </p:cNvPr>
          <p:cNvSpPr/>
          <p:nvPr/>
        </p:nvSpPr>
        <p:spPr>
          <a:xfrm>
            <a:off x="446088" y="1536700"/>
            <a:ext cx="8237537" cy="492125"/>
          </a:xfrm>
          <a:prstGeom prst="rect">
            <a:avLst/>
          </a:prstGeom>
          <a:solidFill>
            <a:srgbClr val="2A9CF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cs typeface="Arial" panose="020B0604020202020204" pitchFamily="34" charset="0"/>
              </a:rPr>
              <a:t>SONO ESONERATI DA FE B2B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1BD2D548-889A-0B4B-A98D-E8D85FA774F1}"/>
              </a:ext>
            </a:extLst>
          </p:cNvPr>
          <p:cNvSpPr/>
          <p:nvPr/>
        </p:nvSpPr>
        <p:spPr>
          <a:xfrm>
            <a:off x="453231" y="2411412"/>
            <a:ext cx="8237537" cy="492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solidFill>
                  <a:schemeClr val="tx1"/>
                </a:solidFill>
                <a:cs typeface="Arial" panose="020B0604020202020204" pitchFamily="34" charset="0"/>
              </a:rPr>
              <a:t>SOGGETTI IN REGIME </a:t>
            </a:r>
            <a:r>
              <a:rPr lang="it-IT" sz="2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FORFETARIO</a:t>
            </a:r>
            <a:endParaRPr lang="it-IT" sz="26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7EF7BD15-108E-844F-AD58-9688601BBE37}"/>
              </a:ext>
            </a:extLst>
          </p:cNvPr>
          <p:cNvSpPr/>
          <p:nvPr/>
        </p:nvSpPr>
        <p:spPr>
          <a:xfrm>
            <a:off x="458501" y="3394262"/>
            <a:ext cx="8253412" cy="492125"/>
          </a:xfrm>
          <a:prstGeom prst="rect">
            <a:avLst/>
          </a:prstGeom>
          <a:solidFill>
            <a:srgbClr val="2A9CF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cs typeface="Arial" panose="020B0604020202020204" pitchFamily="34" charset="0"/>
              </a:rPr>
              <a:t>SOGGETTI IN REGIME DI VANTAGGIO</a:t>
            </a:r>
          </a:p>
        </p:txBody>
      </p:sp>
    </p:spTree>
    <p:extLst>
      <p:ext uri="{BB962C8B-B14F-4D97-AF65-F5344CB8AC3E}">
        <p14:creationId xmlns:p14="http://schemas.microsoft.com/office/powerpoint/2010/main" val="50873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ottotitolo 2"/>
          <p:cNvSpPr txBox="1">
            <a:spLocks/>
          </p:cNvSpPr>
          <p:nvPr/>
        </p:nvSpPr>
        <p:spPr bwMode="auto">
          <a:xfrm>
            <a:off x="266700" y="1268413"/>
            <a:ext cx="84550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endParaRPr lang="it-IT" sz="2600">
              <a:latin typeface="Arial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21FBC288-01DC-4B51-8317-958319A96C24}"/>
              </a:ext>
            </a:extLst>
          </p:cNvPr>
          <p:cNvSpPr txBox="1">
            <a:spLocks/>
          </p:cNvSpPr>
          <p:nvPr/>
        </p:nvSpPr>
        <p:spPr>
          <a:xfrm>
            <a:off x="0" y="2276873"/>
            <a:ext cx="9144000" cy="1224136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IL CICLO PASSIVO</a:t>
            </a:r>
          </a:p>
        </p:txBody>
      </p:sp>
    </p:spTree>
    <p:extLst>
      <p:ext uri="{BB962C8B-B14F-4D97-AF65-F5344CB8AC3E}">
        <p14:creationId xmlns:p14="http://schemas.microsoft.com/office/powerpoint/2010/main" val="1778391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IL CICLO PASSIVO</a:t>
            </a:r>
          </a:p>
        </p:txBody>
      </p:sp>
      <p:sp>
        <p:nvSpPr>
          <p:cNvPr id="3" name="Rettangolo 4">
            <a:extLst>
              <a:ext uri="{FF2B5EF4-FFF2-40B4-BE49-F238E27FC236}">
                <a16:creationId xmlns:a16="http://schemas.microsoft.com/office/drawing/2014/main" xmlns="" id="{8F9029B6-7AD8-FF43-8347-1102134CA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49" y="1904773"/>
            <a:ext cx="84248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rgbClr val="2A9CF4"/>
                </a:solidFill>
                <a:cs typeface="Arial" panose="020B0604020202020204" pitchFamily="34" charset="0"/>
              </a:rPr>
              <a:t>SE PENSAVI CHE FOSSE DIFFICILE </a:t>
            </a:r>
          </a:p>
          <a:p>
            <a:pPr algn="ctr"/>
            <a:r>
              <a:rPr lang="it-IT" altLang="it-IT" sz="2600" b="1" dirty="0">
                <a:solidFill>
                  <a:srgbClr val="2A9CF4"/>
                </a:solidFill>
                <a:cs typeface="Arial" panose="020B0604020202020204" pitchFamily="34" charset="0"/>
              </a:rPr>
              <a:t>GESTIRE IL CICLO ATTIVO </a:t>
            </a:r>
          </a:p>
        </p:txBody>
      </p:sp>
      <p:sp>
        <p:nvSpPr>
          <p:cNvPr id="6" name="Rettangolo 6">
            <a:extLst>
              <a:ext uri="{FF2B5EF4-FFF2-40B4-BE49-F238E27FC236}">
                <a16:creationId xmlns:a16="http://schemas.microsoft.com/office/drawing/2014/main" xmlns="" id="{1E6465DA-EC3D-5340-95C0-CDAD362FF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" y="3368309"/>
            <a:ext cx="8424863" cy="892552"/>
          </a:xfrm>
          <a:prstGeom prst="rect">
            <a:avLst/>
          </a:prstGeom>
          <a:solidFill>
            <a:srgbClr val="2A9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CAPIRAI CHE </a:t>
            </a:r>
            <a:r>
              <a:rPr lang="it-IT" altLang="it-IT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È PIÙ IMPORTANTE </a:t>
            </a:r>
            <a:endParaRPr lang="it-IT" altLang="it-IT" sz="26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IL CICLO PASSIVO </a:t>
            </a:r>
          </a:p>
        </p:txBody>
      </p:sp>
    </p:spTree>
    <p:extLst>
      <p:ext uri="{BB962C8B-B14F-4D97-AF65-F5344CB8AC3E}">
        <p14:creationId xmlns:p14="http://schemas.microsoft.com/office/powerpoint/2010/main" val="556949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4">
            <a:extLst>
              <a:ext uri="{FF2B5EF4-FFF2-40B4-BE49-F238E27FC236}">
                <a16:creationId xmlns:a16="http://schemas.microsoft.com/office/drawing/2014/main" xmlns="" id="{8F9029B6-7AD8-FF43-8347-1102134CA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96975"/>
            <a:ext cx="84248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rgbClr val="2A9CF4"/>
                </a:solidFill>
                <a:cs typeface="Arial" panose="020B0604020202020204" pitchFamily="34" charset="0"/>
              </a:rPr>
              <a:t>LA FATTURA ELETTRONICA </a:t>
            </a:r>
            <a:r>
              <a:rPr lang="it-IT" altLang="it-IT" sz="2600" b="1" dirty="0" smtClean="0">
                <a:solidFill>
                  <a:srgbClr val="2A9CF4"/>
                </a:solidFill>
                <a:cs typeface="Arial" panose="020B0604020202020204" pitchFamily="34" charset="0"/>
              </a:rPr>
              <a:t>È</a:t>
            </a:r>
            <a:endParaRPr lang="it-IT" altLang="it-IT" sz="2600" b="1" dirty="0">
              <a:solidFill>
                <a:srgbClr val="2A9CF4"/>
              </a:solidFill>
              <a:cs typeface="Arial" panose="020B0604020202020204" pitchFamily="34" charset="0"/>
            </a:endParaRPr>
          </a:p>
          <a:p>
            <a:pPr algn="ctr"/>
            <a:r>
              <a:rPr lang="it-IT" altLang="it-IT" sz="2600" b="1" dirty="0">
                <a:solidFill>
                  <a:srgbClr val="2A9CF4"/>
                </a:solidFill>
                <a:cs typeface="Arial" panose="020B0604020202020204" pitchFamily="34" charset="0"/>
              </a:rPr>
              <a:t> RECAPITATA DAL SDI </a:t>
            </a:r>
          </a:p>
        </p:txBody>
      </p:sp>
      <p:sp>
        <p:nvSpPr>
          <p:cNvPr id="5" name="Rettangolo 5">
            <a:extLst>
              <a:ext uri="{FF2B5EF4-FFF2-40B4-BE49-F238E27FC236}">
                <a16:creationId xmlns:a16="http://schemas.microsoft.com/office/drawing/2014/main" xmlns="" id="{3A3ADE11-11C0-5B40-82EF-AB1FB86B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" y="2125141"/>
            <a:ext cx="84248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rgbClr val="2A9CF4"/>
                </a:solidFill>
                <a:cs typeface="Arial" panose="020B0604020202020204" pitchFamily="34" charset="0"/>
              </a:rPr>
              <a:t>SULLA BASE DI QUANTO INDICATO NEL FILE XML</a:t>
            </a:r>
          </a:p>
        </p:txBody>
      </p:sp>
      <p:sp>
        <p:nvSpPr>
          <p:cNvPr id="6" name="Rettangolo 6">
            <a:extLst>
              <a:ext uri="{FF2B5EF4-FFF2-40B4-BE49-F238E27FC236}">
                <a16:creationId xmlns:a16="http://schemas.microsoft.com/office/drawing/2014/main" xmlns="" id="{1E6465DA-EC3D-5340-95C0-CDAD362FF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49" y="3717032"/>
            <a:ext cx="8424863" cy="1292662"/>
          </a:xfrm>
          <a:prstGeom prst="rect">
            <a:avLst/>
          </a:prstGeom>
          <a:solidFill>
            <a:srgbClr val="2A9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MA SE HAI REGISTRATO L’INDIRIZZO TELEMATICO ALLORA LA FATTURA ELETTRONICA </a:t>
            </a:r>
          </a:p>
          <a:p>
            <a:pPr algn="ctr"/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ARRIVA PRESSO QUEST’ULTIMO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CBF703A6-410F-554C-ACB6-F5B44BD434D2}"/>
              </a:ext>
            </a:extLst>
          </p:cNvPr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IL CICLO PASSIVO</a:t>
            </a:r>
          </a:p>
        </p:txBody>
      </p:sp>
    </p:spTree>
    <p:extLst>
      <p:ext uri="{BB962C8B-B14F-4D97-AF65-F5344CB8AC3E}">
        <p14:creationId xmlns:p14="http://schemas.microsoft.com/office/powerpoint/2010/main" val="1891550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4">
            <a:extLst>
              <a:ext uri="{FF2B5EF4-FFF2-40B4-BE49-F238E27FC236}">
                <a16:creationId xmlns:a16="http://schemas.microsoft.com/office/drawing/2014/main" xmlns="" id="{8F9029B6-7AD8-FF43-8347-1102134CA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85888"/>
            <a:ext cx="84248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dirty="0">
                <a:solidFill>
                  <a:srgbClr val="2A9CF4"/>
                </a:solidFill>
                <a:cs typeface="Arial" panose="020B0604020202020204" pitchFamily="34" charset="0"/>
              </a:rPr>
              <a:t>L’INDIRIZZO TELEMATICO</a:t>
            </a:r>
          </a:p>
        </p:txBody>
      </p:sp>
      <p:sp>
        <p:nvSpPr>
          <p:cNvPr id="5" name="Rettangolo 5">
            <a:extLst>
              <a:ext uri="{FF2B5EF4-FFF2-40B4-BE49-F238E27FC236}">
                <a16:creationId xmlns:a16="http://schemas.microsoft.com/office/drawing/2014/main" xmlns="" id="{3A3ADE11-11C0-5B40-82EF-AB1FB86B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" y="2070685"/>
            <a:ext cx="84248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dirty="0">
                <a:solidFill>
                  <a:srgbClr val="2A9CF4"/>
                </a:solidFill>
                <a:cs typeface="Arial" panose="020B0604020202020204" pitchFamily="34" charset="0"/>
              </a:rPr>
              <a:t>SE REGISTRATO</a:t>
            </a:r>
          </a:p>
        </p:txBody>
      </p:sp>
      <p:sp>
        <p:nvSpPr>
          <p:cNvPr id="6" name="Rettangolo 6">
            <a:extLst>
              <a:ext uri="{FF2B5EF4-FFF2-40B4-BE49-F238E27FC236}">
                <a16:creationId xmlns:a16="http://schemas.microsoft.com/office/drawing/2014/main" xmlns="" id="{1E6465DA-EC3D-5340-95C0-CDAD362FF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13" y="2924944"/>
            <a:ext cx="8424863" cy="492443"/>
          </a:xfrm>
          <a:prstGeom prst="rect">
            <a:avLst/>
          </a:prstGeom>
          <a:solidFill>
            <a:srgbClr val="2A9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PERMETTE LA </a:t>
            </a:r>
            <a:r>
              <a:rPr lang="it-IT" altLang="it-IT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DETRAIBILITÀ DELL’IVA</a:t>
            </a:r>
            <a:endParaRPr lang="it-IT" altLang="it-IT" sz="2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C2D21535-CFC2-744E-9F21-577A0BDBA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174" y="3693170"/>
            <a:ext cx="8424863" cy="892552"/>
          </a:xfrm>
          <a:prstGeom prst="rect">
            <a:avLst/>
          </a:prstGeom>
          <a:solidFill>
            <a:srgbClr val="2A9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ELIMINA LE RICEVUTE DI </a:t>
            </a:r>
            <a:r>
              <a:rPr lang="it-IT" altLang="it-IT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IMPOSSOBILITÀ DI </a:t>
            </a:r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RECAPITO</a:t>
            </a:r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xmlns="" id="{560089C8-A356-3842-B8DD-90AB984DC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84" y="4861505"/>
            <a:ext cx="8424863" cy="1292662"/>
          </a:xfrm>
          <a:prstGeom prst="rect">
            <a:avLst/>
          </a:prstGeom>
          <a:solidFill>
            <a:srgbClr val="2A9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SEMPLIFICA IL PROCESSO DI RICEZIONE QUANDO IL SOGGETTO EMITTENTE </a:t>
            </a:r>
          </a:p>
          <a:p>
            <a:pPr algn="ctr"/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INDICA IL CODICE DESTINATARIO 0000000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xmlns="" id="{0D328F2A-350D-8B4F-8159-DE67194A7218}"/>
              </a:ext>
            </a:extLst>
          </p:cNvPr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IL CICLO PASSIVO</a:t>
            </a:r>
          </a:p>
        </p:txBody>
      </p:sp>
    </p:spTree>
    <p:extLst>
      <p:ext uri="{BB962C8B-B14F-4D97-AF65-F5344CB8AC3E}">
        <p14:creationId xmlns:p14="http://schemas.microsoft.com/office/powerpoint/2010/main" val="257401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4">
            <a:extLst>
              <a:ext uri="{FF2B5EF4-FFF2-40B4-BE49-F238E27FC236}">
                <a16:creationId xmlns:a16="http://schemas.microsoft.com/office/drawing/2014/main" xmlns="" id="{8F9029B6-7AD8-FF43-8347-1102134CA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12" y="1223999"/>
            <a:ext cx="84248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dirty="0">
                <a:solidFill>
                  <a:srgbClr val="2A9CF4"/>
                </a:solidFill>
                <a:cs typeface="Arial" panose="020B0604020202020204" pitchFamily="34" charset="0"/>
              </a:rPr>
              <a:t>L’AGENZIA DELLE ENTRATE </a:t>
            </a:r>
          </a:p>
        </p:txBody>
      </p:sp>
      <p:sp>
        <p:nvSpPr>
          <p:cNvPr id="5" name="Rettangolo 5">
            <a:extLst>
              <a:ext uri="{FF2B5EF4-FFF2-40B4-BE49-F238E27FC236}">
                <a16:creationId xmlns:a16="http://schemas.microsoft.com/office/drawing/2014/main" xmlns="" id="{3A3ADE11-11C0-5B40-82EF-AB1FB86B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19" y="1824315"/>
            <a:ext cx="84248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dirty="0">
                <a:solidFill>
                  <a:srgbClr val="2A9CF4"/>
                </a:solidFill>
                <a:cs typeface="Arial" panose="020B0604020202020204" pitchFamily="34" charset="0"/>
              </a:rPr>
              <a:t>HA CHIARITO CHE SOLO LA FATTURA ELETTRONICA </a:t>
            </a:r>
          </a:p>
        </p:txBody>
      </p:sp>
      <p:sp>
        <p:nvSpPr>
          <p:cNvPr id="6" name="Rettangolo 6">
            <a:extLst>
              <a:ext uri="{FF2B5EF4-FFF2-40B4-BE49-F238E27FC236}">
                <a16:creationId xmlns:a16="http://schemas.microsoft.com/office/drawing/2014/main" xmlns="" id="{1E6465DA-EC3D-5340-95C0-CDAD362FF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13" y="2924944"/>
            <a:ext cx="8424863" cy="492443"/>
          </a:xfrm>
          <a:prstGeom prst="rect">
            <a:avLst/>
          </a:prstGeom>
          <a:solidFill>
            <a:srgbClr val="2A9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DA DIRITTO ALLA </a:t>
            </a:r>
            <a:r>
              <a:rPr lang="it-IT" altLang="it-IT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DETRAIBILITÀ DELL’IVA</a:t>
            </a:r>
            <a:endParaRPr lang="it-IT" altLang="it-IT" sz="2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xmlns="" id="{48D84534-F616-384C-9AC0-27FBBF660E1E}"/>
              </a:ext>
            </a:extLst>
          </p:cNvPr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IL CICLO PASSIVO</a:t>
            </a:r>
          </a:p>
        </p:txBody>
      </p:sp>
      <p:sp>
        <p:nvSpPr>
          <p:cNvPr id="11" name="Rettangolo 5">
            <a:extLst>
              <a:ext uri="{FF2B5EF4-FFF2-40B4-BE49-F238E27FC236}">
                <a16:creationId xmlns:a16="http://schemas.microsoft.com/office/drawing/2014/main" xmlns="" id="{50B91F9C-187B-0B43-A1C1-A88EBF95B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19" y="3733337"/>
            <a:ext cx="84248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LA DETRAZIONE DELL’IVA SENZA IL POSSESSO DELLA FE</a:t>
            </a:r>
          </a:p>
        </p:txBody>
      </p:sp>
      <p:sp>
        <p:nvSpPr>
          <p:cNvPr id="2" name="Freccia giù 1">
            <a:extLst>
              <a:ext uri="{FF2B5EF4-FFF2-40B4-BE49-F238E27FC236}">
                <a16:creationId xmlns:a16="http://schemas.microsoft.com/office/drawing/2014/main" xmlns="" id="{D18AFDBA-B163-E342-A8C8-7A024E41C04B}"/>
              </a:ext>
            </a:extLst>
          </p:cNvPr>
          <p:cNvSpPr/>
          <p:nvPr/>
        </p:nvSpPr>
        <p:spPr>
          <a:xfrm>
            <a:off x="4231435" y="4617201"/>
            <a:ext cx="681129" cy="720080"/>
          </a:xfrm>
          <a:prstGeom prst="down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7DBC304E-A9E8-724E-BA1F-FA7B1A443EA6}"/>
              </a:ext>
            </a:extLst>
          </p:cNvPr>
          <p:cNvSpPr/>
          <p:nvPr/>
        </p:nvSpPr>
        <p:spPr>
          <a:xfrm>
            <a:off x="2709952" y="5301208"/>
            <a:ext cx="3724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SANZIONE</a:t>
            </a:r>
          </a:p>
        </p:txBody>
      </p:sp>
    </p:spTree>
    <p:extLst>
      <p:ext uri="{BB962C8B-B14F-4D97-AF65-F5344CB8AC3E}">
        <p14:creationId xmlns:p14="http://schemas.microsoft.com/office/powerpoint/2010/main" val="2020170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LE CIRCOLARI E I PROVVEDIMENTI</a:t>
            </a:r>
          </a:p>
        </p:txBody>
      </p:sp>
      <p:sp>
        <p:nvSpPr>
          <p:cNvPr id="5123" name="Sottotitolo 2"/>
          <p:cNvSpPr txBox="1">
            <a:spLocks/>
          </p:cNvSpPr>
          <p:nvPr/>
        </p:nvSpPr>
        <p:spPr bwMode="auto">
          <a:xfrm>
            <a:off x="250825" y="1044721"/>
            <a:ext cx="8455025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endParaRPr lang="it-IT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xmlns="" id="{EA988701-4B4A-D64A-AA5E-531A7F83CA16}"/>
              </a:ext>
            </a:extLst>
          </p:cNvPr>
          <p:cNvSpPr txBox="1">
            <a:spLocks/>
          </p:cNvSpPr>
          <p:nvPr/>
        </p:nvSpPr>
        <p:spPr bwMode="auto">
          <a:xfrm>
            <a:off x="293688" y="1124745"/>
            <a:ext cx="8455025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endParaRPr lang="it-IT" sz="2400" dirty="0">
              <a:latin typeface="Arial" charset="0"/>
            </a:endParaRP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xmlns="" id="{8F12FBD7-E02F-7C4D-B74C-6184A92C2C00}"/>
              </a:ext>
            </a:extLst>
          </p:cNvPr>
          <p:cNvSpPr txBox="1">
            <a:spLocks/>
          </p:cNvSpPr>
          <p:nvPr/>
        </p:nvSpPr>
        <p:spPr bwMode="auto">
          <a:xfrm>
            <a:off x="412661" y="1124745"/>
            <a:ext cx="8455025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La Legge 11 marzo 2014, n. 23 delega fiscale:</a:t>
            </a:r>
          </a:p>
          <a:p>
            <a:pPr algn="just" eaLnBrk="1" hangingPunct="1">
              <a:buFontTx/>
              <a:buNone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   incentivare, mediante una riduzione degli adempimenti  amministrativi e contabili a carico dei contribuenti, l'utilizzo della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xmlns="" id="{FE19FD93-6522-564C-ABB1-2FD155E646E0}"/>
              </a:ext>
            </a:extLst>
          </p:cNvPr>
          <p:cNvSpPr txBox="1">
            <a:spLocks/>
          </p:cNvSpPr>
          <p:nvPr/>
        </p:nvSpPr>
        <p:spPr bwMode="auto">
          <a:xfrm>
            <a:off x="412661" y="2883541"/>
            <a:ext cx="845502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it-IT" sz="2400" b="1" dirty="0">
                <a:latin typeface="+mj-lt"/>
                <a:cs typeface="Arial" panose="020B0604020202020204" pitchFamily="34" charset="0"/>
              </a:rPr>
              <a:t>Il </a:t>
            </a:r>
            <a:r>
              <a:rPr lang="it-IT" sz="2400" b="1" dirty="0" smtClean="0">
                <a:latin typeface="+mj-lt"/>
                <a:cs typeface="Arial" panose="020B0604020202020204" pitchFamily="34" charset="0"/>
              </a:rPr>
              <a:t>D.lgs. del </a:t>
            </a:r>
            <a:r>
              <a:rPr lang="it-IT" sz="2400" b="1" dirty="0">
                <a:latin typeface="+mj-lt"/>
                <a:cs typeface="Arial" panose="020B0604020202020204" pitchFamily="34" charset="0"/>
              </a:rPr>
              <a:t>5 agosto 2015, n. 127:</a:t>
            </a:r>
          </a:p>
          <a:p>
            <a:pPr algn="just" eaLnBrk="1" hangingPunct="1">
              <a:buNone/>
            </a:pPr>
            <a:r>
              <a:rPr lang="it-IT" sz="2400" dirty="0">
                <a:latin typeface="+mj-lt"/>
                <a:cs typeface="Arial" panose="020B0604020202020204" pitchFamily="34" charset="0"/>
              </a:rPr>
              <a:t>    </a:t>
            </a:r>
            <a:r>
              <a:rPr lang="it-IT" sz="2400" dirty="0">
                <a:latin typeface="+mj-lt"/>
              </a:rPr>
              <a:t>opzione per la trasmissione telematica dei dati di tutte le fatture, ovvero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 </a:t>
            </a:r>
            <a:r>
              <a:rPr lang="it-IT" sz="2400" dirty="0" smtClean="0">
                <a:latin typeface="+mj-lt"/>
              </a:rPr>
              <a:t>tramite </a:t>
            </a:r>
            <a:r>
              <a:rPr lang="it-IT" sz="2400" dirty="0" err="1" smtClean="0">
                <a:latin typeface="+mj-lt"/>
              </a:rPr>
              <a:t>SdI</a:t>
            </a:r>
            <a:endParaRPr lang="it-IT" altLang="it-IT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Sottotitolo 2">
            <a:extLst>
              <a:ext uri="{FF2B5EF4-FFF2-40B4-BE49-F238E27FC236}">
                <a16:creationId xmlns:a16="http://schemas.microsoft.com/office/drawing/2014/main" xmlns="" id="{86A6E87D-1E9F-4A40-87BB-FA885831F02E}"/>
              </a:ext>
            </a:extLst>
          </p:cNvPr>
          <p:cNvSpPr txBox="1">
            <a:spLocks/>
          </p:cNvSpPr>
          <p:nvPr/>
        </p:nvSpPr>
        <p:spPr bwMode="auto">
          <a:xfrm>
            <a:off x="412661" y="4509120"/>
            <a:ext cx="845502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D.L. del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22 ottobre 2016, n. 193:</a:t>
            </a:r>
          </a:p>
          <a:p>
            <a:pPr algn="just" eaLnBrk="1" hangingPunct="1">
              <a:buFontTx/>
              <a:buNone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   obbligo di trasmissione telematica dei dati di tutte le fatture, ovvero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 tramite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SdI</a:t>
            </a: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903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SANZIONI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2DB0940C-DA86-6D4F-8414-814DEE4AFB99}"/>
              </a:ext>
            </a:extLst>
          </p:cNvPr>
          <p:cNvSpPr/>
          <p:nvPr/>
        </p:nvSpPr>
        <p:spPr>
          <a:xfrm>
            <a:off x="386805" y="1196752"/>
            <a:ext cx="8253412" cy="492125"/>
          </a:xfrm>
          <a:prstGeom prst="rect">
            <a:avLst/>
          </a:prstGeom>
          <a:solidFill>
            <a:srgbClr val="2A9CF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cs typeface="Arial" panose="020B0604020202020204" pitchFamily="34" charset="0"/>
              </a:rPr>
              <a:t>SANZIONE PER CESSIONARIO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61742337-E3D2-214B-8930-F07CE08DCB5C}"/>
              </a:ext>
            </a:extLst>
          </p:cNvPr>
          <p:cNvSpPr/>
          <p:nvPr/>
        </p:nvSpPr>
        <p:spPr>
          <a:xfrm>
            <a:off x="395536" y="1916832"/>
            <a:ext cx="8235950" cy="492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solidFill>
                  <a:schemeClr val="tx1"/>
                </a:solidFill>
                <a:cs typeface="Arial" panose="020B0604020202020204" pitchFamily="34" charset="0"/>
              </a:rPr>
              <a:t>ART. 6 COMMA 8 D.LGS. 471/97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B908F508-58C5-484D-A838-B24F3267033A}"/>
              </a:ext>
            </a:extLst>
          </p:cNvPr>
          <p:cNvSpPr/>
          <p:nvPr/>
        </p:nvSpPr>
        <p:spPr>
          <a:xfrm>
            <a:off x="386805" y="2780928"/>
            <a:ext cx="8235950" cy="492125"/>
          </a:xfrm>
          <a:prstGeom prst="rect">
            <a:avLst/>
          </a:prstGeom>
          <a:solidFill>
            <a:srgbClr val="2A9CF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cs typeface="Arial" panose="020B0604020202020204" pitchFamily="34" charset="0"/>
              </a:rPr>
              <a:t>PUÒ REGOLARIZZARE UTILIZZANDO SDI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FEBD085-E31D-9E4D-A5E9-2E7DB34E7DA5}"/>
              </a:ext>
            </a:extLst>
          </p:cNvPr>
          <p:cNvSpPr/>
          <p:nvPr/>
        </p:nvSpPr>
        <p:spPr>
          <a:xfrm>
            <a:off x="386805" y="3551004"/>
            <a:ext cx="8235950" cy="1292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solidFill>
                  <a:schemeClr val="tx1"/>
                </a:solidFill>
                <a:cs typeface="Arial" panose="020B0604020202020204" pitchFamily="34" charset="0"/>
              </a:rPr>
              <a:t>LA SANZIONE APPLICATA AMMONTA </a:t>
            </a:r>
          </a:p>
          <a:p>
            <a:pPr algn="ctr">
              <a:defRPr/>
            </a:pPr>
            <a:r>
              <a:rPr lang="it-IT" sz="2600" b="1" dirty="0">
                <a:solidFill>
                  <a:schemeClr val="tx1"/>
                </a:solidFill>
                <a:cs typeface="Arial" panose="020B0604020202020204" pitchFamily="34" charset="0"/>
              </a:rPr>
              <a:t>AL 100% DELL’IMPOSTA INDICATA IN FATTURA</a:t>
            </a:r>
          </a:p>
          <a:p>
            <a:pPr algn="ctr">
              <a:defRPr/>
            </a:pPr>
            <a:r>
              <a:rPr lang="it-IT" sz="2600" b="1" dirty="0">
                <a:solidFill>
                  <a:schemeClr val="tx1"/>
                </a:solidFill>
                <a:cs typeface="Arial" panose="020B0604020202020204" pitchFamily="34" charset="0"/>
              </a:rPr>
              <a:t>CON UN MINIMO DI EURO 500</a:t>
            </a:r>
          </a:p>
        </p:txBody>
      </p:sp>
    </p:spTree>
    <p:extLst>
      <p:ext uri="{BB962C8B-B14F-4D97-AF65-F5344CB8AC3E}">
        <p14:creationId xmlns:p14="http://schemas.microsoft.com/office/powerpoint/2010/main" val="34026882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IL CICLO PASSIVO</a:t>
            </a:r>
          </a:p>
        </p:txBody>
      </p:sp>
      <p:sp>
        <p:nvSpPr>
          <p:cNvPr id="3" name="Rettangolo 11">
            <a:extLst>
              <a:ext uri="{FF2B5EF4-FFF2-40B4-BE49-F238E27FC236}">
                <a16:creationId xmlns:a16="http://schemas.microsoft.com/office/drawing/2014/main" xmlns="" id="{333CF399-A41A-D345-B446-81C6436D9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46461"/>
            <a:ext cx="84248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rgbClr val="FF0000"/>
                </a:solidFill>
                <a:cs typeface="Arial" panose="020B0604020202020204" pitchFamily="34" charset="0"/>
              </a:rPr>
              <a:t>AUTOFATTURA ENTRO I SUCCESSIVI 30 GG</a:t>
            </a:r>
          </a:p>
        </p:txBody>
      </p:sp>
      <p:sp>
        <p:nvSpPr>
          <p:cNvPr id="6" name="Rettangolo 9">
            <a:extLst>
              <a:ext uri="{FF2B5EF4-FFF2-40B4-BE49-F238E27FC236}">
                <a16:creationId xmlns:a16="http://schemas.microsoft.com/office/drawing/2014/main" xmlns="" id="{E484A323-E836-434A-B0A2-A0D850D50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" y="3861048"/>
            <a:ext cx="84248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rgbClr val="2A9CF4"/>
                </a:solidFill>
                <a:cs typeface="Arial" panose="020B0604020202020204" pitchFamily="34" charset="0"/>
              </a:rPr>
              <a:t>CESSIONARIO TRASMETTE AUTOFATTURA </a:t>
            </a:r>
          </a:p>
        </p:txBody>
      </p:sp>
      <p:sp>
        <p:nvSpPr>
          <p:cNvPr id="7" name="Rettangolo 5">
            <a:extLst>
              <a:ext uri="{FF2B5EF4-FFF2-40B4-BE49-F238E27FC236}">
                <a16:creationId xmlns:a16="http://schemas.microsoft.com/office/drawing/2014/main" xmlns="" id="{98A843D1-769F-7545-9143-45810628D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47" y="4466183"/>
            <a:ext cx="84248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rgbClr val="FF0000"/>
                </a:solidFill>
                <a:cs typeface="Arial" panose="020B0604020202020204" pitchFamily="34" charset="0"/>
              </a:rPr>
              <a:t>NEL CAMPO «TIPO DOCUMENTO» INDICARE </a:t>
            </a:r>
            <a:r>
              <a:rPr lang="it-IT" altLang="it-IT" sz="2600" b="1">
                <a:solidFill>
                  <a:srgbClr val="FF0000"/>
                </a:solidFill>
                <a:cs typeface="Arial" panose="020B0604020202020204" pitchFamily="34" charset="0"/>
              </a:rPr>
              <a:t>CODICE CONVENZIONALE </a:t>
            </a:r>
            <a:r>
              <a:rPr lang="it-IT" altLang="it-IT" sz="2600" b="1" dirty="0">
                <a:solidFill>
                  <a:srgbClr val="FF0000"/>
                </a:solidFill>
                <a:cs typeface="Arial" panose="020B0604020202020204" pitchFamily="34" charset="0"/>
              </a:rPr>
              <a:t>TD20</a:t>
            </a:r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xmlns="" id="{D0B5F7CF-1140-C141-B6C1-E99CA181B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301208"/>
            <a:ext cx="84248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>
                <a:solidFill>
                  <a:srgbClr val="2A9CF4"/>
                </a:solidFill>
                <a:cs typeface="Arial" panose="020B0604020202020204" pitchFamily="34" charset="0"/>
              </a:rPr>
              <a:t>DEVONO ESSERE ANCHE RIPORTATI I DATI DEL CEDENTE E DEL CESSIONARIO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0B1CC316-425D-5646-AE6A-DD05E27979BD}"/>
              </a:ext>
            </a:extLst>
          </p:cNvPr>
          <p:cNvSpPr txBox="1"/>
          <p:nvPr/>
        </p:nvSpPr>
        <p:spPr>
          <a:xfrm>
            <a:off x="1403648" y="213285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480D4F0C-24D7-A549-BF9B-D2055FF0C24A}"/>
              </a:ext>
            </a:extLst>
          </p:cNvPr>
          <p:cNvSpPr txBox="1"/>
          <p:nvPr/>
        </p:nvSpPr>
        <p:spPr>
          <a:xfrm>
            <a:off x="1403648" y="1154191"/>
            <a:ext cx="6441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ATTENZIONE ALLA MANCATA RICEZIONE </a:t>
            </a:r>
          </a:p>
          <a:p>
            <a:pPr algn="ctr"/>
            <a:r>
              <a:rPr lang="it-IT" sz="2400" b="1" dirty="0"/>
              <a:t>DELLA FATTURA ENTRO 4 MESI</a:t>
            </a:r>
          </a:p>
        </p:txBody>
      </p:sp>
      <p:sp>
        <p:nvSpPr>
          <p:cNvPr id="10" name="Freccia giù 9">
            <a:extLst>
              <a:ext uri="{FF2B5EF4-FFF2-40B4-BE49-F238E27FC236}">
                <a16:creationId xmlns:a16="http://schemas.microsoft.com/office/drawing/2014/main" xmlns="" id="{D52E6655-4816-EB42-9B86-F2A3799A7E65}"/>
              </a:ext>
            </a:extLst>
          </p:cNvPr>
          <p:cNvSpPr/>
          <p:nvPr/>
        </p:nvSpPr>
        <p:spPr>
          <a:xfrm>
            <a:off x="4139952" y="1985188"/>
            <a:ext cx="648072" cy="661273"/>
          </a:xfrm>
          <a:prstGeom prst="downArrow">
            <a:avLst/>
          </a:prstGeom>
          <a:solidFill>
            <a:srgbClr val="4F81BD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1">
            <a:extLst>
              <a:ext uri="{FF2B5EF4-FFF2-40B4-BE49-F238E27FC236}">
                <a16:creationId xmlns:a16="http://schemas.microsoft.com/office/drawing/2014/main" xmlns="" id="{FEAF1363-9815-744F-8BE5-0EDD5D461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3062609"/>
            <a:ext cx="84248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cs typeface="Arial" panose="020B0604020202020204" pitchFamily="34" charset="0"/>
              </a:rPr>
              <a:t>PREVIO PAGAMENTO DELL’IMPOSTA </a:t>
            </a:r>
          </a:p>
        </p:txBody>
      </p:sp>
    </p:spTree>
    <p:extLst>
      <p:ext uri="{BB962C8B-B14F-4D97-AF65-F5344CB8AC3E}">
        <p14:creationId xmlns:p14="http://schemas.microsoft.com/office/powerpoint/2010/main" val="695118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IL MOMENTO DI </a:t>
            </a:r>
            <a:r>
              <a:rPr lang="it-IT" sz="3200" b="1" dirty="0" smtClean="0">
                <a:solidFill>
                  <a:schemeClr val="bg1"/>
                </a:solidFill>
              </a:rPr>
              <a:t>DETRAIBILITÀ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3" name="Rettangolo 11">
            <a:extLst>
              <a:ext uri="{FF2B5EF4-FFF2-40B4-BE49-F238E27FC236}">
                <a16:creationId xmlns:a16="http://schemas.microsoft.com/office/drawing/2014/main" xmlns="" id="{333CF399-A41A-D345-B446-81C6436D9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49" y="1904527"/>
            <a:ext cx="84248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rgbClr val="FF0000"/>
                </a:solidFill>
                <a:cs typeface="Arial" panose="020B0604020202020204" pitchFamily="34" charset="0"/>
              </a:rPr>
              <a:t>LA FATTURA DEVE PERVENIRE ENTRO IL TERMINE DELLA LIQUIDAZIONE IVA DEL PERIODO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0B1CC316-425D-5646-AE6A-DD05E27979BD}"/>
              </a:ext>
            </a:extLst>
          </p:cNvPr>
          <p:cNvSpPr txBox="1"/>
          <p:nvPr/>
        </p:nvSpPr>
        <p:spPr>
          <a:xfrm>
            <a:off x="1403648" y="213285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480D4F0C-24D7-A549-BF9B-D2055FF0C24A}"/>
              </a:ext>
            </a:extLst>
          </p:cNvPr>
          <p:cNvSpPr txBox="1"/>
          <p:nvPr/>
        </p:nvSpPr>
        <p:spPr>
          <a:xfrm>
            <a:off x="771631" y="1285196"/>
            <a:ext cx="76007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600" b="1" dirty="0"/>
              <a:t>DEVI ESSERE IN POSSESSO DELLA FATTURA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99A992F6-E5DD-A647-8864-73ADFFC3515D}"/>
              </a:ext>
            </a:extLst>
          </p:cNvPr>
          <p:cNvSpPr/>
          <p:nvPr/>
        </p:nvSpPr>
        <p:spPr>
          <a:xfrm>
            <a:off x="395645" y="3140968"/>
            <a:ext cx="828127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2797ED"/>
                </a:solidFill>
              </a:rPr>
              <a:t>….Entro il medesimo termine di cui al periodo precedente può essere esercitato il diritto alla detrazione dell’imposta </a:t>
            </a:r>
          </a:p>
          <a:p>
            <a:pPr algn="ctr"/>
            <a:r>
              <a:rPr lang="it-IT" sz="2400" b="1" dirty="0">
                <a:solidFill>
                  <a:srgbClr val="2797ED"/>
                </a:solidFill>
              </a:rPr>
              <a:t>relativa ai documenti di acquisto ricevuti e annotati entro il 15 del mese successivo a quello di effettuazione dell’operazione, fatta eccezione per i documenti di acquisto relativi ad operazioni effettuate nell’anno precedente.</a:t>
            </a:r>
          </a:p>
        </p:txBody>
      </p:sp>
    </p:spTree>
    <p:extLst>
      <p:ext uri="{BB962C8B-B14F-4D97-AF65-F5344CB8AC3E}">
        <p14:creationId xmlns:p14="http://schemas.microsoft.com/office/powerpoint/2010/main" val="794740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SEMPLIFICAZIONE </a:t>
            </a:r>
          </a:p>
        </p:txBody>
      </p:sp>
      <p:sp>
        <p:nvSpPr>
          <p:cNvPr id="3" name="Rettangolo 11">
            <a:extLst>
              <a:ext uri="{FF2B5EF4-FFF2-40B4-BE49-F238E27FC236}">
                <a16:creationId xmlns:a16="http://schemas.microsoft.com/office/drawing/2014/main" xmlns="" id="{333CF399-A41A-D345-B446-81C6436D9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" y="1871246"/>
            <a:ext cx="84248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rgbClr val="FF0000"/>
                </a:solidFill>
                <a:cs typeface="Arial" panose="020B0604020202020204" pitchFamily="34" charset="0"/>
              </a:rPr>
              <a:t>ELIMINATO OBBLIGO DI PROTOCOLLAZIONE DELLA FATTURA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0B1CC316-425D-5646-AE6A-DD05E27979BD}"/>
              </a:ext>
            </a:extLst>
          </p:cNvPr>
          <p:cNvSpPr txBox="1"/>
          <p:nvPr/>
        </p:nvSpPr>
        <p:spPr>
          <a:xfrm>
            <a:off x="1403648" y="213285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 </a:t>
            </a:r>
          </a:p>
        </p:txBody>
      </p:sp>
      <p:sp>
        <p:nvSpPr>
          <p:cNvPr id="5" name="Freccia giù 4">
            <a:extLst>
              <a:ext uri="{FF2B5EF4-FFF2-40B4-BE49-F238E27FC236}">
                <a16:creationId xmlns:a16="http://schemas.microsoft.com/office/drawing/2014/main" xmlns="" id="{49568D02-57AE-9F4A-93CE-A0182E7C05A6}"/>
              </a:ext>
            </a:extLst>
          </p:cNvPr>
          <p:cNvSpPr/>
          <p:nvPr/>
        </p:nvSpPr>
        <p:spPr>
          <a:xfrm>
            <a:off x="4211960" y="2924944"/>
            <a:ext cx="792088" cy="1296144"/>
          </a:xfrm>
          <a:prstGeom prst="down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01DA3C1A-8D0F-C248-886F-1A8A9145B6DA}"/>
              </a:ext>
            </a:extLst>
          </p:cNvPr>
          <p:cNvSpPr/>
          <p:nvPr/>
        </p:nvSpPr>
        <p:spPr>
          <a:xfrm>
            <a:off x="467369" y="4581128"/>
            <a:ext cx="828127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2797ED"/>
                </a:solidFill>
              </a:rPr>
              <a:t>….DI FATTO </a:t>
            </a:r>
            <a:r>
              <a:rPr lang="it-IT" sz="2400" b="1" dirty="0" smtClean="0">
                <a:solidFill>
                  <a:srgbClr val="2797ED"/>
                </a:solidFill>
              </a:rPr>
              <a:t>È IL </a:t>
            </a:r>
            <a:r>
              <a:rPr lang="it-IT" sz="2400" b="1" dirty="0">
                <a:solidFill>
                  <a:srgbClr val="2797ED"/>
                </a:solidFill>
              </a:rPr>
              <a:t>NUMERO ID ASSEGNATO DAL SDI</a:t>
            </a:r>
          </a:p>
          <a:p>
            <a:pPr algn="ctr"/>
            <a:r>
              <a:rPr lang="it-IT" sz="2400" b="1" dirty="0">
                <a:solidFill>
                  <a:srgbClr val="2797ED"/>
                </a:solidFill>
              </a:rPr>
              <a:t>CHE IDENTIFICA LA FATTURA TRANSITATA A SISTEMA</a:t>
            </a:r>
          </a:p>
        </p:txBody>
      </p:sp>
    </p:spTree>
    <p:extLst>
      <p:ext uri="{BB962C8B-B14F-4D97-AF65-F5344CB8AC3E}">
        <p14:creationId xmlns:p14="http://schemas.microsoft.com/office/powerpoint/2010/main" val="204863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ottotitolo 2"/>
          <p:cNvSpPr txBox="1">
            <a:spLocks/>
          </p:cNvSpPr>
          <p:nvPr/>
        </p:nvSpPr>
        <p:spPr bwMode="auto">
          <a:xfrm>
            <a:off x="266700" y="1268413"/>
            <a:ext cx="84550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endParaRPr lang="it-IT" sz="2600">
              <a:latin typeface="Arial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21FBC288-01DC-4B51-8317-958319A96C24}"/>
              </a:ext>
            </a:extLst>
          </p:cNvPr>
          <p:cNvSpPr txBox="1">
            <a:spLocks/>
          </p:cNvSpPr>
          <p:nvPr/>
        </p:nvSpPr>
        <p:spPr>
          <a:xfrm>
            <a:off x="0" y="2276873"/>
            <a:ext cx="9144000" cy="1224136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CONSERVAZIONE A NORMA</a:t>
            </a:r>
          </a:p>
        </p:txBody>
      </p:sp>
    </p:spTree>
    <p:extLst>
      <p:ext uri="{BB962C8B-B14F-4D97-AF65-F5344CB8AC3E}">
        <p14:creationId xmlns:p14="http://schemas.microsoft.com/office/powerpoint/2010/main" val="4281336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LA CONSERVAZIONE SOSTITUTIVA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77F6E5BB-BFB6-6F44-94A4-686F274D33A7}"/>
              </a:ext>
            </a:extLst>
          </p:cNvPr>
          <p:cNvSpPr/>
          <p:nvPr/>
        </p:nvSpPr>
        <p:spPr>
          <a:xfrm>
            <a:off x="539552" y="1135435"/>
            <a:ext cx="8235950" cy="493712"/>
          </a:xfrm>
          <a:prstGeom prst="rect">
            <a:avLst/>
          </a:prstGeom>
          <a:solidFill>
            <a:srgbClr val="2A9CF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cs typeface="Arial" panose="020B0604020202020204" pitchFamily="34" charset="0"/>
              </a:rPr>
              <a:t>IL DOCUMENTO INFORMATICO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774B47F5-356A-474F-A5E7-A502882D566D}"/>
              </a:ext>
            </a:extLst>
          </p:cNvPr>
          <p:cNvSpPr/>
          <p:nvPr/>
        </p:nvSpPr>
        <p:spPr>
          <a:xfrm>
            <a:off x="533210" y="1950862"/>
            <a:ext cx="8235950" cy="492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solidFill>
                  <a:schemeClr val="tx1"/>
                </a:solidFill>
                <a:cs typeface="Arial" panose="020B0604020202020204" pitchFamily="34" charset="0"/>
              </a:rPr>
              <a:t>DEVE ESSERE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C7FFE237-0570-194C-B00A-BF240951809D}"/>
              </a:ext>
            </a:extLst>
          </p:cNvPr>
          <p:cNvSpPr/>
          <p:nvPr/>
        </p:nvSpPr>
        <p:spPr>
          <a:xfrm>
            <a:off x="533210" y="2618169"/>
            <a:ext cx="8235950" cy="492125"/>
          </a:xfrm>
          <a:prstGeom prst="rect">
            <a:avLst/>
          </a:prstGeom>
          <a:solidFill>
            <a:srgbClr val="2A9CF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cs typeface="Arial" panose="020B0604020202020204" pitchFamily="34" charset="0"/>
              </a:rPr>
              <a:t>INVIATO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0C758291-9E2C-2341-AF0B-5970D06357C6}"/>
              </a:ext>
            </a:extLst>
          </p:cNvPr>
          <p:cNvSpPr/>
          <p:nvPr/>
        </p:nvSpPr>
        <p:spPr>
          <a:xfrm>
            <a:off x="533210" y="3460021"/>
            <a:ext cx="8235950" cy="8925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solidFill>
                  <a:schemeClr val="tx1"/>
                </a:solidFill>
                <a:cs typeface="Arial" panose="020B0604020202020204" pitchFamily="34" charset="0"/>
              </a:rPr>
              <a:t>AD UN SISTEMA DI CONSERVAZIONE SOSTITUTIVA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BE970287-BD56-694C-9EBB-B730BE734EED}"/>
              </a:ext>
            </a:extLst>
          </p:cNvPr>
          <p:cNvSpPr/>
          <p:nvPr/>
        </p:nvSpPr>
        <p:spPr>
          <a:xfrm>
            <a:off x="533210" y="4797152"/>
            <a:ext cx="8235950" cy="892552"/>
          </a:xfrm>
          <a:prstGeom prst="rect">
            <a:avLst/>
          </a:prstGeom>
          <a:solidFill>
            <a:srgbClr val="2A9CF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cs typeface="Arial" panose="020B0604020202020204" pitchFamily="34" charset="0"/>
              </a:rPr>
              <a:t>VANNO CONSERVATE OBBLIGATORIAMENTE SIA </a:t>
            </a:r>
          </a:p>
          <a:p>
            <a:pPr algn="ctr">
              <a:defRPr/>
            </a:pPr>
            <a:r>
              <a:rPr lang="it-IT" sz="2600" b="1" dirty="0">
                <a:cs typeface="Arial" panose="020B0604020202020204" pitchFamily="34" charset="0"/>
              </a:rPr>
              <a:t>LE FE ATTIVE CHE PASSIVE</a:t>
            </a:r>
          </a:p>
        </p:txBody>
      </p:sp>
    </p:spTree>
    <p:extLst>
      <p:ext uri="{BB962C8B-B14F-4D97-AF65-F5344CB8AC3E}">
        <p14:creationId xmlns:p14="http://schemas.microsoft.com/office/powerpoint/2010/main" val="1956875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LA CONSERVAZIONE SOSTITUTIVA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77F6E5BB-BFB6-6F44-94A4-686F274D33A7}"/>
              </a:ext>
            </a:extLst>
          </p:cNvPr>
          <p:cNvSpPr/>
          <p:nvPr/>
        </p:nvSpPr>
        <p:spPr>
          <a:xfrm>
            <a:off x="539552" y="1135435"/>
            <a:ext cx="8235950" cy="493712"/>
          </a:xfrm>
          <a:prstGeom prst="rect">
            <a:avLst/>
          </a:prstGeom>
          <a:solidFill>
            <a:srgbClr val="2A9CF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 smtClean="0">
                <a:cs typeface="Arial" panose="020B0604020202020204" pitchFamily="34" charset="0"/>
              </a:rPr>
              <a:t>È UN </a:t>
            </a:r>
            <a:r>
              <a:rPr lang="it-IT" sz="2600" b="1" dirty="0">
                <a:cs typeface="Arial" panose="020B0604020202020204" pitchFamily="34" charset="0"/>
              </a:rPr>
              <a:t>PROCESSO OPERATIVO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774B47F5-356A-474F-A5E7-A502882D566D}"/>
              </a:ext>
            </a:extLst>
          </p:cNvPr>
          <p:cNvSpPr/>
          <p:nvPr/>
        </p:nvSpPr>
        <p:spPr>
          <a:xfrm>
            <a:off x="547120" y="1867432"/>
            <a:ext cx="8235950" cy="492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solidFill>
                  <a:schemeClr val="tx1"/>
                </a:solidFill>
                <a:cs typeface="Arial" panose="020B0604020202020204" pitchFamily="34" charset="0"/>
              </a:rPr>
              <a:t>DISCIPLINATO DA DISPOSIZIONE DI LEGGE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C7FFE237-0570-194C-B00A-BF240951809D}"/>
              </a:ext>
            </a:extLst>
          </p:cNvPr>
          <p:cNvSpPr/>
          <p:nvPr/>
        </p:nvSpPr>
        <p:spPr>
          <a:xfrm>
            <a:off x="547120" y="2781165"/>
            <a:ext cx="8235950" cy="492125"/>
          </a:xfrm>
          <a:prstGeom prst="rect">
            <a:avLst/>
          </a:prstGeom>
          <a:solidFill>
            <a:srgbClr val="2A9CF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cs typeface="Arial" panose="020B0604020202020204" pitchFamily="34" charset="0"/>
              </a:rPr>
              <a:t>IL MANCATO RISPETTO DELLA DISCIPLINA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0C758291-9E2C-2341-AF0B-5970D06357C6}"/>
              </a:ext>
            </a:extLst>
          </p:cNvPr>
          <p:cNvSpPr/>
          <p:nvPr/>
        </p:nvSpPr>
        <p:spPr>
          <a:xfrm>
            <a:off x="547120" y="3611604"/>
            <a:ext cx="8235950" cy="492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solidFill>
                  <a:schemeClr val="tx1"/>
                </a:solidFill>
                <a:cs typeface="Arial" panose="020B0604020202020204" pitchFamily="34" charset="0"/>
              </a:rPr>
              <a:t>IMPLICA </a:t>
            </a:r>
            <a:r>
              <a:rPr lang="it-IT" sz="2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L’INOPPONIBILITÀ DEL </a:t>
            </a:r>
            <a:r>
              <a:rPr lang="it-IT" sz="2600" b="1" dirty="0">
                <a:solidFill>
                  <a:schemeClr val="tx1"/>
                </a:solidFill>
                <a:cs typeface="Arial" panose="020B0604020202020204" pitchFamily="34" charset="0"/>
              </a:rPr>
              <a:t>DOCUMENTO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B4762631-6FDB-5449-98EC-672B75FDAA03}"/>
              </a:ext>
            </a:extLst>
          </p:cNvPr>
          <p:cNvSpPr/>
          <p:nvPr/>
        </p:nvSpPr>
        <p:spPr>
          <a:xfrm>
            <a:off x="547120" y="4442361"/>
            <a:ext cx="822204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IMPLICAZIONI </a:t>
            </a:r>
          </a:p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CIVILISTICHE E FISCALI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5996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IL D.LGS. 127/2015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77F6E5BB-BFB6-6F44-94A4-686F274D33A7}"/>
              </a:ext>
            </a:extLst>
          </p:cNvPr>
          <p:cNvSpPr/>
          <p:nvPr/>
        </p:nvSpPr>
        <p:spPr>
          <a:xfrm>
            <a:off x="539552" y="1135435"/>
            <a:ext cx="8235950" cy="493712"/>
          </a:xfrm>
          <a:prstGeom prst="rect">
            <a:avLst/>
          </a:prstGeom>
          <a:solidFill>
            <a:srgbClr val="2A9CF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dirty="0">
                <a:cs typeface="Arial" panose="020B0604020202020204" pitchFamily="34" charset="0"/>
              </a:rPr>
              <a:t>LA CONSERVAZIONE SOSTITUTIVA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774B47F5-356A-474F-A5E7-A502882D566D}"/>
              </a:ext>
            </a:extLst>
          </p:cNvPr>
          <p:cNvSpPr/>
          <p:nvPr/>
        </p:nvSpPr>
        <p:spPr>
          <a:xfrm>
            <a:off x="539552" y="1772022"/>
            <a:ext cx="8235950" cy="492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solidFill>
                  <a:schemeClr val="tx1"/>
                </a:solidFill>
                <a:cs typeface="Arial" panose="020B0604020202020204" pitchFamily="34" charset="0"/>
              </a:rPr>
              <a:t>A NORMA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C7FFE237-0570-194C-B00A-BF240951809D}"/>
              </a:ext>
            </a:extLst>
          </p:cNvPr>
          <p:cNvSpPr/>
          <p:nvPr/>
        </p:nvSpPr>
        <p:spPr>
          <a:xfrm>
            <a:off x="539552" y="2424485"/>
            <a:ext cx="8235950" cy="492125"/>
          </a:xfrm>
          <a:prstGeom prst="rect">
            <a:avLst/>
          </a:prstGeom>
          <a:solidFill>
            <a:srgbClr val="2A9CF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cs typeface="Arial" panose="020B0604020202020204" pitchFamily="34" charset="0"/>
              </a:rPr>
              <a:t>GRATUITA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0C758291-9E2C-2341-AF0B-5970D06357C6}"/>
              </a:ext>
            </a:extLst>
          </p:cNvPr>
          <p:cNvSpPr/>
          <p:nvPr/>
        </p:nvSpPr>
        <p:spPr>
          <a:xfrm>
            <a:off x="539552" y="3194422"/>
            <a:ext cx="8235950" cy="492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solidFill>
                  <a:schemeClr val="tx1"/>
                </a:solidFill>
                <a:cs typeface="Arial" panose="020B0604020202020204" pitchFamily="34" charset="0"/>
              </a:rPr>
              <a:t>EFFETTUATA DALL’ </a:t>
            </a:r>
            <a:r>
              <a:rPr lang="it-IT" sz="26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AdE</a:t>
            </a:r>
            <a:endParaRPr lang="it-IT" sz="26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01ABC74A-2F00-EA41-B3F9-3E1AA1905CAA}"/>
              </a:ext>
            </a:extLst>
          </p:cNvPr>
          <p:cNvSpPr/>
          <p:nvPr/>
        </p:nvSpPr>
        <p:spPr>
          <a:xfrm>
            <a:off x="539552" y="3861048"/>
            <a:ext cx="8235950" cy="492125"/>
          </a:xfrm>
          <a:prstGeom prst="rect">
            <a:avLst/>
          </a:prstGeom>
          <a:solidFill>
            <a:srgbClr val="2A9CF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>
                <a:cs typeface="Arial" panose="020B0604020202020204" pitchFamily="34" charset="0"/>
              </a:rPr>
              <a:t>PREVIA ADESIONE AL SERVIZIO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79884817-E646-3B40-991E-37A6F15AF6BA}"/>
              </a:ext>
            </a:extLst>
          </p:cNvPr>
          <p:cNvSpPr txBox="1"/>
          <p:nvPr/>
        </p:nvSpPr>
        <p:spPr>
          <a:xfrm>
            <a:off x="539552" y="4581128"/>
            <a:ext cx="818185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400" b="1" dirty="0">
                <a:solidFill>
                  <a:srgbClr val="FF0000"/>
                </a:solidFill>
              </a:rPr>
              <a:t>ALCUNE OSSERVAZIONI E </a:t>
            </a:r>
            <a:r>
              <a:rPr lang="it-IT" sz="3400" b="1" dirty="0" smtClean="0">
                <a:solidFill>
                  <a:srgbClr val="FF0000"/>
                </a:solidFill>
              </a:rPr>
              <a:t>CRITICITÀ</a:t>
            </a:r>
            <a:endParaRPr lang="it-IT" sz="3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27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ottotitolo 2"/>
          <p:cNvSpPr txBox="1">
            <a:spLocks/>
          </p:cNvSpPr>
          <p:nvPr/>
        </p:nvSpPr>
        <p:spPr bwMode="auto">
          <a:xfrm>
            <a:off x="266700" y="1268413"/>
            <a:ext cx="84550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endParaRPr lang="it-IT" sz="2600">
              <a:latin typeface="Arial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21FBC288-01DC-4B51-8317-958319A96C24}"/>
              </a:ext>
            </a:extLst>
          </p:cNvPr>
          <p:cNvSpPr txBox="1">
            <a:spLocks/>
          </p:cNvSpPr>
          <p:nvPr/>
        </p:nvSpPr>
        <p:spPr>
          <a:xfrm>
            <a:off x="0" y="2276873"/>
            <a:ext cx="9144000" cy="1224136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FE B2B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CARBURANTE E SUBAPPALTO 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A3FF89FA-92AE-466D-A640-30A2445D1C0C}"/>
              </a:ext>
            </a:extLst>
          </p:cNvPr>
          <p:cNvSpPr txBox="1">
            <a:spLocks/>
          </p:cNvSpPr>
          <p:nvPr/>
        </p:nvSpPr>
        <p:spPr>
          <a:xfrm>
            <a:off x="0" y="3068960"/>
            <a:ext cx="9144000" cy="1053207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it-IT" sz="1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142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L’ANTICIPO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4FD2DBA9-01C9-D643-A976-0560CCC46C8C}"/>
              </a:ext>
            </a:extLst>
          </p:cNvPr>
          <p:cNvSpPr/>
          <p:nvPr/>
        </p:nvSpPr>
        <p:spPr>
          <a:xfrm>
            <a:off x="323528" y="1079500"/>
            <a:ext cx="849694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LA LEGGE DI BILANCIO 2018</a:t>
            </a:r>
          </a:p>
          <a:p>
            <a:pPr algn="ctr">
              <a:defRPr/>
            </a:pPr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Pubblicata sulla Gazzetta Ufficiale S.G. n.302 del 29/12/2017- S.O.62</a:t>
            </a:r>
            <a:endParaRPr lang="it-IT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3">
            <a:extLst>
              <a:ext uri="{FF2B5EF4-FFF2-40B4-BE49-F238E27FC236}">
                <a16:creationId xmlns:a16="http://schemas.microsoft.com/office/drawing/2014/main" xmlns="" id="{816A17E0-0ED9-094A-874D-097E18266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349500"/>
            <a:ext cx="84969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400" dirty="0">
                <a:cs typeface="Arial" panose="020B0604020202020204" pitchFamily="34" charset="0"/>
              </a:rPr>
              <a:t>Fermo restando quanto previsto al comma 916, le disposizioni dei commi da 909 a 928 si applicano alle fatture emesse a partire dal </a:t>
            </a:r>
            <a:r>
              <a:rPr lang="it-IT" altLang="it-IT" sz="2400" b="1" dirty="0">
                <a:cs typeface="Arial" panose="020B0604020202020204" pitchFamily="34" charset="0"/>
              </a:rPr>
              <a:t>1º luglio 2018 </a:t>
            </a:r>
            <a:r>
              <a:rPr lang="it-IT" altLang="it-IT" sz="2400" dirty="0">
                <a:cs typeface="Arial" panose="020B0604020202020204" pitchFamily="34" charset="0"/>
              </a:rPr>
              <a:t>relative a:</a:t>
            </a:r>
          </a:p>
          <a:p>
            <a:endParaRPr lang="it-IT" altLang="it-IT" sz="2400" dirty="0"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B45A3692-993A-B143-9B17-9E0E2B2B691A}"/>
              </a:ext>
            </a:extLst>
          </p:cNvPr>
          <p:cNvSpPr/>
          <p:nvPr/>
        </p:nvSpPr>
        <p:spPr>
          <a:xfrm>
            <a:off x="323528" y="3641725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cessioni di benzina o di gasolio destinati ad essere utilizzati come carburanti per 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motori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prestazioni rese da soggetti subappaltatori e subcontraenti della filiera delle imprese nel quadro di un contratto di appalto di lavori, servizio forniture stipulato con un'amministrazione pubblica…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026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LE CIRCOLARI E I PROVVEDIMENTI</a:t>
            </a:r>
          </a:p>
        </p:txBody>
      </p:sp>
      <p:sp>
        <p:nvSpPr>
          <p:cNvPr id="5123" name="Sottotitolo 2"/>
          <p:cNvSpPr txBox="1">
            <a:spLocks/>
          </p:cNvSpPr>
          <p:nvPr/>
        </p:nvSpPr>
        <p:spPr bwMode="auto">
          <a:xfrm>
            <a:off x="250825" y="1044721"/>
            <a:ext cx="8455025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endParaRPr lang="it-IT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xmlns="" id="{EA48151E-3396-B24A-AE10-B6B1A106AC6D}"/>
              </a:ext>
            </a:extLst>
          </p:cNvPr>
          <p:cNvSpPr txBox="1">
            <a:spLocks/>
          </p:cNvSpPr>
          <p:nvPr/>
        </p:nvSpPr>
        <p:spPr bwMode="auto">
          <a:xfrm>
            <a:off x="250825" y="1044721"/>
            <a:ext cx="8218054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it-IT" sz="2400" b="1" dirty="0">
                <a:latin typeface="+mj-lt"/>
                <a:cs typeface="Arial" panose="020B0604020202020204" pitchFamily="34" charset="0"/>
              </a:rPr>
              <a:t>Provvedimento 30 aprile 2018, </a:t>
            </a:r>
            <a:r>
              <a:rPr lang="it-IT" sz="2400" b="1" dirty="0" err="1">
                <a:latin typeface="+mj-lt"/>
                <a:cs typeface="Arial" panose="020B0604020202020204" pitchFamily="34" charset="0"/>
              </a:rPr>
              <a:t>prot</a:t>
            </a:r>
            <a:r>
              <a:rPr lang="it-IT" sz="2400" b="1" dirty="0">
                <a:latin typeface="+mj-lt"/>
                <a:cs typeface="Arial" panose="020B0604020202020204" pitchFamily="34" charset="0"/>
              </a:rPr>
              <a:t>. n. 89757:</a:t>
            </a:r>
          </a:p>
          <a:p>
            <a:pPr algn="just" eaLnBrk="1" hangingPunct="1">
              <a:buFontTx/>
              <a:buNone/>
            </a:pPr>
            <a:r>
              <a:rPr lang="it-IT" sz="2400" dirty="0">
                <a:latin typeface="+mj-lt"/>
                <a:cs typeface="Arial" panose="020B0604020202020204" pitchFamily="34" charset="0"/>
              </a:rPr>
              <a:t>    </a:t>
            </a:r>
            <a:r>
              <a:rPr lang="it-IT" sz="2400" dirty="0">
                <a:latin typeface="+mj-lt"/>
              </a:rPr>
              <a:t>provvedimento del direttore </a:t>
            </a:r>
            <a:r>
              <a:rPr lang="it-IT" sz="2400" dirty="0" err="1" smtClean="0">
                <a:latin typeface="+mj-lt"/>
              </a:rPr>
              <a:t>dell'AdE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>
                <a:latin typeface="+mj-lt"/>
              </a:rPr>
              <a:t>che individua tempi e modalità di applicazione per gli obblighi di conservazione</a:t>
            </a:r>
            <a:endParaRPr lang="it-IT" altLang="it-IT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xmlns="" id="{8B651AFE-6ECE-3449-A274-0EFE083E0726}"/>
              </a:ext>
            </a:extLst>
          </p:cNvPr>
          <p:cNvSpPr txBox="1">
            <a:spLocks/>
          </p:cNvSpPr>
          <p:nvPr/>
        </p:nvSpPr>
        <p:spPr bwMode="auto">
          <a:xfrm>
            <a:off x="250825" y="4146293"/>
            <a:ext cx="8149594" cy="101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CIRCOLARE 13/2018:</a:t>
            </a:r>
          </a:p>
          <a:p>
            <a:pPr algn="just" eaLnBrk="1" hangingPunct="1">
              <a:buFontTx/>
              <a:buNone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   ulteriori chiarimenti in tema di fatturazione elettronica</a:t>
            </a: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xmlns="" id="{0DEDD146-A541-2E48-9ADE-5643C37BF254}"/>
              </a:ext>
            </a:extLst>
          </p:cNvPr>
          <p:cNvSpPr txBox="1">
            <a:spLocks/>
          </p:cNvSpPr>
          <p:nvPr/>
        </p:nvSpPr>
        <p:spPr bwMode="auto">
          <a:xfrm>
            <a:off x="250825" y="2778141"/>
            <a:ext cx="842886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CIRCOLARE 8/2018:</a:t>
            </a:r>
          </a:p>
          <a:p>
            <a:pPr eaLnBrk="1" hangingPunct="1">
              <a:buFontTx/>
              <a:buNone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   misure in tema di fatturazione e pagamento delle cessioni di carburante</a:t>
            </a: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xmlns="" id="{77DEA49B-3D5F-9F4C-BF4D-89959965A4EC}"/>
              </a:ext>
            </a:extLst>
          </p:cNvPr>
          <p:cNvSpPr txBox="1">
            <a:spLocks/>
          </p:cNvSpPr>
          <p:nvPr/>
        </p:nvSpPr>
        <p:spPr bwMode="auto">
          <a:xfrm>
            <a:off x="190486" y="5260298"/>
            <a:ext cx="8218054" cy="55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DL 119 IN G.U. DEL 23 OTTOBRE 2018</a:t>
            </a:r>
          </a:p>
          <a:p>
            <a:pPr algn="just" eaLnBrk="1" hangingPunct="1">
              <a:buFontTx/>
              <a:buNone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xmlns="" id="{1CD6B555-9A08-294D-B4DA-7E74DBD5E912}"/>
              </a:ext>
            </a:extLst>
          </p:cNvPr>
          <p:cNvSpPr txBox="1">
            <a:spLocks/>
          </p:cNvSpPr>
          <p:nvPr/>
        </p:nvSpPr>
        <p:spPr bwMode="auto">
          <a:xfrm>
            <a:off x="192373" y="5813279"/>
            <a:ext cx="8218054" cy="55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LE RISPOSTE </a:t>
            </a:r>
            <a:r>
              <a:rPr lang="it-I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DELL'AdE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AL RECENTE VIDEOFISCO</a:t>
            </a: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17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SCHEDA CARBURANTE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0817DEB0-77A0-8C47-B022-414AEA4C43A7}"/>
              </a:ext>
            </a:extLst>
          </p:cNvPr>
          <p:cNvSpPr/>
          <p:nvPr/>
        </p:nvSpPr>
        <p:spPr>
          <a:xfrm>
            <a:off x="323850" y="1143000"/>
            <a:ext cx="8418513" cy="4278094"/>
          </a:xfrm>
          <a:prstGeom prst="rect">
            <a:avLst/>
          </a:prstGeom>
          <a:solidFill>
            <a:srgbClr val="2A9CF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600" b="1" dirty="0"/>
              <a:t> </a:t>
            </a:r>
          </a:p>
          <a:p>
            <a:pPr algn="ctr">
              <a:defRPr/>
            </a:pPr>
            <a:r>
              <a:rPr lang="it-IT" sz="2600" b="1" dirty="0"/>
              <a:t>VIENE ABROGATA LA SCHEDA CARBURANTE E CI SARÀ L’OBBLIGO</a:t>
            </a:r>
            <a:endParaRPr lang="it-IT" sz="2600" dirty="0"/>
          </a:p>
          <a:p>
            <a:pPr algn="ctr">
              <a:defRPr/>
            </a:pPr>
            <a:endParaRPr lang="it-IT" sz="2600" dirty="0"/>
          </a:p>
          <a:p>
            <a:pPr algn="ctr">
              <a:defRPr/>
            </a:pPr>
            <a:r>
              <a:rPr lang="it-IT" sz="3200" b="1" dirty="0"/>
              <a:t> AI FINI DELLA DETRAIBILITÀ IVA E DELLA DEDUZIONE DEL COSTO</a:t>
            </a:r>
          </a:p>
          <a:p>
            <a:pPr algn="ctr">
              <a:defRPr/>
            </a:pPr>
            <a:endParaRPr lang="it-IT" sz="2600" dirty="0"/>
          </a:p>
          <a:p>
            <a:pPr algn="ctr">
              <a:defRPr/>
            </a:pPr>
            <a:r>
              <a:rPr lang="it-IT" sz="2600" dirty="0"/>
              <a:t> </a:t>
            </a:r>
            <a:r>
              <a:rPr lang="it-IT" sz="2600" b="1" dirty="0"/>
              <a:t>DI ACQUISTARE IL CARBURANTE ESCLUSIVAMENTE CON MEZZI DI PAGAMENTO TRACCIABILI</a:t>
            </a:r>
            <a:r>
              <a:rPr lang="it-IT" sz="2600" dirty="0"/>
              <a:t> </a:t>
            </a:r>
            <a:endParaRPr lang="it-IT" sz="2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647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SCHEDA CARBURANTE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E278DB13-5D84-8544-9471-448A9D40BFF8}"/>
              </a:ext>
            </a:extLst>
          </p:cNvPr>
          <p:cNvSpPr/>
          <p:nvPr/>
        </p:nvSpPr>
        <p:spPr>
          <a:xfrm>
            <a:off x="481013" y="1268413"/>
            <a:ext cx="3979862" cy="1139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3400" dirty="0">
                <a:solidFill>
                  <a:srgbClr val="2A9CF4"/>
                </a:solidFill>
                <a:latin typeface="+mj-lt"/>
              </a:rPr>
              <a:t>DETRAIBILITÀ </a:t>
            </a:r>
          </a:p>
          <a:p>
            <a:pPr algn="ctr">
              <a:defRPr/>
            </a:pPr>
            <a:r>
              <a:rPr lang="it-IT" sz="3400" dirty="0">
                <a:solidFill>
                  <a:srgbClr val="2A9CF4"/>
                </a:solidFill>
                <a:latin typeface="+mj-lt"/>
              </a:rPr>
              <a:t>IVA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8E22E6BA-1099-E645-91F9-C00C1BF11383}"/>
              </a:ext>
            </a:extLst>
          </p:cNvPr>
          <p:cNvSpPr/>
          <p:nvPr/>
        </p:nvSpPr>
        <p:spPr>
          <a:xfrm>
            <a:off x="4787900" y="1268413"/>
            <a:ext cx="3833813" cy="1139825"/>
          </a:xfrm>
          <a:prstGeom prst="rect">
            <a:avLst/>
          </a:prstGeom>
          <a:solidFill>
            <a:srgbClr val="2A9CF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3400" dirty="0">
                <a:latin typeface="+mj-lt"/>
              </a:rPr>
              <a:t>DEDUCIBILITÀ REDDITO</a:t>
            </a:r>
          </a:p>
        </p:txBody>
      </p:sp>
      <p:sp>
        <p:nvSpPr>
          <p:cNvPr id="6" name="Freccia giù 5">
            <a:extLst>
              <a:ext uri="{FF2B5EF4-FFF2-40B4-BE49-F238E27FC236}">
                <a16:creationId xmlns:a16="http://schemas.microsoft.com/office/drawing/2014/main" xmlns="" id="{08B0D277-5C5A-F44F-8AA8-2772B4B0A3CF}"/>
              </a:ext>
            </a:extLst>
          </p:cNvPr>
          <p:cNvSpPr/>
          <p:nvPr/>
        </p:nvSpPr>
        <p:spPr>
          <a:xfrm>
            <a:off x="2028825" y="2730500"/>
            <a:ext cx="868363" cy="1584325"/>
          </a:xfrm>
          <a:prstGeom prst="downArrow">
            <a:avLst/>
          </a:prstGeom>
          <a:solidFill>
            <a:srgbClr val="2A9CF4"/>
          </a:solidFill>
          <a:ln>
            <a:solidFill>
              <a:srgbClr val="2A9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Freccia giù 6">
            <a:extLst>
              <a:ext uri="{FF2B5EF4-FFF2-40B4-BE49-F238E27FC236}">
                <a16:creationId xmlns:a16="http://schemas.microsoft.com/office/drawing/2014/main" xmlns="" id="{377A0758-FC66-B343-B523-11EE3E74067B}"/>
              </a:ext>
            </a:extLst>
          </p:cNvPr>
          <p:cNvSpPr/>
          <p:nvPr/>
        </p:nvSpPr>
        <p:spPr>
          <a:xfrm>
            <a:off x="6335713" y="2730500"/>
            <a:ext cx="868362" cy="1584325"/>
          </a:xfrm>
          <a:prstGeom prst="downArrow">
            <a:avLst/>
          </a:prstGeom>
          <a:solidFill>
            <a:srgbClr val="2A9CF4"/>
          </a:solidFill>
          <a:ln>
            <a:solidFill>
              <a:srgbClr val="2A9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C73EBE0-EF10-204C-9C4B-90E18BFC220A}"/>
              </a:ext>
            </a:extLst>
          </p:cNvPr>
          <p:cNvSpPr/>
          <p:nvPr/>
        </p:nvSpPr>
        <p:spPr>
          <a:xfrm>
            <a:off x="514574" y="4771430"/>
            <a:ext cx="3979862" cy="1661993"/>
          </a:xfrm>
          <a:prstGeom prst="rect">
            <a:avLst/>
          </a:prstGeom>
          <a:solidFill>
            <a:srgbClr val="2A9CF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400" dirty="0">
                <a:latin typeface="+mj-lt"/>
              </a:rPr>
              <a:t>FATTURA ELETTRONICA</a:t>
            </a:r>
          </a:p>
          <a:p>
            <a:pPr algn="ctr">
              <a:defRPr/>
            </a:pPr>
            <a:r>
              <a:rPr lang="it-IT" sz="3400" dirty="0">
                <a:latin typeface="+mj-lt"/>
              </a:rPr>
              <a:t>DAL 1° GEN 2019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B9586655-3164-1D41-A715-9E601F860741}"/>
              </a:ext>
            </a:extLst>
          </p:cNvPr>
          <p:cNvSpPr/>
          <p:nvPr/>
        </p:nvSpPr>
        <p:spPr>
          <a:xfrm>
            <a:off x="4787900" y="4789488"/>
            <a:ext cx="3833813" cy="1200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3600" dirty="0">
                <a:solidFill>
                  <a:srgbClr val="2A9CF4"/>
                </a:solidFill>
                <a:latin typeface="+mj-lt"/>
              </a:rPr>
              <a:t>PAGAMENTO TRACCIATO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E234BE87-365D-2F41-87DA-01F5BE43EAE6}"/>
              </a:ext>
            </a:extLst>
          </p:cNvPr>
          <p:cNvSpPr txBox="1"/>
          <p:nvPr/>
        </p:nvSpPr>
        <p:spPr>
          <a:xfrm>
            <a:off x="5162140" y="4314825"/>
            <a:ext cx="3394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DAL 1°LUGLIO 2018</a:t>
            </a:r>
          </a:p>
        </p:txBody>
      </p:sp>
    </p:spTree>
    <p:extLst>
      <p:ext uri="{BB962C8B-B14F-4D97-AF65-F5344CB8AC3E}">
        <p14:creationId xmlns:p14="http://schemas.microsoft.com/office/powerpoint/2010/main" val="2345974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SCHEDA CARBURANTE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F325DC33-375E-8542-8DC6-39CCEA6E4E52}"/>
              </a:ext>
            </a:extLst>
          </p:cNvPr>
          <p:cNvSpPr/>
          <p:nvPr/>
        </p:nvSpPr>
        <p:spPr>
          <a:xfrm>
            <a:off x="517525" y="1196975"/>
            <a:ext cx="3960813" cy="615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3400" dirty="0">
                <a:solidFill>
                  <a:srgbClr val="2A9CF4"/>
                </a:solidFill>
                <a:latin typeface="+mj-lt"/>
              </a:rPr>
              <a:t>BUONI MONOUSO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BC08FA69-CD99-1F45-8972-A831C11AD0DF}"/>
              </a:ext>
            </a:extLst>
          </p:cNvPr>
          <p:cNvSpPr/>
          <p:nvPr/>
        </p:nvSpPr>
        <p:spPr>
          <a:xfrm>
            <a:off x="4716016" y="1196975"/>
            <a:ext cx="4086672" cy="615553"/>
          </a:xfrm>
          <a:prstGeom prst="rect">
            <a:avLst/>
          </a:prstGeom>
          <a:solidFill>
            <a:srgbClr val="2A9CF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400" dirty="0">
                <a:latin typeface="+mj-lt"/>
              </a:rPr>
              <a:t>BUONI MULTIUSO</a:t>
            </a:r>
          </a:p>
        </p:txBody>
      </p:sp>
      <p:sp>
        <p:nvSpPr>
          <p:cNvPr id="6" name="Freccia giù 5">
            <a:extLst>
              <a:ext uri="{FF2B5EF4-FFF2-40B4-BE49-F238E27FC236}">
                <a16:creationId xmlns:a16="http://schemas.microsoft.com/office/drawing/2014/main" xmlns="" id="{4233A7C6-F6F1-1343-B898-116D01E88498}"/>
              </a:ext>
            </a:extLst>
          </p:cNvPr>
          <p:cNvSpPr/>
          <p:nvPr/>
        </p:nvSpPr>
        <p:spPr>
          <a:xfrm>
            <a:off x="2084388" y="2322513"/>
            <a:ext cx="863600" cy="936625"/>
          </a:xfrm>
          <a:prstGeom prst="downArrow">
            <a:avLst/>
          </a:prstGeom>
          <a:solidFill>
            <a:srgbClr val="2A9CF4"/>
          </a:solidFill>
          <a:ln>
            <a:solidFill>
              <a:srgbClr val="2A9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3400"/>
          </a:p>
        </p:txBody>
      </p:sp>
      <p:sp>
        <p:nvSpPr>
          <p:cNvPr id="7" name="Freccia giù 6">
            <a:extLst>
              <a:ext uri="{FF2B5EF4-FFF2-40B4-BE49-F238E27FC236}">
                <a16:creationId xmlns:a16="http://schemas.microsoft.com/office/drawing/2014/main" xmlns="" id="{993FB4E8-7E28-BA47-947B-25589C8D8B41}"/>
              </a:ext>
            </a:extLst>
          </p:cNvPr>
          <p:cNvSpPr/>
          <p:nvPr/>
        </p:nvSpPr>
        <p:spPr>
          <a:xfrm>
            <a:off x="6443663" y="2322513"/>
            <a:ext cx="865187" cy="950912"/>
          </a:xfrm>
          <a:prstGeom prst="downArrow">
            <a:avLst/>
          </a:prstGeom>
          <a:solidFill>
            <a:srgbClr val="2A9CF4"/>
          </a:solidFill>
          <a:ln>
            <a:solidFill>
              <a:srgbClr val="2A9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340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BB1FA844-F25C-D041-B34B-7F7D45763C81}"/>
              </a:ext>
            </a:extLst>
          </p:cNvPr>
          <p:cNvSpPr/>
          <p:nvPr/>
        </p:nvSpPr>
        <p:spPr>
          <a:xfrm>
            <a:off x="536575" y="3860800"/>
            <a:ext cx="3960813" cy="1138238"/>
          </a:xfrm>
          <a:prstGeom prst="rect">
            <a:avLst/>
          </a:prstGeom>
          <a:solidFill>
            <a:srgbClr val="2A9CF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3400" dirty="0">
                <a:latin typeface="+mj-lt"/>
              </a:rPr>
              <a:t>FE PER RICARICA</a:t>
            </a:r>
          </a:p>
          <a:p>
            <a:pPr algn="ctr">
              <a:defRPr/>
            </a:pPr>
            <a:r>
              <a:rPr lang="it-IT" sz="3400" dirty="0">
                <a:latin typeface="+mj-lt"/>
              </a:rPr>
              <a:t>CESSIONE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FE82621F-9285-254B-B818-A616FF4AD564}"/>
              </a:ext>
            </a:extLst>
          </p:cNvPr>
          <p:cNvSpPr/>
          <p:nvPr/>
        </p:nvSpPr>
        <p:spPr>
          <a:xfrm>
            <a:off x="4824413" y="3860800"/>
            <a:ext cx="3816350" cy="615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3400" dirty="0">
                <a:solidFill>
                  <a:srgbClr val="2A9CF4"/>
                </a:solidFill>
                <a:latin typeface="+mj-lt"/>
              </a:rPr>
              <a:t>NO FE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4373ADC1-FB71-3D4C-B319-832C03986A5E}"/>
              </a:ext>
            </a:extLst>
          </p:cNvPr>
          <p:cNvSpPr/>
          <p:nvPr/>
        </p:nvSpPr>
        <p:spPr>
          <a:xfrm>
            <a:off x="536575" y="5586413"/>
            <a:ext cx="8266113" cy="461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rgbClr val="2A9CF4"/>
                </a:solidFill>
                <a:latin typeface="+mj-lt"/>
              </a:rPr>
              <a:t>NO SANZIONI PER USO DIFFORME BUONI PER IL 2018</a:t>
            </a:r>
          </a:p>
        </p:txBody>
      </p:sp>
    </p:spTree>
    <p:extLst>
      <p:ext uri="{BB962C8B-B14F-4D97-AF65-F5344CB8AC3E}">
        <p14:creationId xmlns:p14="http://schemas.microsoft.com/office/powerpoint/2010/main" val="4027014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SCHEDA CARBURANTE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795B13E6-E1A2-5F44-A3EE-253898341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1196975"/>
            <a:ext cx="84089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>
                <a:solidFill>
                  <a:srgbClr val="2A9CF4"/>
                </a:solidFill>
                <a:cs typeface="Arial" panose="020B0604020202020204" pitchFamily="34" charset="0"/>
              </a:rPr>
              <a:t>LA TRACCIABILITÀ È GARANTITA</a:t>
            </a:r>
          </a:p>
        </p:txBody>
      </p:sp>
      <p:sp>
        <p:nvSpPr>
          <p:cNvPr id="5" name="Rettangolo 3">
            <a:extLst>
              <a:ext uri="{FF2B5EF4-FFF2-40B4-BE49-F238E27FC236}">
                <a16:creationId xmlns:a16="http://schemas.microsoft.com/office/drawing/2014/main" xmlns="" id="{AC80B015-150F-FB43-A071-B7D96624E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689100"/>
            <a:ext cx="84248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>
                <a:solidFill>
                  <a:srgbClr val="2A9CF4"/>
                </a:solidFill>
                <a:cs typeface="Arial" panose="020B0604020202020204" pitchFamily="34" charset="0"/>
              </a:rPr>
              <a:t>OGNI QUALVOLTA IL MEZZO DI PAGAMENTO</a:t>
            </a:r>
          </a:p>
        </p:txBody>
      </p:sp>
      <p:sp>
        <p:nvSpPr>
          <p:cNvPr id="6" name="Rettangolo 4">
            <a:extLst>
              <a:ext uri="{FF2B5EF4-FFF2-40B4-BE49-F238E27FC236}">
                <a16:creationId xmlns:a16="http://schemas.microsoft.com/office/drawing/2014/main" xmlns="" id="{8A635155-4FDF-0741-91EB-1500EEBF3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2276475"/>
            <a:ext cx="8424863" cy="492125"/>
          </a:xfrm>
          <a:prstGeom prst="rect">
            <a:avLst/>
          </a:prstGeom>
          <a:solidFill>
            <a:srgbClr val="2A9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>
                <a:solidFill>
                  <a:schemeClr val="bg1"/>
                </a:solidFill>
                <a:cs typeface="Arial" panose="020B0604020202020204" pitchFamily="34" charset="0"/>
              </a:rPr>
              <a:t>CONSENTA L’ADDEBITO SUL CONTO CORRENTE</a:t>
            </a:r>
          </a:p>
        </p:txBody>
      </p:sp>
      <p:sp>
        <p:nvSpPr>
          <p:cNvPr id="7" name="Freccia giù 6">
            <a:extLst>
              <a:ext uri="{FF2B5EF4-FFF2-40B4-BE49-F238E27FC236}">
                <a16:creationId xmlns:a16="http://schemas.microsoft.com/office/drawing/2014/main" xmlns="" id="{C2139789-9EE1-DC43-AB84-400BE4777FDB}"/>
              </a:ext>
            </a:extLst>
          </p:cNvPr>
          <p:cNvSpPr/>
          <p:nvPr/>
        </p:nvSpPr>
        <p:spPr>
          <a:xfrm>
            <a:off x="4256087" y="2863850"/>
            <a:ext cx="647700" cy="647700"/>
          </a:xfrm>
          <a:prstGeom prst="downArrow">
            <a:avLst/>
          </a:prstGeom>
          <a:solidFill>
            <a:srgbClr val="2A9C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xmlns="" id="{3ADD72D7-1561-9041-A6DA-C42106B45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3527425"/>
            <a:ext cx="84804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dirty="0">
                <a:solidFill>
                  <a:srgbClr val="2A9CF4"/>
                </a:solidFill>
                <a:cs typeface="Arial" panose="020B0604020202020204" pitchFamily="34" charset="0"/>
              </a:rPr>
              <a:t>INOLTRE</a:t>
            </a:r>
          </a:p>
        </p:txBody>
      </p:sp>
      <p:sp>
        <p:nvSpPr>
          <p:cNvPr id="9" name="Rettangolo 7">
            <a:extLst>
              <a:ext uri="{FF2B5EF4-FFF2-40B4-BE49-F238E27FC236}">
                <a16:creationId xmlns:a16="http://schemas.microsoft.com/office/drawing/2014/main" xmlns="" id="{6EFA0318-8ADE-094A-B152-8ECF6D14F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4308475"/>
            <a:ext cx="8480425" cy="1293813"/>
          </a:xfrm>
          <a:prstGeom prst="rect">
            <a:avLst/>
          </a:prstGeom>
          <a:solidFill>
            <a:srgbClr val="2A9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>
                <a:solidFill>
                  <a:schemeClr val="bg1"/>
                </a:solidFill>
                <a:cs typeface="Arial" panose="020B0604020202020204" pitchFamily="34" charset="0"/>
              </a:rPr>
              <a:t>È RITENUTO VALIDO IL PAGAMENTO SECONDO CATENA ININTERROTTA DI CORRESPONSIONI DI PAGAMENTI TRACCIABILI</a:t>
            </a:r>
          </a:p>
        </p:txBody>
      </p:sp>
    </p:spTree>
    <p:extLst>
      <p:ext uri="{BB962C8B-B14F-4D97-AF65-F5344CB8AC3E}">
        <p14:creationId xmlns:p14="http://schemas.microsoft.com/office/powerpoint/2010/main" val="2968057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IL SUBAPPALTO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3A2C8AD0-2690-984A-889C-B978B1FF4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1196975"/>
            <a:ext cx="84089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dirty="0">
                <a:solidFill>
                  <a:srgbClr val="2A9CF4"/>
                </a:solidFill>
                <a:cs typeface="Arial" panose="020B0604020202020204" pitchFamily="34" charset="0"/>
              </a:rPr>
              <a:t>OBBLIGO DI FATTURA ELETTRONICA </a:t>
            </a:r>
          </a:p>
        </p:txBody>
      </p:sp>
      <p:sp>
        <p:nvSpPr>
          <p:cNvPr id="5" name="Rettangolo 3">
            <a:extLst>
              <a:ext uri="{FF2B5EF4-FFF2-40B4-BE49-F238E27FC236}">
                <a16:creationId xmlns:a16="http://schemas.microsoft.com/office/drawing/2014/main" xmlns="" id="{4D506503-EB0A-454C-A137-3092CCDFB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689100"/>
            <a:ext cx="84248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>
                <a:solidFill>
                  <a:srgbClr val="2A9CF4"/>
                </a:solidFill>
                <a:cs typeface="Arial" panose="020B0604020202020204" pitchFamily="34" charset="0"/>
              </a:rPr>
              <a:t>SUBAPPALTO</a:t>
            </a:r>
          </a:p>
        </p:txBody>
      </p:sp>
      <p:sp>
        <p:nvSpPr>
          <p:cNvPr id="6" name="Rettangolo 4">
            <a:extLst>
              <a:ext uri="{FF2B5EF4-FFF2-40B4-BE49-F238E27FC236}">
                <a16:creationId xmlns:a16="http://schemas.microsoft.com/office/drawing/2014/main" xmlns="" id="{21351789-429C-5B41-B1B8-B70F5F0FF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2276475"/>
            <a:ext cx="8424863" cy="492125"/>
          </a:xfrm>
          <a:prstGeom prst="rect">
            <a:avLst/>
          </a:prstGeom>
          <a:solidFill>
            <a:srgbClr val="2A9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>
                <a:solidFill>
                  <a:schemeClr val="bg1"/>
                </a:solidFill>
                <a:cs typeface="Arial" panose="020B0604020202020204" pitchFamily="34" charset="0"/>
              </a:rPr>
              <a:t>PA – IMPRESA = FE B2A</a:t>
            </a:r>
          </a:p>
        </p:txBody>
      </p:sp>
      <p:sp>
        <p:nvSpPr>
          <p:cNvPr id="7" name="Freccia giù 6">
            <a:extLst>
              <a:ext uri="{FF2B5EF4-FFF2-40B4-BE49-F238E27FC236}">
                <a16:creationId xmlns:a16="http://schemas.microsoft.com/office/drawing/2014/main" xmlns="" id="{49B5C72B-3632-1D42-98E8-AA9A40013B66}"/>
              </a:ext>
            </a:extLst>
          </p:cNvPr>
          <p:cNvSpPr/>
          <p:nvPr/>
        </p:nvSpPr>
        <p:spPr>
          <a:xfrm>
            <a:off x="4114800" y="2851150"/>
            <a:ext cx="647700" cy="647700"/>
          </a:xfrm>
          <a:prstGeom prst="downArrow">
            <a:avLst/>
          </a:prstGeom>
          <a:solidFill>
            <a:srgbClr val="2A9C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xmlns="" id="{651C81B8-3CBA-4444-A5C6-51342DAED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3579813"/>
            <a:ext cx="84248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>
                <a:solidFill>
                  <a:srgbClr val="2A9CF4"/>
                </a:solidFill>
                <a:cs typeface="Arial" panose="020B0604020202020204" pitchFamily="34" charset="0"/>
              </a:rPr>
              <a:t>INOLTRE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E0F05E4D-AF93-EE4F-87D9-DAAC7E94E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3579813"/>
            <a:ext cx="8424863" cy="492125"/>
          </a:xfrm>
          <a:prstGeom prst="rect">
            <a:avLst/>
          </a:prstGeom>
          <a:solidFill>
            <a:srgbClr val="2A9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>
                <a:solidFill>
                  <a:schemeClr val="bg1"/>
                </a:solidFill>
                <a:cs typeface="Arial" panose="020B0604020202020204" pitchFamily="34" charset="0"/>
              </a:rPr>
              <a:t>IMPRESA - SUBAPPALTO = FE B2B</a:t>
            </a:r>
          </a:p>
        </p:txBody>
      </p:sp>
      <p:sp>
        <p:nvSpPr>
          <p:cNvPr id="10" name="Rettangolo 10">
            <a:extLst>
              <a:ext uri="{FF2B5EF4-FFF2-40B4-BE49-F238E27FC236}">
                <a16:creationId xmlns:a16="http://schemas.microsoft.com/office/drawing/2014/main" xmlns="" id="{47B1B949-7D5E-9B46-915C-E3FF4DE96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4152900"/>
            <a:ext cx="8408988" cy="492125"/>
          </a:xfrm>
          <a:prstGeom prst="rect">
            <a:avLst/>
          </a:prstGeom>
          <a:solidFill>
            <a:srgbClr val="2A9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SUBAPPALTO - SUBAPPALTO (N) = FE B2B</a:t>
            </a:r>
          </a:p>
        </p:txBody>
      </p:sp>
      <p:sp>
        <p:nvSpPr>
          <p:cNvPr id="11" name="Rettangolo 11">
            <a:extLst>
              <a:ext uri="{FF2B5EF4-FFF2-40B4-BE49-F238E27FC236}">
                <a16:creationId xmlns:a16="http://schemas.microsoft.com/office/drawing/2014/main" xmlns="" id="{ED2E64B0-8D59-3A40-A338-1CD2BF2B0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5224463"/>
            <a:ext cx="8408988" cy="492125"/>
          </a:xfrm>
          <a:prstGeom prst="rect">
            <a:avLst/>
          </a:prstGeom>
          <a:solidFill>
            <a:srgbClr val="2A9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>
                <a:solidFill>
                  <a:schemeClr val="bg1"/>
                </a:solidFill>
                <a:cs typeface="Arial" panose="020B0604020202020204" pitchFamily="34" charset="0"/>
              </a:rPr>
              <a:t>INDICATE IN FE CIG E CUP PER TRACCIABILITÀ</a:t>
            </a:r>
          </a:p>
        </p:txBody>
      </p:sp>
    </p:spTree>
    <p:extLst>
      <p:ext uri="{BB962C8B-B14F-4D97-AF65-F5344CB8AC3E}">
        <p14:creationId xmlns:p14="http://schemas.microsoft.com/office/powerpoint/2010/main" val="4273588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1988840"/>
            <a:ext cx="9144000" cy="2232247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INVIO E RICEZIONE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DELLE FE</a:t>
            </a:r>
          </a:p>
        </p:txBody>
      </p:sp>
    </p:spTree>
    <p:extLst>
      <p:ext uri="{BB962C8B-B14F-4D97-AF65-F5344CB8AC3E}">
        <p14:creationId xmlns:p14="http://schemas.microsoft.com/office/powerpoint/2010/main" val="215440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SDI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xmlns="" id="{59265C0C-65C0-1848-8E87-277544C1DE50}"/>
              </a:ext>
            </a:extLst>
          </p:cNvPr>
          <p:cNvSpPr txBox="1">
            <a:spLocks/>
          </p:cNvSpPr>
          <p:nvPr/>
        </p:nvSpPr>
        <p:spPr bwMode="auto">
          <a:xfrm>
            <a:off x="250825" y="1124744"/>
            <a:ext cx="845502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algn="just" eaLnBrk="1" hangingPunct="1">
              <a:lnSpc>
                <a:spcPts val="4000"/>
              </a:lnSpc>
              <a:spcBef>
                <a:spcPts val="0"/>
              </a:spcBef>
              <a:buFontTx/>
              <a:buNone/>
              <a:defRPr/>
            </a:pPr>
            <a:r>
              <a:rPr lang="it-IT" altLang="it-IT" sz="2600" dirty="0">
                <a:latin typeface="Arial" panose="020B0604020202020204" pitchFamily="34" charset="0"/>
              </a:rPr>
              <a:t>Il Sistema di Interscambio, gestito </a:t>
            </a:r>
            <a:r>
              <a:rPr lang="it-IT" altLang="it-IT" sz="2600" dirty="0" err="1" smtClean="0">
                <a:latin typeface="Arial" panose="020B0604020202020204" pitchFamily="34" charset="0"/>
              </a:rPr>
              <a:t>dall'AdE</a:t>
            </a:r>
            <a:r>
              <a:rPr lang="it-IT" altLang="it-IT" sz="2600" dirty="0" smtClean="0">
                <a:latin typeface="Arial" panose="020B0604020202020204" pitchFamily="34" charset="0"/>
              </a:rPr>
              <a:t>, </a:t>
            </a:r>
            <a:r>
              <a:rPr lang="it-IT" altLang="it-IT" sz="2600" dirty="0">
                <a:latin typeface="Arial" panose="020B0604020202020204" pitchFamily="34" charset="0"/>
              </a:rPr>
              <a:t>è un sistema informatico in grado di:</a:t>
            </a:r>
          </a:p>
          <a:p>
            <a:pPr algn="just" eaLnBrk="1" hangingPunct="1">
              <a:lnSpc>
                <a:spcPts val="4000"/>
              </a:lnSpc>
              <a:spcBef>
                <a:spcPts val="0"/>
              </a:spcBef>
              <a:defRPr/>
            </a:pPr>
            <a:r>
              <a:rPr lang="it-IT" altLang="it-IT" sz="2600" dirty="0">
                <a:latin typeface="Arial" panose="020B0604020202020204" pitchFamily="34" charset="0"/>
              </a:rPr>
              <a:t>ricevere le fatture sotto forma di file con le caratteristiche della </a:t>
            </a:r>
            <a:r>
              <a:rPr lang="it-IT" altLang="it-IT" sz="2600" dirty="0" err="1">
                <a:latin typeface="Arial" panose="020B0604020202020204" pitchFamily="34" charset="0"/>
              </a:rPr>
              <a:t>FatturaPA</a:t>
            </a:r>
            <a:endParaRPr lang="it-IT" altLang="it-IT" sz="26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4000"/>
              </a:lnSpc>
              <a:spcBef>
                <a:spcPts val="0"/>
              </a:spcBef>
              <a:defRPr/>
            </a:pPr>
            <a:r>
              <a:rPr lang="it-IT" altLang="it-IT" sz="2600" dirty="0">
                <a:latin typeface="Arial" panose="020B0604020202020204" pitchFamily="34" charset="0"/>
              </a:rPr>
              <a:t>effettuare controlli sui file ricevuti</a:t>
            </a:r>
          </a:p>
          <a:p>
            <a:pPr algn="just" eaLnBrk="1" hangingPunct="1">
              <a:lnSpc>
                <a:spcPts val="4000"/>
              </a:lnSpc>
              <a:spcBef>
                <a:spcPts val="0"/>
              </a:spcBef>
              <a:defRPr/>
            </a:pPr>
            <a:r>
              <a:rPr lang="it-IT" altLang="it-IT" sz="2600" dirty="0">
                <a:latin typeface="Arial" panose="020B0604020202020204" pitchFamily="34" charset="0"/>
              </a:rPr>
              <a:t>inoltrare le fatture alle Amministrazioni destinatarie</a:t>
            </a:r>
          </a:p>
          <a:p>
            <a:pPr marL="0" algn="just" eaLnBrk="1" hangingPunct="1">
              <a:lnSpc>
                <a:spcPts val="4000"/>
              </a:lnSpc>
              <a:spcBef>
                <a:spcPts val="0"/>
              </a:spcBef>
              <a:buFontTx/>
              <a:buNone/>
              <a:defRPr/>
            </a:pPr>
            <a:r>
              <a:rPr lang="it-IT" altLang="it-IT" sz="2600" dirty="0">
                <a:latin typeface="Arial" panose="020B0604020202020204" pitchFamily="34" charset="0"/>
              </a:rPr>
              <a:t>Il </a:t>
            </a:r>
            <a:r>
              <a:rPr lang="it-IT" altLang="it-IT" sz="2600" dirty="0" err="1">
                <a:latin typeface="Arial" panose="020B0604020202020204" pitchFamily="34" charset="0"/>
              </a:rPr>
              <a:t>SdI</a:t>
            </a:r>
            <a:r>
              <a:rPr lang="it-IT" altLang="it-IT" sz="2600" dirty="0">
                <a:latin typeface="Arial" panose="020B0604020202020204" pitchFamily="34" charset="0"/>
              </a:rPr>
              <a:t> non ha alcun ruolo amministrativo e non assolve compiti relativi all’archiviazione e conservazione delle </a:t>
            </a:r>
            <a:r>
              <a:rPr lang="it-IT" altLang="it-IT" sz="2600" dirty="0" smtClean="0">
                <a:latin typeface="Arial" panose="020B0604020202020204" pitchFamily="34" charset="0"/>
              </a:rPr>
              <a:t>fatture, </a:t>
            </a:r>
            <a:r>
              <a:rPr lang="it-IT" altLang="it-IT" sz="2600" dirty="0">
                <a:latin typeface="Arial" panose="020B0604020202020204" pitchFamily="34" charset="0"/>
              </a:rPr>
              <a:t>acquisisce i dati fiscalmente rilevanti</a:t>
            </a:r>
          </a:p>
          <a:p>
            <a:pPr marL="0" algn="r" eaLnBrk="1" hangingPunct="1">
              <a:lnSpc>
                <a:spcPts val="4000"/>
              </a:lnSpc>
              <a:spcBef>
                <a:spcPts val="0"/>
              </a:spcBef>
              <a:buFontTx/>
              <a:buNone/>
              <a:defRPr/>
            </a:pPr>
            <a:r>
              <a:rPr lang="it-IT" altLang="it-IT" sz="1400" dirty="0">
                <a:latin typeface="Arial" panose="020B0604020202020204" pitchFamily="34" charset="0"/>
              </a:rPr>
              <a:t>Fonte: fatturapa.gov.it</a:t>
            </a:r>
          </a:p>
        </p:txBody>
      </p:sp>
    </p:spTree>
    <p:extLst>
      <p:ext uri="{BB962C8B-B14F-4D97-AF65-F5344CB8AC3E}">
        <p14:creationId xmlns:p14="http://schemas.microsoft.com/office/powerpoint/2010/main" val="2192532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IL FLUSSO D’INVIO</a:t>
            </a:r>
          </a:p>
        </p:txBody>
      </p:sp>
      <p:sp>
        <p:nvSpPr>
          <p:cNvPr id="14" name="CasellaDiTesto 1">
            <a:extLst>
              <a:ext uri="{FF2B5EF4-FFF2-40B4-BE49-F238E27FC236}">
                <a16:creationId xmlns:a16="http://schemas.microsoft.com/office/drawing/2014/main" xmlns="" id="{3BD24864-C3C7-E54F-8B6B-0748E9B55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3645024"/>
            <a:ext cx="489654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it-IT" altLang="it-IT" sz="2800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it-IT" altLang="it-IT" sz="2800" dirty="0">
                <a:latin typeface="Arial" panose="020B0604020202020204" pitchFamily="34" charset="0"/>
              </a:rPr>
              <a:t>Web: Sito IVA servizi</a:t>
            </a:r>
          </a:p>
          <a:p>
            <a:pPr marL="0" indent="0">
              <a:spcBef>
                <a:spcPct val="0"/>
              </a:spcBef>
              <a:buNone/>
            </a:pPr>
            <a:endParaRPr lang="it-IT" altLang="it-IT" sz="2800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it-IT" altLang="it-IT" sz="2800" dirty="0" err="1">
                <a:latin typeface="Arial" panose="020B0604020202020204" pitchFamily="34" charset="0"/>
              </a:rPr>
              <a:t>App</a:t>
            </a:r>
            <a:r>
              <a:rPr lang="it-IT" altLang="it-IT" sz="2800" dirty="0">
                <a:latin typeface="Arial" panose="020B0604020202020204" pitchFamily="34" charset="0"/>
              </a:rPr>
              <a:t>: per IOS e </a:t>
            </a:r>
            <a:r>
              <a:rPr lang="it-IT" altLang="it-IT" sz="2800" dirty="0" err="1">
                <a:latin typeface="Arial" panose="020B0604020202020204" pitchFamily="34" charset="0"/>
              </a:rPr>
              <a:t>Android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it-IT" altLang="it-IT" sz="2800" dirty="0">
              <a:latin typeface="Arial" panose="020B060402020202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13B3319F-FC01-D743-9011-41CD5329A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052736"/>
            <a:ext cx="7898379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66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RICEZIONE PEC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D86C5356-2116-E54F-8458-CC2B167FDD55}"/>
              </a:ext>
            </a:extLst>
          </p:cNvPr>
          <p:cNvSpPr/>
          <p:nvPr/>
        </p:nvSpPr>
        <p:spPr>
          <a:xfrm>
            <a:off x="3581985" y="3244334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it-IT" altLang="it-IT" b="1" dirty="0">
                <a:solidFill>
                  <a:schemeClr val="bg1"/>
                </a:solidFill>
                <a:latin typeface="Arial" panose="020B0604020202020204" pitchFamily="34" charset="0"/>
              </a:rPr>
              <a:t>RICEZIONE PEC</a:t>
            </a: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xmlns="" id="{5553F9F4-47AC-5F4A-AE22-2BA120E924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236664"/>
            <a:ext cx="8821613" cy="496038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310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RICEZIONE PEC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D86C5356-2116-E54F-8458-CC2B167FDD55}"/>
              </a:ext>
            </a:extLst>
          </p:cNvPr>
          <p:cNvSpPr/>
          <p:nvPr/>
        </p:nvSpPr>
        <p:spPr>
          <a:xfrm>
            <a:off x="3581985" y="3244334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it-IT" altLang="it-IT" b="1" dirty="0">
                <a:solidFill>
                  <a:schemeClr val="bg1"/>
                </a:solidFill>
                <a:latin typeface="Arial" panose="020B0604020202020204" pitchFamily="34" charset="0"/>
              </a:rPr>
              <a:t>RICEZIONE PEC</a:t>
            </a:r>
          </a:p>
        </p:txBody>
      </p:sp>
      <p:pic>
        <p:nvPicPr>
          <p:cNvPr id="6" name="Immagine 2">
            <a:extLst>
              <a:ext uri="{FF2B5EF4-FFF2-40B4-BE49-F238E27FC236}">
                <a16:creationId xmlns:a16="http://schemas.microsoft.com/office/drawing/2014/main" xmlns="" id="{5E04015F-F7AE-F540-90C4-B3BBAF7174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246188"/>
            <a:ext cx="8748713" cy="49196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413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chemeClr val="bg1"/>
                </a:solidFill>
              </a:rPr>
              <a:t>COS’È LA </a:t>
            </a:r>
            <a:r>
              <a:rPr lang="it-IT" sz="3200" b="1" dirty="0">
                <a:solidFill>
                  <a:schemeClr val="bg1"/>
                </a:solidFill>
              </a:rPr>
              <a:t>FATTURA ELETTRONICA</a:t>
            </a:r>
          </a:p>
        </p:txBody>
      </p:sp>
      <p:sp>
        <p:nvSpPr>
          <p:cNvPr id="5" name="Rettangolo 3">
            <a:extLst>
              <a:ext uri="{FF2B5EF4-FFF2-40B4-BE49-F238E27FC236}">
                <a16:creationId xmlns:a16="http://schemas.microsoft.com/office/drawing/2014/main" xmlns="" id="{36BD57A4-0218-B746-A5B6-22CA11082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35" y="1037125"/>
            <a:ext cx="8420639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rgbClr val="2A9CF4"/>
                </a:solidFill>
                <a:cs typeface="Arial" panose="020B0604020202020204" pitchFamily="34" charset="0"/>
              </a:rPr>
              <a:t>È </a:t>
            </a:r>
          </a:p>
        </p:txBody>
      </p:sp>
      <p:sp>
        <p:nvSpPr>
          <p:cNvPr id="6" name="Rettangolo 4">
            <a:extLst>
              <a:ext uri="{FF2B5EF4-FFF2-40B4-BE49-F238E27FC236}">
                <a16:creationId xmlns:a16="http://schemas.microsoft.com/office/drawing/2014/main" xmlns="" id="{71506628-BFA4-6243-89D6-D4F83D5C9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1" y="1720103"/>
            <a:ext cx="8420639" cy="892175"/>
          </a:xfrm>
          <a:prstGeom prst="rect">
            <a:avLst/>
          </a:prstGeom>
          <a:solidFill>
            <a:srgbClr val="2A9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>
                <a:solidFill>
                  <a:schemeClr val="bg1"/>
                </a:solidFill>
                <a:cs typeface="Arial" panose="020B0604020202020204" pitchFamily="34" charset="0"/>
              </a:rPr>
              <a:t>UN DOCUMENTO INFORMATICO</a:t>
            </a:r>
          </a:p>
          <a:p>
            <a:pPr algn="ctr"/>
            <a:r>
              <a:rPr lang="it-IT" altLang="it-IT" sz="2600" b="1">
                <a:solidFill>
                  <a:schemeClr val="bg1"/>
                </a:solidFill>
                <a:cs typeface="Arial" panose="020B0604020202020204" pitchFamily="34" charset="0"/>
              </a:rPr>
              <a:t>IN FORMATO STRUTTURATO</a:t>
            </a:r>
          </a:p>
        </p:txBody>
      </p:sp>
      <p:sp>
        <p:nvSpPr>
          <p:cNvPr id="7" name="Rettangolo 7">
            <a:extLst>
              <a:ext uri="{FF2B5EF4-FFF2-40B4-BE49-F238E27FC236}">
                <a16:creationId xmlns:a16="http://schemas.microsoft.com/office/drawing/2014/main" xmlns="" id="{17FC85CD-762F-E144-ABD9-774337A82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53" y="3333936"/>
            <a:ext cx="8424863" cy="892175"/>
          </a:xfrm>
          <a:prstGeom prst="rect">
            <a:avLst/>
          </a:prstGeom>
          <a:solidFill>
            <a:srgbClr val="2A9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È la rappresentazione informatica di atti, fatti o dati giuridicamente rilevanti</a:t>
            </a:r>
          </a:p>
        </p:txBody>
      </p:sp>
      <p:sp>
        <p:nvSpPr>
          <p:cNvPr id="8" name="Rettangolo 12">
            <a:extLst>
              <a:ext uri="{FF2B5EF4-FFF2-40B4-BE49-F238E27FC236}">
                <a16:creationId xmlns:a16="http://schemas.microsoft.com/office/drawing/2014/main" xmlns="" id="{727E3B53-349D-644F-B748-A46334666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913" y="2812024"/>
            <a:ext cx="84788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rgbClr val="2A9CF4"/>
                </a:solidFill>
                <a:cs typeface="Arial" panose="020B0604020202020204" pitchFamily="34" charset="0"/>
              </a:rPr>
              <a:t>DEFINIZIONE COME DA C.A.D.</a:t>
            </a:r>
          </a:p>
        </p:txBody>
      </p:sp>
      <p:sp>
        <p:nvSpPr>
          <p:cNvPr id="9" name="Rettangolo 3">
            <a:extLst>
              <a:ext uri="{FF2B5EF4-FFF2-40B4-BE49-F238E27FC236}">
                <a16:creationId xmlns:a16="http://schemas.microsoft.com/office/drawing/2014/main" xmlns="" id="{7B341478-7EA1-144E-9AD1-22C690C43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88" y="4270189"/>
            <a:ext cx="84248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rgbClr val="2A9CF4"/>
                </a:solidFill>
                <a:cs typeface="Arial" panose="020B0604020202020204" pitchFamily="34" charset="0"/>
              </a:rPr>
              <a:t>CONTIENE OBBLIGATORIAMENTE </a:t>
            </a:r>
          </a:p>
        </p:txBody>
      </p:sp>
      <p:sp>
        <p:nvSpPr>
          <p:cNvPr id="10" name="Rettangolo 4">
            <a:extLst>
              <a:ext uri="{FF2B5EF4-FFF2-40B4-BE49-F238E27FC236}">
                <a16:creationId xmlns:a16="http://schemas.microsoft.com/office/drawing/2014/main" xmlns="" id="{F92AC65A-94CB-1046-92D0-8DFF4960E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52" y="4762035"/>
            <a:ext cx="8424863" cy="892175"/>
          </a:xfrm>
          <a:prstGeom prst="rect">
            <a:avLst/>
          </a:prstGeom>
          <a:solidFill>
            <a:srgbClr val="2A9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chemeClr val="bg1"/>
                </a:solidFill>
                <a:cs typeface="Arial" panose="020B0604020202020204" pitchFamily="34" charset="0"/>
              </a:rPr>
              <a:t>TUTTE LE INFORMAZIONI DELL’ART. 21 D.P.R. 633/72</a:t>
            </a:r>
          </a:p>
        </p:txBody>
      </p:sp>
      <p:sp>
        <p:nvSpPr>
          <p:cNvPr id="11" name="Rettangolo 12">
            <a:extLst>
              <a:ext uri="{FF2B5EF4-FFF2-40B4-BE49-F238E27FC236}">
                <a16:creationId xmlns:a16="http://schemas.microsoft.com/office/drawing/2014/main" xmlns="" id="{D324A13B-CCD1-5B4F-8201-B78E3F7BF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" y="5899834"/>
            <a:ext cx="84248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rgbClr val="2A9CF4"/>
                </a:solidFill>
                <a:cs typeface="Arial" panose="020B0604020202020204" pitchFamily="34" charset="0"/>
              </a:rPr>
              <a:t>NON CONTIENE MACRO ISTRUZIONI</a:t>
            </a:r>
          </a:p>
        </p:txBody>
      </p:sp>
    </p:spTree>
    <p:extLst>
      <p:ext uri="{BB962C8B-B14F-4D97-AF65-F5344CB8AC3E}">
        <p14:creationId xmlns:p14="http://schemas.microsoft.com/office/powerpoint/2010/main" val="1986581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XML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D86C5356-2116-E54F-8458-CC2B167FDD55}"/>
              </a:ext>
            </a:extLst>
          </p:cNvPr>
          <p:cNvSpPr/>
          <p:nvPr/>
        </p:nvSpPr>
        <p:spPr>
          <a:xfrm>
            <a:off x="3581985" y="3244334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it-IT" altLang="it-IT" b="1" dirty="0">
                <a:solidFill>
                  <a:schemeClr val="bg1"/>
                </a:solidFill>
                <a:latin typeface="Arial" panose="020B0604020202020204" pitchFamily="34" charset="0"/>
              </a:rPr>
              <a:t>RICEZIONE PEC</a:t>
            </a: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xmlns="" id="{9854E74D-6E6B-D844-8C5D-A53ED68AB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068388"/>
            <a:ext cx="7624266" cy="524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142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XML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D86C5356-2116-E54F-8458-CC2B167FDD55}"/>
              </a:ext>
            </a:extLst>
          </p:cNvPr>
          <p:cNvSpPr/>
          <p:nvPr/>
        </p:nvSpPr>
        <p:spPr>
          <a:xfrm>
            <a:off x="3581985" y="3244334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it-IT" altLang="it-IT" b="1" dirty="0">
                <a:solidFill>
                  <a:schemeClr val="bg1"/>
                </a:solidFill>
                <a:latin typeface="Arial" panose="020B0604020202020204" pitchFamily="34" charset="0"/>
              </a:rPr>
              <a:t>RICEZIONE PEC</a:t>
            </a:r>
          </a:p>
        </p:txBody>
      </p:sp>
      <p:pic>
        <p:nvPicPr>
          <p:cNvPr id="6" name="Immagine 2">
            <a:extLst>
              <a:ext uri="{FF2B5EF4-FFF2-40B4-BE49-F238E27FC236}">
                <a16:creationId xmlns:a16="http://schemas.microsoft.com/office/drawing/2014/main" xmlns="" id="{C9DCBBEC-0948-D543-9D46-3118D7BA5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3" r="35825" b="55603"/>
          <a:stretch>
            <a:fillRect/>
          </a:stretch>
        </p:blipFill>
        <p:spPr bwMode="auto">
          <a:xfrm>
            <a:off x="217488" y="2276475"/>
            <a:ext cx="8675687" cy="2447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151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XML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D86C5356-2116-E54F-8458-CC2B167FDD55}"/>
              </a:ext>
            </a:extLst>
          </p:cNvPr>
          <p:cNvSpPr/>
          <p:nvPr/>
        </p:nvSpPr>
        <p:spPr>
          <a:xfrm>
            <a:off x="3581985" y="3244334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it-IT" altLang="it-IT" b="1" dirty="0">
                <a:solidFill>
                  <a:schemeClr val="bg1"/>
                </a:solidFill>
                <a:latin typeface="Arial" panose="020B0604020202020204" pitchFamily="34" charset="0"/>
              </a:rPr>
              <a:t>RICEZIONE PEC</a:t>
            </a:r>
          </a:p>
        </p:txBody>
      </p:sp>
      <p:pic>
        <p:nvPicPr>
          <p:cNvPr id="6" name="Immagine 3">
            <a:extLst>
              <a:ext uri="{FF2B5EF4-FFF2-40B4-BE49-F238E27FC236}">
                <a16:creationId xmlns:a16="http://schemas.microsoft.com/office/drawing/2014/main" xmlns="" id="{0C0CDEB4-E4FA-B24C-853B-A955E4EA4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3" r="35039" b="30389"/>
          <a:stretch>
            <a:fillRect/>
          </a:stretch>
        </p:blipFill>
        <p:spPr bwMode="auto">
          <a:xfrm>
            <a:off x="142875" y="1412875"/>
            <a:ext cx="8837613" cy="43926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23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XML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D86C5356-2116-E54F-8458-CC2B167FDD55}"/>
              </a:ext>
            </a:extLst>
          </p:cNvPr>
          <p:cNvSpPr/>
          <p:nvPr/>
        </p:nvSpPr>
        <p:spPr>
          <a:xfrm>
            <a:off x="3581985" y="3244334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it-IT" altLang="it-IT" b="1" dirty="0">
                <a:solidFill>
                  <a:schemeClr val="bg1"/>
                </a:solidFill>
                <a:latin typeface="Arial" panose="020B0604020202020204" pitchFamily="34" charset="0"/>
              </a:rPr>
              <a:t>RICEZIONE PEC</a:t>
            </a:r>
          </a:p>
        </p:txBody>
      </p:sp>
      <p:pic>
        <p:nvPicPr>
          <p:cNvPr id="6" name="Immagine 7">
            <a:extLst>
              <a:ext uri="{FF2B5EF4-FFF2-40B4-BE49-F238E27FC236}">
                <a16:creationId xmlns:a16="http://schemas.microsoft.com/office/drawing/2014/main" xmlns="" id="{264B2139-3258-AB45-A975-6B17B96AC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1052513"/>
            <a:ext cx="7993260" cy="527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057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1196752"/>
            <a:ext cx="9144000" cy="1224136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IL PORTALE IVA SERVIZI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7AAEF32F-9D14-4868-9F7D-C7BFBF3266E4}"/>
              </a:ext>
            </a:extLst>
          </p:cNvPr>
          <p:cNvSpPr txBox="1">
            <a:spLocks/>
          </p:cNvSpPr>
          <p:nvPr/>
        </p:nvSpPr>
        <p:spPr>
          <a:xfrm>
            <a:off x="0" y="2276872"/>
            <a:ext cx="9144000" cy="1053207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1600" b="1" dirty="0" err="1">
                <a:solidFill>
                  <a:schemeClr val="bg1">
                    <a:lumMod val="95000"/>
                  </a:schemeClr>
                </a:solidFill>
              </a:rPr>
              <a:t>https</a:t>
            </a:r>
            <a:r>
              <a:rPr lang="it-IT" sz="1600" b="1" dirty="0">
                <a:solidFill>
                  <a:schemeClr val="bg1">
                    <a:lumMod val="95000"/>
                  </a:schemeClr>
                </a:solidFill>
              </a:rPr>
              <a:t>://</a:t>
            </a:r>
            <a:r>
              <a:rPr lang="it-IT" sz="1600" b="1" dirty="0" err="1">
                <a:solidFill>
                  <a:schemeClr val="bg1">
                    <a:lumMod val="95000"/>
                  </a:schemeClr>
                </a:solidFill>
              </a:rPr>
              <a:t>ivaservizi.agenziaentrate.gov.it</a:t>
            </a:r>
            <a:r>
              <a:rPr lang="it-IT" sz="1600" b="1" dirty="0">
                <a:solidFill>
                  <a:schemeClr val="bg1">
                    <a:lumMod val="95000"/>
                  </a:schemeClr>
                </a:solidFill>
              </a:rPr>
              <a:t>/portale/</a:t>
            </a:r>
            <a:endParaRPr lang="it-IT" sz="1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691C261E-06A2-1741-8B6A-90846A35F4A8}"/>
              </a:ext>
            </a:extLst>
          </p:cNvPr>
          <p:cNvSpPr txBox="1">
            <a:spLocks/>
          </p:cNvSpPr>
          <p:nvPr/>
        </p:nvSpPr>
        <p:spPr>
          <a:xfrm>
            <a:off x="20252" y="3336666"/>
            <a:ext cx="9144000" cy="1224136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 CONTROLLI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BFECE9BB-A847-D349-A83C-E33F427E057D}"/>
              </a:ext>
            </a:extLst>
          </p:cNvPr>
          <p:cNvSpPr txBox="1">
            <a:spLocks/>
          </p:cNvSpPr>
          <p:nvPr/>
        </p:nvSpPr>
        <p:spPr>
          <a:xfrm>
            <a:off x="20252" y="4149080"/>
            <a:ext cx="9144000" cy="1053207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bg1">
                    <a:lumMod val="95000"/>
                  </a:schemeClr>
                </a:solidFill>
              </a:rPr>
              <a:t>A CURA DELLO STUDIO PROFESSIONALE</a:t>
            </a:r>
            <a:endParaRPr lang="it-IT" sz="1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271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I PROVVEDIMENTI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3D3739DE-3932-3B41-BA23-09B18F03F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9" y="1412776"/>
            <a:ext cx="84248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 err="1" smtClean="0">
                <a:solidFill>
                  <a:srgbClr val="2A9CF4"/>
                </a:solidFill>
                <a:cs typeface="Arial" panose="020B0604020202020204" pitchFamily="34" charset="0"/>
              </a:rPr>
              <a:t>L’AdE</a:t>
            </a:r>
            <a:r>
              <a:rPr lang="it-IT" altLang="it-IT" sz="2600" b="1" dirty="0" smtClean="0">
                <a:solidFill>
                  <a:srgbClr val="2A9CF4"/>
                </a:solidFill>
                <a:cs typeface="Arial" panose="020B0604020202020204" pitchFamily="34" charset="0"/>
              </a:rPr>
              <a:t> PER </a:t>
            </a:r>
            <a:r>
              <a:rPr lang="it-IT" altLang="it-IT" sz="2600" b="1" dirty="0">
                <a:solidFill>
                  <a:srgbClr val="2A9CF4"/>
                </a:solidFill>
                <a:cs typeface="Arial" panose="020B0604020202020204" pitchFamily="34" charset="0"/>
              </a:rPr>
              <a:t>EFFETTUARE I CONTROLLI </a:t>
            </a:r>
          </a:p>
        </p:txBody>
      </p:sp>
      <p:sp>
        <p:nvSpPr>
          <p:cNvPr id="16" name="Rettangolo 5">
            <a:extLst>
              <a:ext uri="{FF2B5EF4-FFF2-40B4-BE49-F238E27FC236}">
                <a16:creationId xmlns:a16="http://schemas.microsoft.com/office/drawing/2014/main" xmlns="" id="{3E889419-EAA8-B841-A0BC-999C960B8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9" y="2343051"/>
            <a:ext cx="84248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>
                <a:solidFill>
                  <a:srgbClr val="FF0000"/>
                </a:solidFill>
                <a:cs typeface="Arial" panose="020B0604020202020204" pitchFamily="34" charset="0"/>
              </a:rPr>
              <a:t>DEVE PRIMA NOTIFICARE </a:t>
            </a:r>
          </a:p>
        </p:txBody>
      </p:sp>
      <p:sp>
        <p:nvSpPr>
          <p:cNvPr id="17" name="Rettangolo 6">
            <a:extLst>
              <a:ext uri="{FF2B5EF4-FFF2-40B4-BE49-F238E27FC236}">
                <a16:creationId xmlns:a16="http://schemas.microsoft.com/office/drawing/2014/main" xmlns="" id="{84CC607C-1E37-EF42-8C4A-BF394A834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260825"/>
            <a:ext cx="842486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600" b="1" dirty="0">
                <a:solidFill>
                  <a:srgbClr val="2A9CF4"/>
                </a:solidFill>
                <a:cs typeface="Arial" panose="020B0604020202020204" pitchFamily="34" charset="0"/>
              </a:rPr>
              <a:t>PREVENTIVAMENTE AL CONTRIBUENTE L’INTENZIONE DI INIZIARE UNA VERIFICA E POI POSSONO ACCEDERE AL DATABASE </a:t>
            </a:r>
          </a:p>
        </p:txBody>
      </p:sp>
    </p:spTree>
    <p:extLst>
      <p:ext uri="{BB962C8B-B14F-4D97-AF65-F5344CB8AC3E}">
        <p14:creationId xmlns:p14="http://schemas.microsoft.com/office/powerpoint/2010/main" val="839421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L’ACCESSO AL PORTALE IVA SERVIZI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22DA3EB8-955A-7A41-8BCE-EB31CCF02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2182092"/>
            <a:ext cx="8642350" cy="235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17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L’ACCESSO AL PORTALE IVA SERVIZI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5043D7AF-E322-4F4D-9A19-D3D04D63D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68" y="1772816"/>
            <a:ext cx="8713664" cy="39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79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L’INDIRIZZO TELEMATICO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37ED9431-1859-1045-B5F3-07B38D37B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124744"/>
            <a:ext cx="7181850" cy="501967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050BF89B-F50E-DF4A-8AB1-9DA64B42B577}"/>
              </a:ext>
            </a:extLst>
          </p:cNvPr>
          <p:cNvSpPr txBox="1"/>
          <p:nvPr/>
        </p:nvSpPr>
        <p:spPr>
          <a:xfrm>
            <a:off x="5580112" y="35730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SU9YNJA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C2FF653-98FD-9A42-BF08-B6D628610E84}"/>
              </a:ext>
            </a:extLst>
          </p:cNvPr>
          <p:cNvSpPr txBox="1"/>
          <p:nvPr/>
        </p:nvSpPr>
        <p:spPr>
          <a:xfrm>
            <a:off x="4788024" y="3645024"/>
            <a:ext cx="648072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4C17745E-892B-B74C-BDB9-D946698A1074}"/>
              </a:ext>
            </a:extLst>
          </p:cNvPr>
          <p:cNvSpPr txBox="1"/>
          <p:nvPr/>
        </p:nvSpPr>
        <p:spPr>
          <a:xfrm>
            <a:off x="1619672" y="2924944"/>
            <a:ext cx="864096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2254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L’ACCESSO AL PORTALE IVA SERVIZI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5043D7AF-E322-4F4D-9A19-D3D04D63D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68" y="1772816"/>
            <a:ext cx="8713664" cy="39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75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CIRCOLARE 14/2018</a:t>
            </a:r>
          </a:p>
        </p:txBody>
      </p:sp>
      <p:sp>
        <p:nvSpPr>
          <p:cNvPr id="5123" name="Sottotitolo 2"/>
          <p:cNvSpPr txBox="1">
            <a:spLocks/>
          </p:cNvSpPr>
          <p:nvPr/>
        </p:nvSpPr>
        <p:spPr bwMode="auto">
          <a:xfrm>
            <a:off x="293686" y="1307919"/>
            <a:ext cx="8455025" cy="388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endParaRPr lang="it-IT" sz="2600">
              <a:latin typeface="Arial" charset="0"/>
            </a:endParaRPr>
          </a:p>
        </p:txBody>
      </p:sp>
      <p:pic>
        <p:nvPicPr>
          <p:cNvPr id="6" name="Immagine 2">
            <a:extLst>
              <a:ext uri="{FF2B5EF4-FFF2-40B4-BE49-F238E27FC236}">
                <a16:creationId xmlns:a16="http://schemas.microsoft.com/office/drawing/2014/main" xmlns="" id="{6F44780F-64C3-314D-918D-423EE4E858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74" y="1708350"/>
            <a:ext cx="8243887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138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L’ACCESSO AL PORTALE IVA SERVIZI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CF3D87DF-A7D4-CB46-BB66-7C667E78A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84004"/>
            <a:ext cx="8713663" cy="408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38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L’ACCESSO AL PORTALE IVA SERVIZI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5043D7AF-E322-4F4D-9A19-D3D04D63D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68" y="1772816"/>
            <a:ext cx="8713664" cy="39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6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L’ACCESSO AL PORTALE IVA SERVIZI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FC07ED78-6807-EF49-8AE6-04EF756B7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15" y="1484784"/>
            <a:ext cx="8640960" cy="370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12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L’ACCESSO AL PORTALE IVA SERVIZI</a:t>
            </a:r>
          </a:p>
        </p:txBody>
      </p:sp>
      <p:pic>
        <p:nvPicPr>
          <p:cNvPr id="7" name="Immagine 6" descr="Immagine che contiene screenshot&#10;&#10;&#10;&#10;Descrizione generata automaticamente">
            <a:extLst>
              <a:ext uri="{FF2B5EF4-FFF2-40B4-BE49-F238E27FC236}">
                <a16:creationId xmlns:a16="http://schemas.microsoft.com/office/drawing/2014/main" xmlns="" id="{63F17850-E157-AF48-8900-C8C82FCD24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8928992" cy="490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69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L’ELENCO DELLE FATTURE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C2FF653-98FD-9A42-BF08-B6D628610E84}"/>
              </a:ext>
            </a:extLst>
          </p:cNvPr>
          <p:cNvSpPr txBox="1"/>
          <p:nvPr/>
        </p:nvSpPr>
        <p:spPr>
          <a:xfrm>
            <a:off x="4788024" y="3645024"/>
            <a:ext cx="648072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684967BD-313C-6846-9490-C45D777158C0}"/>
              </a:ext>
            </a:extLst>
          </p:cNvPr>
          <p:cNvSpPr txBox="1"/>
          <p:nvPr/>
        </p:nvSpPr>
        <p:spPr>
          <a:xfrm>
            <a:off x="4932040" y="1772816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xmlns="" id="{F1F08A0C-CA69-5143-A5F9-773CB297F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24744"/>
            <a:ext cx="8928992" cy="4350962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490D1D46-FB61-174B-8696-9EE963FD8CE4}"/>
              </a:ext>
            </a:extLst>
          </p:cNvPr>
          <p:cNvSpPr txBox="1"/>
          <p:nvPr/>
        </p:nvSpPr>
        <p:spPr>
          <a:xfrm>
            <a:off x="4283968" y="1197628"/>
            <a:ext cx="864096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73DE0BFC-6BFA-3B4B-A236-2D48446A5A70}"/>
              </a:ext>
            </a:extLst>
          </p:cNvPr>
          <p:cNvSpPr txBox="1"/>
          <p:nvPr/>
        </p:nvSpPr>
        <p:spPr>
          <a:xfrm>
            <a:off x="683568" y="1628800"/>
            <a:ext cx="864096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xmlns="" id="{AFF326B6-CC31-A54D-9B2A-810DDABF9725}"/>
                  </a:ext>
                </a:extLst>
              </p14:cNvPr>
              <p14:cNvContentPartPr/>
              <p14:nvPr/>
            </p14:nvContentPartPr>
            <p14:xfrm>
              <a:off x="7961012" y="4172130"/>
              <a:ext cx="420840" cy="299520"/>
            </p14:xfrm>
          </p:contentPart>
        </mc:Choice>
        <mc:Fallback xmlns=""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AFF326B6-CC31-A54D-9B2A-810DDABF972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45545" y="4156650"/>
                <a:ext cx="451414" cy="330120"/>
              </a:xfrm>
              <a:prstGeom prst="rect">
                <a:avLst/>
              </a:prstGeom>
            </p:spPr>
          </p:pic>
        </mc:Fallback>
      </mc:AlternateContent>
      <p:cxnSp>
        <p:nvCxnSpPr>
          <p:cNvPr id="30" name="Connettore diritto 18">
            <a:extLst>
              <a:ext uri="{FF2B5EF4-FFF2-40B4-BE49-F238E27FC236}">
                <a16:creationId xmlns:a16="http://schemas.microsoft.com/office/drawing/2014/main" xmlns="" id="{3D34CBE5-8086-6A4F-A4E7-B6EB48F3762B}"/>
              </a:ext>
            </a:extLst>
          </p:cNvPr>
          <p:cNvCxnSpPr/>
          <p:nvPr/>
        </p:nvCxnSpPr>
        <p:spPr>
          <a:xfrm rot="6364515">
            <a:off x="7228681" y="5122980"/>
            <a:ext cx="1440000" cy="0"/>
          </a:xfrm>
          <a:prstGeom prst="line">
            <a:avLst/>
          </a:prstGeom>
          <a:solidFill>
            <a:srgbClr val="E71224">
              <a:alpha val="75000"/>
            </a:srgbClr>
          </a:solidFill>
          <a:ln w="30857">
            <a:solidFill>
              <a:srgbClr val="E712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1824C740-A137-564A-BFB7-5B861D6383E9}"/>
              </a:ext>
            </a:extLst>
          </p:cNvPr>
          <p:cNvSpPr txBox="1"/>
          <p:nvPr/>
        </p:nvSpPr>
        <p:spPr>
          <a:xfrm>
            <a:off x="250825" y="569240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 LA FATTURA NON È STATA CONSEGNATA COMPARE</a:t>
            </a:r>
          </a:p>
          <a:p>
            <a:r>
              <a:rPr lang="it-IT" dirty="0"/>
              <a:t>UN TRIANGOLO ARANCIONE  </a:t>
            </a:r>
          </a:p>
        </p:txBody>
      </p:sp>
      <p:sp>
        <p:nvSpPr>
          <p:cNvPr id="5" name="Triangolo 4">
            <a:extLst>
              <a:ext uri="{FF2B5EF4-FFF2-40B4-BE49-F238E27FC236}">
                <a16:creationId xmlns:a16="http://schemas.microsoft.com/office/drawing/2014/main" xmlns="" id="{A1B32572-E4A0-6B4B-9147-AC6B08CAD447}"/>
              </a:ext>
            </a:extLst>
          </p:cNvPr>
          <p:cNvSpPr/>
          <p:nvPr/>
        </p:nvSpPr>
        <p:spPr>
          <a:xfrm>
            <a:off x="8333763" y="4132595"/>
            <a:ext cx="259788" cy="298537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443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APRIRE FATTURA NON RICEVUTA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C2FF653-98FD-9A42-BF08-B6D628610E84}"/>
              </a:ext>
            </a:extLst>
          </p:cNvPr>
          <p:cNvSpPr txBox="1"/>
          <p:nvPr/>
        </p:nvSpPr>
        <p:spPr>
          <a:xfrm>
            <a:off x="4788024" y="3645024"/>
            <a:ext cx="648072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684967BD-313C-6846-9490-C45D777158C0}"/>
              </a:ext>
            </a:extLst>
          </p:cNvPr>
          <p:cNvSpPr txBox="1"/>
          <p:nvPr/>
        </p:nvSpPr>
        <p:spPr>
          <a:xfrm>
            <a:off x="4932040" y="1772816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490D1D46-FB61-174B-8696-9EE963FD8CE4}"/>
              </a:ext>
            </a:extLst>
          </p:cNvPr>
          <p:cNvSpPr txBox="1"/>
          <p:nvPr/>
        </p:nvSpPr>
        <p:spPr>
          <a:xfrm>
            <a:off x="4283968" y="1197628"/>
            <a:ext cx="864096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73DE0BFC-6BFA-3B4B-A236-2D48446A5A70}"/>
              </a:ext>
            </a:extLst>
          </p:cNvPr>
          <p:cNvSpPr txBox="1"/>
          <p:nvPr/>
        </p:nvSpPr>
        <p:spPr>
          <a:xfrm>
            <a:off x="683568" y="1628800"/>
            <a:ext cx="864096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FA8063E9-974F-9E4F-A14A-52495C32220F}"/>
              </a:ext>
            </a:extLst>
          </p:cNvPr>
          <p:cNvSpPr txBox="1"/>
          <p:nvPr/>
        </p:nvSpPr>
        <p:spPr>
          <a:xfrm>
            <a:off x="4283968" y="1197628"/>
            <a:ext cx="864096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AAFEB57-DA5E-BA4B-A118-622097280335}"/>
              </a:ext>
            </a:extLst>
          </p:cNvPr>
          <p:cNvSpPr txBox="1"/>
          <p:nvPr/>
        </p:nvSpPr>
        <p:spPr>
          <a:xfrm>
            <a:off x="683568" y="1628800"/>
            <a:ext cx="864096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F866A98A-F931-6146-8530-61074F8A30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209"/>
            <a:ext cx="9144000" cy="462958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A6AEE4E1-9CBE-7A4C-A77C-6FAA61623568}"/>
              </a:ext>
            </a:extLst>
          </p:cNvPr>
          <p:cNvSpPr txBox="1"/>
          <p:nvPr/>
        </p:nvSpPr>
        <p:spPr>
          <a:xfrm>
            <a:off x="2339752" y="3472110"/>
            <a:ext cx="1512168" cy="30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CLIENTE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6077CA18-EFFE-EA4E-9062-3BB998297D0C}"/>
              </a:ext>
            </a:extLst>
          </p:cNvPr>
          <p:cNvSpPr txBox="1"/>
          <p:nvPr/>
        </p:nvSpPr>
        <p:spPr>
          <a:xfrm>
            <a:off x="2339752" y="4077072"/>
            <a:ext cx="1512168" cy="30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VIA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A28CC4B3-A1ED-2942-8B22-DAC5CB5ED0D0}"/>
              </a:ext>
            </a:extLst>
          </p:cNvPr>
          <p:cNvSpPr txBox="1"/>
          <p:nvPr/>
        </p:nvSpPr>
        <p:spPr>
          <a:xfrm>
            <a:off x="2771800" y="3933072"/>
            <a:ext cx="1512168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14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CC95CFF8-F30A-254E-A7E7-0EC0E8858BF5}"/>
              </a:ext>
            </a:extLst>
          </p:cNvPr>
          <p:cNvSpPr txBox="1"/>
          <p:nvPr/>
        </p:nvSpPr>
        <p:spPr>
          <a:xfrm>
            <a:off x="3095836" y="3789040"/>
            <a:ext cx="972108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1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80AF279-C1F0-634A-A0ED-3D04025EC9F2}"/>
              </a:ext>
            </a:extLst>
          </p:cNvPr>
          <p:cNvSpPr txBox="1"/>
          <p:nvPr/>
        </p:nvSpPr>
        <p:spPr>
          <a:xfrm>
            <a:off x="4644008" y="1772800"/>
            <a:ext cx="4320480" cy="576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998D0A51-D422-0147-8E1D-D0360CFCD094}"/>
              </a:ext>
            </a:extLst>
          </p:cNvPr>
          <p:cNvSpPr txBox="1"/>
          <p:nvPr/>
        </p:nvSpPr>
        <p:spPr>
          <a:xfrm>
            <a:off x="2924200" y="4085472"/>
            <a:ext cx="15121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1400" b="1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377ABBA2-2824-4E46-8EF6-0790AB2C45A0}"/>
              </a:ext>
            </a:extLst>
          </p:cNvPr>
          <p:cNvSpPr txBox="1"/>
          <p:nvPr/>
        </p:nvSpPr>
        <p:spPr>
          <a:xfrm>
            <a:off x="2924200" y="4085472"/>
            <a:ext cx="15121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1400" b="1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66DF4377-496A-AD45-8AB2-B30A29DDD8C8}"/>
              </a:ext>
            </a:extLst>
          </p:cNvPr>
          <p:cNvSpPr txBox="1"/>
          <p:nvPr/>
        </p:nvSpPr>
        <p:spPr>
          <a:xfrm>
            <a:off x="4661819" y="4054303"/>
            <a:ext cx="432048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DATA PRESA VISIONE RICEZIONE</a:t>
            </a:r>
          </a:p>
        </p:txBody>
      </p:sp>
    </p:spTree>
    <p:extLst>
      <p:ext uri="{BB962C8B-B14F-4D97-AF65-F5344CB8AC3E}">
        <p14:creationId xmlns:p14="http://schemas.microsoft.com/office/powerpoint/2010/main" val="3384757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APRIRE FATTURA NON RICEVUTA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C2FF653-98FD-9A42-BF08-B6D628610E84}"/>
              </a:ext>
            </a:extLst>
          </p:cNvPr>
          <p:cNvSpPr txBox="1"/>
          <p:nvPr/>
        </p:nvSpPr>
        <p:spPr>
          <a:xfrm>
            <a:off x="4788024" y="3645024"/>
            <a:ext cx="648072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684967BD-313C-6846-9490-C45D777158C0}"/>
              </a:ext>
            </a:extLst>
          </p:cNvPr>
          <p:cNvSpPr txBox="1"/>
          <p:nvPr/>
        </p:nvSpPr>
        <p:spPr>
          <a:xfrm>
            <a:off x="4932040" y="1772816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490D1D46-FB61-174B-8696-9EE963FD8CE4}"/>
              </a:ext>
            </a:extLst>
          </p:cNvPr>
          <p:cNvSpPr txBox="1"/>
          <p:nvPr/>
        </p:nvSpPr>
        <p:spPr>
          <a:xfrm>
            <a:off x="4283968" y="1197628"/>
            <a:ext cx="864096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73DE0BFC-6BFA-3B4B-A236-2D48446A5A70}"/>
              </a:ext>
            </a:extLst>
          </p:cNvPr>
          <p:cNvSpPr txBox="1"/>
          <p:nvPr/>
        </p:nvSpPr>
        <p:spPr>
          <a:xfrm>
            <a:off x="683568" y="1628800"/>
            <a:ext cx="864096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FA8063E9-974F-9E4F-A14A-52495C32220F}"/>
              </a:ext>
            </a:extLst>
          </p:cNvPr>
          <p:cNvSpPr txBox="1"/>
          <p:nvPr/>
        </p:nvSpPr>
        <p:spPr>
          <a:xfrm>
            <a:off x="4283968" y="1197628"/>
            <a:ext cx="864096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AAFEB57-DA5E-BA4B-A118-622097280335}"/>
              </a:ext>
            </a:extLst>
          </p:cNvPr>
          <p:cNvSpPr txBox="1"/>
          <p:nvPr/>
        </p:nvSpPr>
        <p:spPr>
          <a:xfrm>
            <a:off x="683568" y="1628800"/>
            <a:ext cx="864096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A28CC4B3-A1ED-2942-8B22-DAC5CB5ED0D0}"/>
              </a:ext>
            </a:extLst>
          </p:cNvPr>
          <p:cNvSpPr txBox="1"/>
          <p:nvPr/>
        </p:nvSpPr>
        <p:spPr>
          <a:xfrm>
            <a:off x="2771800" y="3933072"/>
            <a:ext cx="1512168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14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CC95CFF8-F30A-254E-A7E7-0EC0E8858BF5}"/>
              </a:ext>
            </a:extLst>
          </p:cNvPr>
          <p:cNvSpPr txBox="1"/>
          <p:nvPr/>
        </p:nvSpPr>
        <p:spPr>
          <a:xfrm>
            <a:off x="3095836" y="3789040"/>
            <a:ext cx="972108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140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998D0A51-D422-0147-8E1D-D0360CFCD094}"/>
              </a:ext>
            </a:extLst>
          </p:cNvPr>
          <p:cNvSpPr txBox="1"/>
          <p:nvPr/>
        </p:nvSpPr>
        <p:spPr>
          <a:xfrm>
            <a:off x="2924200" y="4085472"/>
            <a:ext cx="15121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1400" b="1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377ABBA2-2824-4E46-8EF6-0790AB2C45A0}"/>
              </a:ext>
            </a:extLst>
          </p:cNvPr>
          <p:cNvSpPr txBox="1"/>
          <p:nvPr/>
        </p:nvSpPr>
        <p:spPr>
          <a:xfrm>
            <a:off x="2924200" y="4085472"/>
            <a:ext cx="15121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1400" b="1" dirty="0"/>
          </a:p>
        </p:txBody>
      </p:sp>
      <p:pic>
        <p:nvPicPr>
          <p:cNvPr id="8" name="Immagine 7" descr="Immagine che contiene screenshot&#10;&#10;&#10;&#10;Descrizione generata automaticamente">
            <a:extLst>
              <a:ext uri="{FF2B5EF4-FFF2-40B4-BE49-F238E27FC236}">
                <a16:creationId xmlns:a16="http://schemas.microsoft.com/office/drawing/2014/main" xmlns="" id="{06B9E93E-2FDC-BE4F-9B6C-B6C5CA0C1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" y="1125505"/>
            <a:ext cx="8964488" cy="46069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xmlns="" id="{A2CB9E2B-7927-1541-9A12-3AD5BBD20B75}"/>
                  </a:ext>
                </a:extLst>
              </p14:cNvPr>
              <p14:cNvContentPartPr/>
              <p14:nvPr/>
            </p14:nvContentPartPr>
            <p14:xfrm>
              <a:off x="175225" y="3349914"/>
              <a:ext cx="731520" cy="82080"/>
            </p14:xfrm>
          </p:contentPart>
        </mc:Choice>
        <mc:Fallback xmlns=""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A2CB9E2B-7927-1541-9A12-3AD5BBD20B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6225" y="3341274"/>
                <a:ext cx="7563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xmlns="" id="{38562B45-B9A9-7C4F-A02E-B839A0E6EBD1}"/>
                  </a:ext>
                </a:extLst>
              </p14:cNvPr>
              <p14:cNvContentPartPr/>
              <p14:nvPr/>
            </p14:nvContentPartPr>
            <p14:xfrm>
              <a:off x="2743465" y="3366474"/>
              <a:ext cx="643680" cy="77400"/>
            </p14:xfrm>
          </p:contentPart>
        </mc:Choice>
        <mc:Fallback xmlns=""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38562B45-B9A9-7C4F-A02E-B839A0E6EBD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32665" y="3348474"/>
                <a:ext cx="6631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xmlns="" id="{9942CDC4-0F8B-9744-9558-3D9BE5586354}"/>
                  </a:ext>
                </a:extLst>
              </p14:cNvPr>
              <p14:cNvContentPartPr/>
              <p14:nvPr/>
            </p14:nvContentPartPr>
            <p14:xfrm>
              <a:off x="2599825" y="3712794"/>
              <a:ext cx="1639440" cy="100800"/>
            </p14:xfrm>
          </p:contentPart>
        </mc:Choice>
        <mc:Fallback xmlns=""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9942CDC4-0F8B-9744-9558-3D9BE558635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81825" y="3695154"/>
                <a:ext cx="16750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xmlns="" id="{96ED2B64-5DE4-3045-A42E-B101D99D3A03}"/>
                  </a:ext>
                </a:extLst>
              </p14:cNvPr>
              <p14:cNvContentPartPr/>
              <p14:nvPr/>
            </p14:nvContentPartPr>
            <p14:xfrm>
              <a:off x="3506665" y="3561594"/>
              <a:ext cx="502920" cy="45720"/>
            </p14:xfrm>
          </p:contentPart>
        </mc:Choice>
        <mc:Fallback xmlns=""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96ED2B64-5DE4-3045-A42E-B101D99D3A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88665" y="3543954"/>
                <a:ext cx="538560" cy="8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3580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ottotitolo 2"/>
          <p:cNvSpPr txBox="1">
            <a:spLocks/>
          </p:cNvSpPr>
          <p:nvPr/>
        </p:nvSpPr>
        <p:spPr bwMode="auto">
          <a:xfrm>
            <a:off x="266700" y="1268413"/>
            <a:ext cx="84550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endParaRPr lang="it-IT" sz="2600">
              <a:latin typeface="Arial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21FBC288-01DC-4B51-8317-958319A96C24}"/>
              </a:ext>
            </a:extLst>
          </p:cNvPr>
          <p:cNvSpPr txBox="1">
            <a:spLocks/>
          </p:cNvSpPr>
          <p:nvPr/>
        </p:nvSpPr>
        <p:spPr>
          <a:xfrm>
            <a:off x="0" y="2276873"/>
            <a:ext cx="9144000" cy="1224136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IL CICLO ATTIVO</a:t>
            </a:r>
          </a:p>
        </p:txBody>
      </p:sp>
    </p:spTree>
    <p:extLst>
      <p:ext uri="{BB962C8B-B14F-4D97-AF65-F5344CB8AC3E}">
        <p14:creationId xmlns:p14="http://schemas.microsoft.com/office/powerpoint/2010/main" val="1769300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50825" y="142875"/>
            <a:ext cx="8642350" cy="76517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</a:rPr>
              <a:t>ALCUNI CONSIGLI</a:t>
            </a: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xmlns="" id="{65E03514-1949-EC42-AB9C-B1B76A8E46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4575144"/>
              </p:ext>
            </p:extLst>
          </p:nvPr>
        </p:nvGraphicFramePr>
        <p:xfrm>
          <a:off x="250825" y="1556792"/>
          <a:ext cx="856964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32508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7&quot;/&gt;&lt;/object&gt;&lt;object type=&quot;3&quot; unique_id=&quot;10006&quot;&gt;&lt;property id=&quot;20148&quot; value=&quot;5&quot;/&gt;&lt;property id=&quot;20300&quot; value=&quot;Slide 5&quot;/&gt;&lt;property id=&quot;20307&quot; value=&quot;264&quot;/&gt;&lt;/object&gt;&lt;object type=&quot;3&quot; unique_id=&quot;10007&quot;&gt;&lt;property id=&quot;20148&quot; value=&quot;5&quot;/&gt;&lt;property id=&quot;20300&quot; value=&quot;Slide 7&quot;/&gt;&lt;property id=&quot;20307&quot; value=&quot;265&quot;/&gt;&lt;/object&gt;&lt;object type=&quot;3&quot; unique_id=&quot;10008&quot;&gt;&lt;property id=&quot;20148&quot; value=&quot;5&quot;/&gt;&lt;property id=&quot;20300&quot; value=&quot;Slide 8&quot;/&gt;&lt;property id=&quot;20307&quot; value=&quot;266&quot;/&gt;&lt;/object&gt;&lt;object type=&quot;3&quot; unique_id=&quot;10009&quot;&gt;&lt;property id=&quot;20148&quot; value=&quot;5&quot;/&gt;&lt;property id=&quot;20300&quot; value=&quot;Slide 9&quot;/&gt;&lt;property id=&quot;20307&quot; value=&quot;267&quot;/&gt;&lt;/object&gt;&lt;object type=&quot;3&quot; unique_id=&quot;10010&quot;&gt;&lt;property id=&quot;20148&quot; value=&quot;5&quot;/&gt;&lt;property id=&quot;20300&quot; value=&quot;Slide 10&quot;/&gt;&lt;property id=&quot;20307&quot; value=&quot;271&quot;/&gt;&lt;/object&gt;&lt;object type=&quot;3&quot; unique_id=&quot;10011&quot;&gt;&lt;property id=&quot;20148&quot; value=&quot;5&quot;/&gt;&lt;property id=&quot;20300&quot; value=&quot;Slide 12&quot;/&gt;&lt;property id=&quot;20307&quot; value=&quot;268&quot;/&gt;&lt;/object&gt;&lt;object type=&quot;3&quot; unique_id=&quot;10012&quot;&gt;&lt;property id=&quot;20148&quot; value=&quot;5&quot;/&gt;&lt;property id=&quot;20300&quot; value=&quot;Slide 15&quot;/&gt;&lt;property id=&quot;20307&quot; value=&quot;269&quot;/&gt;&lt;/object&gt;&lt;object type=&quot;3&quot; unique_id=&quot;10013&quot;&gt;&lt;property id=&quot;20148&quot; value=&quot;5&quot;/&gt;&lt;property id=&quot;20300&quot; value=&quot;Slide 17&quot;/&gt;&lt;property id=&quot;20307&quot; value=&quot;270&quot;/&gt;&lt;/object&gt;&lt;object type=&quot;3&quot; unique_id=&quot;10103&quot;&gt;&lt;property id=&quot;20148&quot; value=&quot;5&quot;/&gt;&lt;property id=&quot;20300&quot; value=&quot;Slide 6&quot;/&gt;&lt;property id=&quot;20307&quot; value=&quot;279&quot;/&gt;&lt;/object&gt;&lt;object type=&quot;3&quot; unique_id=&quot;10301&quot;&gt;&lt;property id=&quot;20148&quot; value=&quot;5&quot;/&gt;&lt;property id=&quot;20300&quot; value=&quot;Slide 13&quot;/&gt;&lt;property id=&quot;20307&quot; value=&quot;282&quot;/&gt;&lt;/object&gt;&lt;object type=&quot;3&quot; unique_id=&quot;10390&quot;&gt;&lt;property id=&quot;20148&quot; value=&quot;5&quot;/&gt;&lt;property id=&quot;20300&quot; value=&quot;Slide 14&quot;/&gt;&lt;property id=&quot;20307&quot; value=&quot;285&quot;/&gt;&lt;/object&gt;&lt;object type=&quot;3&quot; unique_id=&quot;10491&quot;&gt;&lt;property id=&quot;20148&quot; value=&quot;5&quot;/&gt;&lt;property id=&quot;20300&quot; value=&quot;Slide 11&quot;/&gt;&lt;property id=&quot;20307&quot; value=&quot;286&quot;/&gt;&lt;/object&gt;&lt;object type=&quot;3&quot; unique_id=&quot;10576&quot;&gt;&lt;property id=&quot;20148&quot; value=&quot;5&quot;/&gt;&lt;property id=&quot;20300&quot; value=&quot;Slide 4&quot;/&gt;&lt;property id=&quot;20307&quot; value=&quot;288&quot;/&gt;&lt;/object&gt;&lt;object type=&quot;3&quot; unique_id=&quot;10670&quot;&gt;&lt;property id=&quot;20148&quot; value=&quot;5&quot;/&gt;&lt;property id=&quot;20300&quot; value=&quot;Slide 18&quot;/&gt;&lt;property id=&quot;20307&quot; value=&quot;289&quot;/&gt;&lt;/object&gt;&lt;object type=&quot;3&quot; unique_id=&quot;10671&quot;&gt;&lt;property id=&quot;20148&quot; value=&quot;5&quot;/&gt;&lt;property id=&quot;20300&quot; value=&quot;Slide 19&quot;/&gt;&lt;property id=&quot;20307&quot; value=&quot;290&quot;/&gt;&lt;/object&gt;&lt;object type=&quot;3&quot; unique_id=&quot;10748&quot;&gt;&lt;property id=&quot;20148&quot; value=&quot;5&quot;/&gt;&lt;property id=&quot;20300&quot; value=&quot;Slide 16&quot;/&gt;&lt;property id=&quot;20307&quot; value=&quot;291&quot;/&gt;&lt;/object&gt;&lt;object type=&quot;3&quot; unique_id=&quot;10750&quot;&gt;&lt;property id=&quot;20148&quot; value=&quot;5&quot;/&gt;&lt;property id=&quot;20300&quot; value=&quot;Slide 3&quot;/&gt;&lt;property id=&quot;20307&quot; value=&quot;292&quot;/&gt;&lt;/object&gt;&lt;object type=&quot;3&quot; unique_id=&quot;10820&quot;&gt;&lt;property id=&quot;20148&quot; value=&quot;5&quot;/&gt;&lt;property id=&quot;20300&quot; value=&quot;Slide 2&quot;/&gt;&lt;property id=&quot;20307&quot; value=&quot;293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ruttura predefini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0">
          <a:schemeClr val="accent1">
            <a:hueOff val="0"/>
            <a:satOff val="0"/>
            <a:lumOff val="0"/>
            <a:alphaOff val="0"/>
          </a:schemeClr>
        </a:lnRef>
        <a:fillRef idx="1">
          <a:schemeClr val="accent1">
            <a:tint val="40000"/>
            <a:hueOff val="0"/>
            <a:satOff val="0"/>
            <a:lumOff val="0"/>
            <a:alphaOff val="0"/>
          </a:schemeClr>
        </a:fillRef>
        <a:effectRef idx="0">
          <a:schemeClr val="accent1">
            <a:tint val="40000"/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ruttura predefini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0">
          <a:schemeClr val="accent1">
            <a:hueOff val="0"/>
            <a:satOff val="0"/>
            <a:lumOff val="0"/>
            <a:alphaOff val="0"/>
          </a:schemeClr>
        </a:lnRef>
        <a:fillRef idx="1">
          <a:schemeClr val="accent1">
            <a:tint val="40000"/>
            <a:hueOff val="0"/>
            <a:satOff val="0"/>
            <a:lumOff val="0"/>
            <a:alphaOff val="0"/>
          </a:schemeClr>
        </a:fillRef>
        <a:effectRef idx="0">
          <a:schemeClr val="accent1">
            <a:tint val="40000"/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FE91A79-99D9-C44A-BD1B-63CD34880319}">
  <we:reference id="wa104380121" version="2.0.0.0" store="en-001" storeType="OMEX"/>
  <we:alternateReferences>
    <we:reference id="WA104380121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4081</TotalTime>
  <Words>1989</Words>
  <Application>Microsoft Office PowerPoint</Application>
  <PresentationFormat>Presentazione su schermo (4:3)</PresentationFormat>
  <Paragraphs>403</Paragraphs>
  <Slides>76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76</vt:i4>
      </vt:variant>
    </vt:vector>
  </HeadingPairs>
  <TitlesOfParts>
    <vt:vector size="79" baseType="lpstr">
      <vt:lpstr>1_Struttura predefinita</vt:lpstr>
      <vt:lpstr>2_Struttura predefinita</vt:lpstr>
      <vt:lpstr>3_Struttura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PRESENTAZIONE ARIAL BIANCO 40PT</dc:title>
  <dc:creator>Marilena Antonini</dc:creator>
  <cp:lastModifiedBy>Utente</cp:lastModifiedBy>
  <cp:revision>250</cp:revision>
  <cp:lastPrinted>2018-11-21T08:16:20Z</cp:lastPrinted>
  <dcterms:created xsi:type="dcterms:W3CDTF">2013-08-09T13:06:15Z</dcterms:created>
  <dcterms:modified xsi:type="dcterms:W3CDTF">2019-01-24T08:04:05Z</dcterms:modified>
</cp:coreProperties>
</file>