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308" r:id="rId3"/>
    <p:sldId id="320" r:id="rId4"/>
    <p:sldId id="321" r:id="rId5"/>
    <p:sldId id="333" r:id="rId6"/>
    <p:sldId id="322" r:id="rId7"/>
    <p:sldId id="323" r:id="rId8"/>
    <p:sldId id="325" r:id="rId9"/>
    <p:sldId id="328" r:id="rId10"/>
    <p:sldId id="334" r:id="rId11"/>
    <p:sldId id="335" r:id="rId12"/>
    <p:sldId id="336" r:id="rId13"/>
    <p:sldId id="337" r:id="rId14"/>
    <p:sldId id="326" r:id="rId15"/>
    <p:sldId id="331" r:id="rId16"/>
    <p:sldId id="339" r:id="rId17"/>
    <p:sldId id="329" r:id="rId18"/>
    <p:sldId id="330" r:id="rId19"/>
    <p:sldId id="338" r:id="rId20"/>
    <p:sldId id="340" r:id="rId21"/>
    <p:sldId id="341"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9D08D7-3540-44FB-A801-523209D9AC8D}" type="datetimeFigureOut">
              <a:rPr lang="it-IT" smtClean="0"/>
              <a:t>25/06/2026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FA0FEF-ABD4-4155-A7D4-1DD403D74101}" type="slidenum">
              <a:rPr lang="it-IT" smtClean="0"/>
              <a:t>‹N›</a:t>
            </a:fld>
            <a:endParaRPr lang="it-IT"/>
          </a:p>
        </p:txBody>
      </p:sp>
    </p:spTree>
    <p:extLst>
      <p:ext uri="{BB962C8B-B14F-4D97-AF65-F5344CB8AC3E}">
        <p14:creationId xmlns:p14="http://schemas.microsoft.com/office/powerpoint/2010/main" val="11284185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BFFA0FEF-ABD4-4155-A7D4-1DD403D74101}" type="slidenum">
              <a:rPr lang="it-IT" smtClean="0"/>
              <a:t>1</a:t>
            </a:fld>
            <a:endParaRPr lang="it-IT"/>
          </a:p>
        </p:txBody>
      </p:sp>
    </p:spTree>
    <p:extLst>
      <p:ext uri="{BB962C8B-B14F-4D97-AF65-F5344CB8AC3E}">
        <p14:creationId xmlns:p14="http://schemas.microsoft.com/office/powerpoint/2010/main" val="23625764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ED39C05B-9CF0-4881-9509-A66487B3C892}" type="datetimeFigureOut">
              <a:rPr lang="it-IT" smtClean="0"/>
              <a:t>25/06/2026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04A1D34-878C-48D2-AAD8-5BE453CE5EFD}" type="slidenum">
              <a:rPr lang="it-IT" smtClean="0"/>
              <a:t>‹N›</a:t>
            </a:fld>
            <a:endParaRPr lang="it-IT"/>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11348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ED39C05B-9CF0-4881-9509-A66487B3C892}" type="datetimeFigureOut">
              <a:rPr lang="it-IT" smtClean="0"/>
              <a:t>25/06/2026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04A1D34-878C-48D2-AAD8-5BE453CE5EFD}" type="slidenum">
              <a:rPr lang="it-IT" smtClean="0"/>
              <a:t>‹N›</a:t>
            </a:fld>
            <a:endParaRPr lang="it-IT"/>
          </a:p>
        </p:txBody>
      </p:sp>
    </p:spTree>
    <p:extLst>
      <p:ext uri="{BB962C8B-B14F-4D97-AF65-F5344CB8AC3E}">
        <p14:creationId xmlns:p14="http://schemas.microsoft.com/office/powerpoint/2010/main" val="2484421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ED39C05B-9CF0-4881-9509-A66487B3C892}" type="datetimeFigureOut">
              <a:rPr lang="it-IT" smtClean="0"/>
              <a:t>25/06/2026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04A1D34-878C-48D2-AAD8-5BE453CE5EFD}" type="slidenum">
              <a:rPr lang="it-IT" smtClean="0"/>
              <a:t>‹N›</a:t>
            </a:fld>
            <a:endParaRPr lang="it-IT"/>
          </a:p>
        </p:txBody>
      </p:sp>
    </p:spTree>
    <p:extLst>
      <p:ext uri="{BB962C8B-B14F-4D97-AF65-F5344CB8AC3E}">
        <p14:creationId xmlns:p14="http://schemas.microsoft.com/office/powerpoint/2010/main" val="558569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ED39C05B-9CF0-4881-9509-A66487B3C892}" type="datetimeFigureOut">
              <a:rPr lang="it-IT" smtClean="0"/>
              <a:t>25/06/2026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04A1D34-878C-48D2-AAD8-5BE453CE5EFD}" type="slidenum">
              <a:rPr lang="it-IT" smtClean="0"/>
              <a:t>‹N›</a:t>
            </a:fld>
            <a:endParaRPr lang="it-IT"/>
          </a:p>
        </p:txBody>
      </p:sp>
    </p:spTree>
    <p:extLst>
      <p:ext uri="{BB962C8B-B14F-4D97-AF65-F5344CB8AC3E}">
        <p14:creationId xmlns:p14="http://schemas.microsoft.com/office/powerpoint/2010/main" val="542063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ED39C05B-9CF0-4881-9509-A66487B3C892}" type="datetimeFigureOut">
              <a:rPr lang="it-IT" smtClean="0"/>
              <a:t>25/06/2026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04A1D34-878C-48D2-AAD8-5BE453CE5EFD}" type="slidenum">
              <a:rPr lang="it-IT" smtClean="0"/>
              <a:t>‹N›</a:t>
            </a:fld>
            <a:endParaRPr lang="it-IT"/>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52684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ED39C05B-9CF0-4881-9509-A66487B3C892}" type="datetimeFigureOut">
              <a:rPr lang="it-IT" smtClean="0"/>
              <a:t>25/06/2026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E04A1D34-878C-48D2-AAD8-5BE453CE5EFD}" type="slidenum">
              <a:rPr lang="it-IT" smtClean="0"/>
              <a:t>‹N›</a:t>
            </a:fld>
            <a:endParaRPr lang="it-IT"/>
          </a:p>
        </p:txBody>
      </p:sp>
    </p:spTree>
    <p:extLst>
      <p:ext uri="{BB962C8B-B14F-4D97-AF65-F5344CB8AC3E}">
        <p14:creationId xmlns:p14="http://schemas.microsoft.com/office/powerpoint/2010/main" val="2857673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97280" y="2582334"/>
            <a:ext cx="4937760" cy="337820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217920" y="2582334"/>
            <a:ext cx="4937760" cy="337820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ED39C05B-9CF0-4881-9509-A66487B3C892}" type="datetimeFigureOut">
              <a:rPr lang="it-IT" smtClean="0"/>
              <a:t>25/06/2026</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E04A1D34-878C-48D2-AAD8-5BE453CE5EFD}" type="slidenum">
              <a:rPr lang="it-IT" smtClean="0"/>
              <a:t>‹N›</a:t>
            </a:fld>
            <a:endParaRPr lang="it-IT"/>
          </a:p>
        </p:txBody>
      </p:sp>
    </p:spTree>
    <p:extLst>
      <p:ext uri="{BB962C8B-B14F-4D97-AF65-F5344CB8AC3E}">
        <p14:creationId xmlns:p14="http://schemas.microsoft.com/office/powerpoint/2010/main" val="632796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ED39C05B-9CF0-4881-9509-A66487B3C892}" type="datetimeFigureOut">
              <a:rPr lang="it-IT" smtClean="0"/>
              <a:t>25/06/2026</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E04A1D34-878C-48D2-AAD8-5BE453CE5EFD}" type="slidenum">
              <a:rPr lang="it-IT" smtClean="0"/>
              <a:t>‹N›</a:t>
            </a:fld>
            <a:endParaRPr lang="it-IT"/>
          </a:p>
        </p:txBody>
      </p:sp>
    </p:spTree>
    <p:extLst>
      <p:ext uri="{BB962C8B-B14F-4D97-AF65-F5344CB8AC3E}">
        <p14:creationId xmlns:p14="http://schemas.microsoft.com/office/powerpoint/2010/main" val="1888141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7" name="Date Placeholder 6"/>
          <p:cNvSpPr>
            <a:spLocks noGrp="1"/>
          </p:cNvSpPr>
          <p:nvPr>
            <p:ph type="dt" sz="half" idx="10"/>
          </p:nvPr>
        </p:nvSpPr>
        <p:spPr/>
        <p:txBody>
          <a:bodyPr/>
          <a:lstStyle/>
          <a:p>
            <a:fld id="{ED39C05B-9CF0-4881-9509-A66487B3C892}" type="datetimeFigureOut">
              <a:rPr lang="it-IT" smtClean="0"/>
              <a:t>25/06/2026</a:t>
            </a:fld>
            <a:endParaRPr lang="it-IT"/>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it-IT"/>
          </a:p>
        </p:txBody>
      </p:sp>
      <p:sp>
        <p:nvSpPr>
          <p:cNvPr id="9" name="Slide Number Placeholder 8"/>
          <p:cNvSpPr>
            <a:spLocks noGrp="1"/>
          </p:cNvSpPr>
          <p:nvPr>
            <p:ph type="sldNum" sz="quarter" idx="12"/>
          </p:nvPr>
        </p:nvSpPr>
        <p:spPr/>
        <p:txBody>
          <a:bodyPr/>
          <a:lstStyle/>
          <a:p>
            <a:fld id="{E04A1D34-878C-48D2-AAD8-5BE453CE5EFD}" type="slidenum">
              <a:rPr lang="it-IT" smtClean="0"/>
              <a:t>‹N›</a:t>
            </a:fld>
            <a:endParaRPr lang="it-IT"/>
          </a:p>
        </p:txBody>
      </p:sp>
    </p:spTree>
    <p:extLst>
      <p:ext uri="{BB962C8B-B14F-4D97-AF65-F5344CB8AC3E}">
        <p14:creationId xmlns:p14="http://schemas.microsoft.com/office/powerpoint/2010/main" val="2064130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it-IT"/>
              <a:t>Fare clic per modificare lo stile del titolo dello schema</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D39C05B-9CF0-4881-9509-A66487B3C892}" type="datetimeFigureOut">
              <a:rPr lang="it-IT" smtClean="0"/>
              <a:t>25/06/2026</a:t>
            </a:fld>
            <a:endParaRPr lang="it-IT"/>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it-IT"/>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04A1D34-878C-48D2-AAD8-5BE453CE5EFD}" type="slidenum">
              <a:rPr lang="it-IT" smtClean="0"/>
              <a:t>‹N›</a:t>
            </a:fld>
            <a:endParaRPr lang="it-IT"/>
          </a:p>
        </p:txBody>
      </p:sp>
    </p:spTree>
    <p:extLst>
      <p:ext uri="{BB962C8B-B14F-4D97-AF65-F5344CB8AC3E}">
        <p14:creationId xmlns:p14="http://schemas.microsoft.com/office/powerpoint/2010/main" val="2378951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ED39C05B-9CF0-4881-9509-A66487B3C892}" type="datetimeFigureOut">
              <a:rPr lang="it-IT" smtClean="0"/>
              <a:t>25/06/2026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E04A1D34-878C-48D2-AAD8-5BE453CE5EFD}" type="slidenum">
              <a:rPr lang="it-IT" smtClean="0"/>
              <a:t>‹N›</a:t>
            </a:fld>
            <a:endParaRPr lang="it-IT"/>
          </a:p>
        </p:txBody>
      </p:sp>
    </p:spTree>
    <p:extLst>
      <p:ext uri="{BB962C8B-B14F-4D97-AF65-F5344CB8AC3E}">
        <p14:creationId xmlns:p14="http://schemas.microsoft.com/office/powerpoint/2010/main" val="3839477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D39C05B-9CF0-4881-9509-A66487B3C892}" type="datetimeFigureOut">
              <a:rPr lang="it-IT" smtClean="0"/>
              <a:t>25/06/2026</a:t>
            </a:fld>
            <a:endParaRPr lang="it-IT"/>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it-IT"/>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04A1D34-878C-48D2-AAD8-5BE453CE5EFD}" type="slidenum">
              <a:rPr lang="it-IT" smtClean="0"/>
              <a:t>‹N›</a:t>
            </a:fld>
            <a:endParaRPr lang="it-IT"/>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66058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emf"/></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eutekne.it/Servizi/RassegnaLeggi/Recensione_Articolo.aspx?idarticolo=39211&amp;vista=corr" TargetMode="External"/><Relationship Id="rId1" Type="http://schemas.openxmlformats.org/officeDocument/2006/relationships/slideLayout" Target="../slideLayouts/slideLayout6.xml"/><Relationship Id="rId4" Type="http://schemas.openxmlformats.org/officeDocument/2006/relationships/hyperlink" Target="https://www.eutekne.it/Servizi/RassegnaLeggi/Recensione_Articolo.aspx?idarticolo=63412&amp;vista=corr"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eutekne.it/Servizi/RassegnaLeggi/Recensione_Articolo.aspx?idarticolo=39211&amp;vista=corr" TargetMode="External"/><Relationship Id="rId1" Type="http://schemas.openxmlformats.org/officeDocument/2006/relationships/slideLayout" Target="../slideLayouts/slideLayout6.xml"/><Relationship Id="rId5" Type="http://schemas.openxmlformats.org/officeDocument/2006/relationships/image" Target="../media/image11.jpeg"/><Relationship Id="rId4" Type="http://schemas.openxmlformats.org/officeDocument/2006/relationships/hyperlink" Target="https://www.eutekne.it/Servizi/RassegnaLeggi/Recensione_Articolo.aspx?idarticolo=63412&amp;vista=corr"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eutekne.it/Servizi/RassegnaLeggi/Recensione_Articolo.aspx?idarticolo=39211&amp;vista=corr" TargetMode="External"/><Relationship Id="rId1" Type="http://schemas.openxmlformats.org/officeDocument/2006/relationships/slideLayout" Target="../slideLayouts/slideLayout6.xml"/><Relationship Id="rId5" Type="http://schemas.openxmlformats.org/officeDocument/2006/relationships/image" Target="../media/image12.jpeg"/><Relationship Id="rId4" Type="http://schemas.openxmlformats.org/officeDocument/2006/relationships/hyperlink" Target="https://www.eutekne.it/Servizi/RassegnaLeggi/Recensione_Articolo.aspx?idarticolo=63412&amp;vista=corr"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eutekne.it/Servizi/RassegnaLeggi/Recensione_Articolo.aspx?idarticolo=39211&amp;vista=corr" TargetMode="External"/><Relationship Id="rId1" Type="http://schemas.openxmlformats.org/officeDocument/2006/relationships/slideLayout" Target="../slideLayouts/slideLayout6.xml"/><Relationship Id="rId4" Type="http://schemas.openxmlformats.org/officeDocument/2006/relationships/hyperlink" Target="https://www.eutekne.it/Servizi/RassegnaLeggi/Recensione_Articolo.aspx?idarticolo=63412&amp;vista=corr"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eutekne.it/Servizi/RassegnaLeggi/Recensione_Articolo.aspx?idarticolo=39211&amp;vista=corr" TargetMode="External"/><Relationship Id="rId1" Type="http://schemas.openxmlformats.org/officeDocument/2006/relationships/slideLayout" Target="../slideLayouts/slideLayout6.xml"/><Relationship Id="rId4" Type="http://schemas.openxmlformats.org/officeDocument/2006/relationships/hyperlink" Target="https://www.eutekne.it/Servizi/RassegnaLeggi/Recensione_Articolo.aspx?idarticolo=63412&amp;vista=corr"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www.eutekne.it/Servizi/RassegnaLeggi/Recensione_Articolo.aspx?idarticolo=39211&amp;vista=corr" TargetMode="External"/><Relationship Id="rId2" Type="http://schemas.openxmlformats.org/officeDocument/2006/relationships/image" Target="../media/image13.jpeg"/><Relationship Id="rId1" Type="http://schemas.openxmlformats.org/officeDocument/2006/relationships/slideLayout" Target="../slideLayouts/slideLayout6.xml"/><Relationship Id="rId5" Type="http://schemas.openxmlformats.org/officeDocument/2006/relationships/hyperlink" Target="https://www.eutekne.it/Servizi/RassegnaLeggi/Recensione_Articolo.aspx?idarticolo=63412&amp;vista=corr" TargetMode="Externa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eutekne.it/Servizi/RassegnaLeggi/Recensione_Articolo.aspx?idarticolo=39211&amp;vista=corr" TargetMode="External"/><Relationship Id="rId1" Type="http://schemas.openxmlformats.org/officeDocument/2006/relationships/slideLayout" Target="../slideLayouts/slideLayout6.xml"/><Relationship Id="rId4" Type="http://schemas.openxmlformats.org/officeDocument/2006/relationships/hyperlink" Target="https://www.eutekne.it/Servizi/RassegnaLeggi/Recensione_Articolo.aspx?idarticolo=63412&amp;vista=corr"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eutekne.it/Servizi/RassegnaLeggi/Recensione_Articolo.aspx?idarticolo=39211&amp;vista=corr" TargetMode="External"/><Relationship Id="rId1" Type="http://schemas.openxmlformats.org/officeDocument/2006/relationships/slideLayout" Target="../slideLayouts/slideLayout6.xml"/><Relationship Id="rId4" Type="http://schemas.openxmlformats.org/officeDocument/2006/relationships/hyperlink" Target="https://www.eutekne.it/Servizi/RassegnaLeggi/Recensione_Articolo.aspx?idarticolo=63412&amp;vista=corr"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eutekne.it/Servizi/RassegnaLeggi/Recensione_Articolo.aspx?idarticolo=39211&amp;vista=corr" TargetMode="External"/><Relationship Id="rId1" Type="http://schemas.openxmlformats.org/officeDocument/2006/relationships/slideLayout" Target="../slideLayouts/slideLayout6.xml"/><Relationship Id="rId4" Type="http://schemas.openxmlformats.org/officeDocument/2006/relationships/hyperlink" Target="https://www.eutekne.it/Servizi/RassegnaLeggi/Recensione_Articolo.aspx?idarticolo=63412&amp;vista=corr"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eutekne.it/Servizi/RassegnaLeggi/Recensione_Articolo.aspx?idarticolo=39211&amp;vista=corr" TargetMode="External"/><Relationship Id="rId1" Type="http://schemas.openxmlformats.org/officeDocument/2006/relationships/slideLayout" Target="../slideLayouts/slideLayout6.xml"/><Relationship Id="rId4" Type="http://schemas.openxmlformats.org/officeDocument/2006/relationships/hyperlink" Target="https://www.eutekne.it/Servizi/RassegnaLeggi/Recensione_Articolo.aspx?idarticolo=63412&amp;vista=corr"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eutekne.it/Servizi/RassegnaLeggi/Recensione_Articolo.aspx?idarticolo=39211&amp;vista=corr" TargetMode="External"/><Relationship Id="rId1" Type="http://schemas.openxmlformats.org/officeDocument/2006/relationships/slideLayout" Target="../slideLayouts/slideLayout6.xml"/><Relationship Id="rId4" Type="http://schemas.openxmlformats.org/officeDocument/2006/relationships/hyperlink" Target="https://www.eutekne.it/Servizi/RassegnaLeggi/Recensione_Articolo.aspx?idarticolo=63412&amp;vista=corr"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eutekne.it/Servizi/RassegnaLeggi/Recensione_Articolo.aspx?idarticolo=39211&amp;vista=corr" TargetMode="External"/><Relationship Id="rId1" Type="http://schemas.openxmlformats.org/officeDocument/2006/relationships/slideLayout" Target="../slideLayouts/slideLayout6.xml"/><Relationship Id="rId4" Type="http://schemas.openxmlformats.org/officeDocument/2006/relationships/hyperlink" Target="https://www.eutekne.it/Servizi/RassegnaLeggi/Recensione_Articolo.aspx?idarticolo=63412&amp;vista=corr"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eutekne.it/Servizi/RassegnaLeggi/Recensione_Articolo.aspx?idarticolo=39211&amp;vista=corr" TargetMode="External"/><Relationship Id="rId1" Type="http://schemas.openxmlformats.org/officeDocument/2006/relationships/slideLayout" Target="../slideLayouts/slideLayout6.xml"/><Relationship Id="rId4" Type="http://schemas.openxmlformats.org/officeDocument/2006/relationships/hyperlink" Target="https://www.eutekne.it/Servizi/RassegnaLeggi/Recensione_Articolo.aspx?idarticolo=63412&amp;vista=corr"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eutekne.it/Servizi/RassegnaLeggi/Recensione_Articolo.aspx?idarticolo=39211&amp;vista=corr" TargetMode="External"/><Relationship Id="rId1" Type="http://schemas.openxmlformats.org/officeDocument/2006/relationships/slideLayout" Target="../slideLayouts/slideLayout6.xml"/><Relationship Id="rId4" Type="http://schemas.openxmlformats.org/officeDocument/2006/relationships/hyperlink" Target="https://www.eutekne.it/Servizi/RassegnaLeggi/Recensione_Articolo.aspx?idarticolo=63412&amp;vista=corr"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eutekne.it/Servizi/RassegnaLeggi/Recensione_Articolo.aspx?idarticolo=39211&amp;vista=corr" TargetMode="External"/><Relationship Id="rId1" Type="http://schemas.openxmlformats.org/officeDocument/2006/relationships/slideLayout" Target="../slideLayouts/slideLayout6.xml"/><Relationship Id="rId5" Type="http://schemas.openxmlformats.org/officeDocument/2006/relationships/audio" Target="../media/audio1.wav"/><Relationship Id="rId4" Type="http://schemas.openxmlformats.org/officeDocument/2006/relationships/hyperlink" Target="https://www.eutekne.it/Servizi/RassegnaLeggi/Recensione_Articolo.aspx?idarticolo=63412&amp;vista=corr" TargetMode="External"/></Relationships>
</file>

<file path=ppt/slides/_rels/slide5.xml.rels><?xml version="1.0" encoding="UTF-8" standalone="yes"?>
<Relationships xmlns="http://schemas.openxmlformats.org/package/2006/relationships"><Relationship Id="rId8" Type="http://schemas.openxmlformats.org/officeDocument/2006/relationships/image" Target="file://localhost/Users/stefania/Downloads/unione_europea.jpg" TargetMode="External"/><Relationship Id="rId3" Type="http://schemas.openxmlformats.org/officeDocument/2006/relationships/image" Target="../media/image4.png"/><Relationship Id="rId7" Type="http://schemas.openxmlformats.org/officeDocument/2006/relationships/image" Target="../media/image6.jpeg"/><Relationship Id="rId2" Type="http://schemas.openxmlformats.org/officeDocument/2006/relationships/hyperlink" Target="https://www.eutekne.it/Servizi/RassegnaLeggi/Recensione_Articolo.aspx?idarticolo=39211&amp;vista=corr" TargetMode="External"/><Relationship Id="rId1" Type="http://schemas.openxmlformats.org/officeDocument/2006/relationships/slideLayout" Target="../slideLayouts/slideLayout6.xml"/><Relationship Id="rId6" Type="http://schemas.openxmlformats.org/officeDocument/2006/relationships/image" Target="file://localhost/Users/stefania/Downloads/10italy_map.jpg" TargetMode="External"/><Relationship Id="rId5" Type="http://schemas.openxmlformats.org/officeDocument/2006/relationships/image" Target="../media/image5.jpeg"/><Relationship Id="rId10" Type="http://schemas.openxmlformats.org/officeDocument/2006/relationships/image" Target="file://localhost/Users/stefania/Downloads/1237403379989_mondo.jpg" TargetMode="External"/><Relationship Id="rId4" Type="http://schemas.openxmlformats.org/officeDocument/2006/relationships/hyperlink" Target="https://www.eutekne.it/Servizi/RassegnaLeggi/Recensione_Articolo.aspx?idarticolo=63412&amp;vista=corr" TargetMode="External"/><Relationship Id="rId9"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eutekne.it/Servizi/RassegnaLeggi/Recensione_Articolo.aspx?idarticolo=39211&amp;vista=corr" TargetMode="External"/><Relationship Id="rId1" Type="http://schemas.openxmlformats.org/officeDocument/2006/relationships/slideLayout" Target="../slideLayouts/slideLayout6.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hyperlink" Target="https://www.eutekne.it/Servizi/RassegnaLeggi/Recensione_Articolo.aspx?idarticolo=63412&amp;vista=corr"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eutekne.it/Servizi/RassegnaLeggi/Recensione_Articolo.aspx?idarticolo=39211&amp;vista=corr" TargetMode="External"/><Relationship Id="rId1" Type="http://schemas.openxmlformats.org/officeDocument/2006/relationships/slideLayout" Target="../slideLayouts/slideLayout6.xml"/><Relationship Id="rId4" Type="http://schemas.openxmlformats.org/officeDocument/2006/relationships/hyperlink" Target="https://www.eutekne.it/Servizi/RassegnaLeggi/Recensione_Articolo.aspx?idarticolo=63412&amp;vista=corr"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eutekne.it/Servizi/RassegnaLeggi/Recensione_Articolo.aspx?idarticolo=39211&amp;vista=corr" TargetMode="External"/><Relationship Id="rId1" Type="http://schemas.openxmlformats.org/officeDocument/2006/relationships/slideLayout" Target="../slideLayouts/slideLayout6.xml"/><Relationship Id="rId4" Type="http://schemas.openxmlformats.org/officeDocument/2006/relationships/hyperlink" Target="https://www.eutekne.it/Servizi/RassegnaLeggi/Recensione_Articolo.aspx?idarticolo=63412&amp;vista=corr"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eutekne.it/Servizi/RassegnaLeggi/Recensione_Articolo.aspx?idarticolo=39211&amp;vista=corr" TargetMode="External"/><Relationship Id="rId1" Type="http://schemas.openxmlformats.org/officeDocument/2006/relationships/slideLayout" Target="../slideLayouts/slideLayout6.xml"/><Relationship Id="rId5" Type="http://schemas.openxmlformats.org/officeDocument/2006/relationships/image" Target="../media/image10.jpeg"/><Relationship Id="rId4" Type="http://schemas.openxmlformats.org/officeDocument/2006/relationships/hyperlink" Target="https://www.eutekne.it/Servizi/RassegnaLeggi/Recensione_Articolo.aspx?idarticolo=63412&amp;vista=cor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0CD1A6B-0E1C-3BD7-C567-EB2604F65706}"/>
              </a:ext>
            </a:extLst>
          </p:cNvPr>
          <p:cNvSpPr>
            <a:spLocks noGrp="1"/>
          </p:cNvSpPr>
          <p:nvPr>
            <p:ph type="ctrTitle"/>
          </p:nvPr>
        </p:nvSpPr>
        <p:spPr>
          <a:xfrm>
            <a:off x="499159" y="1259380"/>
            <a:ext cx="10659292" cy="2509765"/>
          </a:xfrm>
        </p:spPr>
        <p:txBody>
          <a:bodyPr>
            <a:noAutofit/>
          </a:bodyPr>
          <a:lstStyle/>
          <a:p>
            <a:pPr algn="ctr"/>
            <a:br>
              <a:rPr lang="it-IT" sz="4800" dirty="0">
                <a:latin typeface="Book Antiqua" panose="02040602050305030304" pitchFamily="18" charset="0"/>
              </a:rPr>
            </a:br>
            <a:r>
              <a:rPr lang="it-IT" sz="4800" dirty="0">
                <a:latin typeface="Book Antiqua" panose="02040602050305030304" pitchFamily="18" charset="0"/>
              </a:rPr>
              <a:t> </a:t>
            </a:r>
            <a:r>
              <a:rPr lang="it-IT" sz="4800" b="1" i="1" dirty="0">
                <a:latin typeface="Book Antiqua" panose="02040602050305030304" pitchFamily="18" charset="0"/>
              </a:rPr>
              <a:t>IVA nelle esportazioni, plafond e lettera d'intento</a:t>
            </a:r>
            <a:endParaRPr lang="it-IT" sz="4800" dirty="0">
              <a:latin typeface="Book Antiqua" panose="02040602050305030304" pitchFamily="18" charset="0"/>
            </a:endParaRPr>
          </a:p>
        </p:txBody>
      </p:sp>
      <p:sp>
        <p:nvSpPr>
          <p:cNvPr id="3" name="Sottotitolo 2">
            <a:extLst>
              <a:ext uri="{FF2B5EF4-FFF2-40B4-BE49-F238E27FC236}">
                <a16:creationId xmlns:a16="http://schemas.microsoft.com/office/drawing/2014/main" id="{235A5D7D-04CE-17FD-E845-4325154AC419}"/>
              </a:ext>
            </a:extLst>
          </p:cNvPr>
          <p:cNvSpPr>
            <a:spLocks noGrp="1"/>
          </p:cNvSpPr>
          <p:nvPr>
            <p:ph type="subTitle" idx="1"/>
          </p:nvPr>
        </p:nvSpPr>
        <p:spPr/>
        <p:txBody>
          <a:bodyPr>
            <a:normAutofit lnSpcReduction="10000"/>
          </a:bodyPr>
          <a:lstStyle/>
          <a:p>
            <a:pPr algn="ctr">
              <a:lnSpc>
                <a:spcPct val="100000"/>
              </a:lnSpc>
            </a:pPr>
            <a:r>
              <a:rPr lang="it-IT" sz="1600" b="1" dirty="0">
                <a:latin typeface="Book Antiqua" panose="02040602050305030304" pitchFamily="18" charset="0"/>
              </a:rPr>
              <a:t>Anna Maria Argentino</a:t>
            </a:r>
          </a:p>
          <a:p>
            <a:pPr algn="ctr">
              <a:lnSpc>
                <a:spcPct val="100000"/>
              </a:lnSpc>
            </a:pPr>
            <a:r>
              <a:rPr lang="it-IT" sz="1600" b="1" dirty="0">
                <a:latin typeface="Book Antiqua" panose="02040602050305030304" pitchFamily="18" charset="0"/>
              </a:rPr>
              <a:t>Dottore commercialista – Avvocato – </a:t>
            </a:r>
          </a:p>
          <a:p>
            <a:pPr algn="ctr">
              <a:lnSpc>
                <a:spcPct val="100000"/>
              </a:lnSpc>
            </a:pPr>
            <a:r>
              <a:rPr lang="it-IT" sz="1600" b="1" dirty="0">
                <a:latin typeface="Book Antiqua" panose="02040602050305030304" pitchFamily="18" charset="0"/>
              </a:rPr>
              <a:t>PHD DIRITTO TRIBUTARIO EUROPEO</a:t>
            </a:r>
          </a:p>
        </p:txBody>
      </p:sp>
      <p:pic>
        <p:nvPicPr>
          <p:cNvPr id="1026" name="Immagine 11" descr="Immagine che contiene Elementi grafici, grafica, Carattere, testo&#10;&#10;Il contenuto generato dall'IA potrebbe non essere corretto.">
            <a:extLst>
              <a:ext uri="{FF2B5EF4-FFF2-40B4-BE49-F238E27FC236}">
                <a16:creationId xmlns:a16="http://schemas.microsoft.com/office/drawing/2014/main" id="{D283DB72-6C10-CAAD-CE28-85167FC45D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43062" y="5027120"/>
            <a:ext cx="163077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Immagine 7">
            <a:extLst>
              <a:ext uri="{FF2B5EF4-FFF2-40B4-BE49-F238E27FC236}">
                <a16:creationId xmlns:a16="http://schemas.microsoft.com/office/drawing/2014/main" id="{33B19220-900A-A65E-1799-E8C29249FAC1}"/>
              </a:ext>
            </a:extLst>
          </p:cNvPr>
          <p:cNvPicPr>
            <a:picLocks noChangeAspect="1"/>
          </p:cNvPicPr>
          <p:nvPr/>
        </p:nvPicPr>
        <p:blipFill>
          <a:blip r:embed="rId4"/>
          <a:stretch>
            <a:fillRect/>
          </a:stretch>
        </p:blipFill>
        <p:spPr>
          <a:xfrm>
            <a:off x="243684" y="204206"/>
            <a:ext cx="4118080" cy="884366"/>
          </a:xfrm>
          <a:prstGeom prst="rect">
            <a:avLst/>
          </a:prstGeom>
        </p:spPr>
      </p:pic>
    </p:spTree>
    <p:extLst>
      <p:ext uri="{BB962C8B-B14F-4D97-AF65-F5344CB8AC3E}">
        <p14:creationId xmlns:p14="http://schemas.microsoft.com/office/powerpoint/2010/main" val="18631813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8FA13D-BE40-4211-56F6-A03B3D45F576}"/>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034FD015-0092-55C5-43A4-B0CA33F2C193}"/>
              </a:ext>
            </a:extLst>
          </p:cNvPr>
          <p:cNvSpPr>
            <a:spLocks noGrp="1"/>
          </p:cNvSpPr>
          <p:nvPr>
            <p:ph type="title"/>
          </p:nvPr>
        </p:nvSpPr>
        <p:spPr>
          <a:xfrm>
            <a:off x="529370" y="190500"/>
            <a:ext cx="11457887" cy="1450757"/>
          </a:xfrm>
        </p:spPr>
        <p:txBody>
          <a:bodyPr>
            <a:normAutofit/>
          </a:bodyPr>
          <a:lstStyle/>
          <a:p>
            <a:r>
              <a:rPr lang="it-IT" sz="3200" b="1" dirty="0">
                <a:latin typeface="Cambria" panose="02040503050406030204" pitchFamily="18" charset="0"/>
                <a:ea typeface="Cambria" panose="02040503050406030204" pitchFamily="18" charset="0"/>
              </a:rPr>
              <a:t>Le «</a:t>
            </a:r>
            <a:r>
              <a:rPr lang="it-IT" sz="3200" b="1" i="1" dirty="0">
                <a:latin typeface="Cambria" panose="02040503050406030204" pitchFamily="18" charset="0"/>
                <a:ea typeface="Cambria" panose="02040503050406030204" pitchFamily="18" charset="0"/>
              </a:rPr>
              <a:t>operazioni non imponibili</a:t>
            </a:r>
            <a:r>
              <a:rPr lang="it-IT" sz="3200" b="1" dirty="0">
                <a:latin typeface="Cambria" panose="02040503050406030204" pitchFamily="18" charset="0"/>
                <a:ea typeface="Cambria" panose="02040503050406030204" pitchFamily="18" charset="0"/>
              </a:rPr>
              <a:t>»: art. 8, c. 1 lett. c)</a:t>
            </a:r>
            <a:br>
              <a:rPr lang="it-IT" sz="3200" b="1" dirty="0">
                <a:latin typeface="Cambria" panose="02040503050406030204" pitchFamily="18" charset="0"/>
                <a:ea typeface="Cambria" panose="02040503050406030204" pitchFamily="18" charset="0"/>
              </a:rPr>
            </a:br>
            <a:br>
              <a:rPr lang="it-IT" sz="3200" b="1" dirty="0">
                <a:latin typeface="Cambria" panose="02040503050406030204" pitchFamily="18" charset="0"/>
                <a:ea typeface="Cambria" panose="02040503050406030204" pitchFamily="18" charset="0"/>
              </a:rPr>
            </a:br>
            <a:r>
              <a:rPr lang="it-IT" sz="3200" b="1" dirty="0">
                <a:latin typeface="Cambria" panose="02040503050406030204" pitchFamily="18" charset="0"/>
                <a:ea typeface="Cambria" panose="02040503050406030204" pitchFamily="18" charset="0"/>
              </a:rPr>
              <a:t>GLI ESPORTATORI ABITUALI (segue)</a:t>
            </a:r>
            <a:endParaRPr lang="it-IT" sz="3200" b="1" i="1" dirty="0">
              <a:latin typeface="Cambria" panose="02040503050406030204" pitchFamily="18" charset="0"/>
              <a:ea typeface="Cambria" panose="02040503050406030204" pitchFamily="18" charset="0"/>
            </a:endParaRPr>
          </a:p>
        </p:txBody>
      </p:sp>
      <p:pic>
        <p:nvPicPr>
          <p:cNvPr id="3077" name="Picture 5">
            <a:hlinkClick r:id="rId2"/>
            <a:extLst>
              <a:ext uri="{FF2B5EF4-FFF2-40B4-BE49-F238E27FC236}">
                <a16:creationId xmlns:a16="http://schemas.microsoft.com/office/drawing/2014/main" id="{62E0FD9E-91F1-324A-D325-E1C3CA1C904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1100" y="-320675"/>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a:hlinkClick r:id="rId4"/>
            <a:extLst>
              <a:ext uri="{FF2B5EF4-FFF2-40B4-BE49-F238E27FC236}">
                <a16:creationId xmlns:a16="http://schemas.microsoft.com/office/drawing/2014/main" id="{B335DF05-DE2B-1F19-933D-351E8DEE07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2888" y="-168275"/>
            <a:ext cx="142875" cy="142875"/>
          </a:xfrm>
          <a:prstGeom prst="rect">
            <a:avLst/>
          </a:prstGeom>
          <a:noFill/>
          <a:extLst>
            <a:ext uri="{909E8E84-426E-40DD-AFC4-6F175D3DCCD1}">
              <a14:hiddenFill xmlns:a14="http://schemas.microsoft.com/office/drawing/2010/main">
                <a:solidFill>
                  <a:srgbClr val="FFFFFF"/>
                </a:solidFill>
              </a14:hiddenFill>
            </a:ext>
          </a:extLst>
        </p:spPr>
      </p:pic>
      <p:sp>
        <p:nvSpPr>
          <p:cNvPr id="20" name="CasellaDiTesto 19">
            <a:extLst>
              <a:ext uri="{FF2B5EF4-FFF2-40B4-BE49-F238E27FC236}">
                <a16:creationId xmlns:a16="http://schemas.microsoft.com/office/drawing/2014/main" id="{BC218EFD-C543-C4D7-CC5D-B6A1115F41F5}"/>
              </a:ext>
            </a:extLst>
          </p:cNvPr>
          <p:cNvSpPr txBox="1"/>
          <p:nvPr/>
        </p:nvSpPr>
        <p:spPr>
          <a:xfrm>
            <a:off x="-146956" y="2977793"/>
            <a:ext cx="4669970" cy="830997"/>
          </a:xfrm>
          <a:prstGeom prst="rect">
            <a:avLst/>
          </a:prstGeom>
          <a:noFill/>
        </p:spPr>
        <p:txBody>
          <a:bodyPr wrap="square">
            <a:spAutoFit/>
          </a:bodyPr>
          <a:lstStyle/>
          <a:p>
            <a:pPr algn="ctr"/>
            <a:r>
              <a:rPr lang="it-IT" sz="2400" b="1" i="1" u="sng" dirty="0">
                <a:solidFill>
                  <a:srgbClr val="212529"/>
                </a:solidFill>
                <a:latin typeface="Book Antiqua" panose="02040602050305030304" pitchFamily="18" charset="0"/>
              </a:rPr>
              <a:t>C</a:t>
            </a:r>
            <a:r>
              <a:rPr lang="it-IT" sz="2400" b="1" i="1" u="sng" dirty="0">
                <a:solidFill>
                  <a:srgbClr val="212529"/>
                </a:solidFill>
                <a:effectLst/>
                <a:latin typeface="Book Antiqua" panose="02040602050305030304" pitchFamily="18" charset="0"/>
              </a:rPr>
              <a:t>ircolare del giorno n. 99 del 09.05.2024</a:t>
            </a:r>
            <a:endParaRPr lang="it-IT" sz="2400" b="1" i="1" u="sng" dirty="0">
              <a:latin typeface="Book Antiqua" panose="02040602050305030304" pitchFamily="18" charset="0"/>
            </a:endParaRPr>
          </a:p>
        </p:txBody>
      </p:sp>
      <p:sp>
        <p:nvSpPr>
          <p:cNvPr id="21" name="Freccia a destra 20">
            <a:extLst>
              <a:ext uri="{FF2B5EF4-FFF2-40B4-BE49-F238E27FC236}">
                <a16:creationId xmlns:a16="http://schemas.microsoft.com/office/drawing/2014/main" id="{FF7E5685-CBAD-9FE6-0F3A-7B9D18BAB8DE}"/>
              </a:ext>
            </a:extLst>
          </p:cNvPr>
          <p:cNvSpPr/>
          <p:nvPr/>
        </p:nvSpPr>
        <p:spPr>
          <a:xfrm>
            <a:off x="4523014" y="3150975"/>
            <a:ext cx="978408"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graphicFrame>
        <p:nvGraphicFramePr>
          <p:cNvPr id="22" name="Tabella 21">
            <a:extLst>
              <a:ext uri="{FF2B5EF4-FFF2-40B4-BE49-F238E27FC236}">
                <a16:creationId xmlns:a16="http://schemas.microsoft.com/office/drawing/2014/main" id="{7C063BEC-07EF-CF1E-D253-09CEA64D9DA0}"/>
              </a:ext>
            </a:extLst>
          </p:cNvPr>
          <p:cNvGraphicFramePr>
            <a:graphicFrameLocks noGrp="1"/>
          </p:cNvGraphicFramePr>
          <p:nvPr>
            <p:extLst>
              <p:ext uri="{D42A27DB-BD31-4B8C-83A1-F6EECF244321}">
                <p14:modId xmlns:p14="http://schemas.microsoft.com/office/powerpoint/2010/main" val="2598777960"/>
              </p:ext>
            </p:extLst>
          </p:nvPr>
        </p:nvGraphicFramePr>
        <p:xfrm>
          <a:off x="6096000" y="1890431"/>
          <a:ext cx="3759189" cy="4017826"/>
        </p:xfrm>
        <a:graphic>
          <a:graphicData uri="http://schemas.openxmlformats.org/drawingml/2006/table">
            <a:tbl>
              <a:tblPr/>
              <a:tblGrid>
                <a:gridCol w="3759189">
                  <a:extLst>
                    <a:ext uri="{9D8B030D-6E8A-4147-A177-3AD203B41FA5}">
                      <a16:colId xmlns:a16="http://schemas.microsoft.com/office/drawing/2014/main" val="196355517"/>
                    </a:ext>
                  </a:extLst>
                </a:gridCol>
              </a:tblGrid>
              <a:tr h="533626">
                <a:tc>
                  <a:txBody>
                    <a:bodyPr/>
                    <a:lstStyle/>
                    <a:p>
                      <a:pPr>
                        <a:buNone/>
                      </a:pPr>
                      <a:r>
                        <a:rPr lang="it-IT" sz="1600" b="1" dirty="0">
                          <a:effectLst/>
                        </a:rPr>
                        <a:t>esportazioni dirette</a:t>
                      </a:r>
                      <a:r>
                        <a:rPr lang="it-IT" sz="1600" dirty="0">
                          <a:effectLst/>
                        </a:rPr>
                        <a:t> (comprese operazioni triangolari) ed </a:t>
                      </a:r>
                      <a:r>
                        <a:rPr lang="it-IT" sz="1600" b="1" dirty="0">
                          <a:effectLst/>
                        </a:rPr>
                        <a:t>indirette</a:t>
                      </a:r>
                      <a:endParaRPr lang="it-IT" sz="1600" dirty="0">
                        <a:effectLst/>
                      </a:endParaRPr>
                    </a:p>
                  </a:txBody>
                  <a:tcPr marL="82096" marR="82096" marT="41048" marB="41048">
                    <a:lnL w="6350" cap="flat" cmpd="sng" algn="ctr">
                      <a:solidFill>
                        <a:srgbClr val="C09F9B"/>
                      </a:solidFill>
                      <a:prstDash val="solid"/>
                      <a:round/>
                      <a:headEnd type="none" w="med" len="med"/>
                      <a:tailEnd type="none" w="med" len="med"/>
                    </a:lnL>
                    <a:lnR w="6350" cap="flat" cmpd="sng" algn="ctr">
                      <a:solidFill>
                        <a:srgbClr val="C09F9B"/>
                      </a:solidFill>
                      <a:prstDash val="solid"/>
                      <a:round/>
                      <a:headEnd type="none" w="med" len="med"/>
                      <a:tailEnd type="none" w="med" len="med"/>
                    </a:lnR>
                    <a:lnT w="6350" cap="flat" cmpd="sng" algn="ctr">
                      <a:solidFill>
                        <a:srgbClr val="C09F9B"/>
                      </a:solidFill>
                      <a:prstDash val="solid"/>
                      <a:round/>
                      <a:headEnd type="none" w="med" len="med"/>
                      <a:tailEnd type="none" w="med" len="med"/>
                    </a:lnT>
                    <a:lnB w="6350" cap="flat" cmpd="sng" algn="ctr">
                      <a:solidFill>
                        <a:srgbClr val="40A29B"/>
                      </a:solidFill>
                      <a:prstDash val="solid"/>
                      <a:round/>
                      <a:headEnd type="none" w="med" len="med"/>
                      <a:tailEnd type="none" w="med" len="med"/>
                    </a:lnB>
                    <a:solidFill>
                      <a:srgbClr val="FFFFFF"/>
                    </a:solidFill>
                  </a:tcPr>
                </a:tc>
                <a:extLst>
                  <a:ext uri="{0D108BD9-81ED-4DB2-BD59-A6C34878D82A}">
                    <a16:rowId xmlns:a16="http://schemas.microsoft.com/office/drawing/2014/main" val="4096479243"/>
                  </a:ext>
                </a:extLst>
              </a:tr>
              <a:tr h="1559832">
                <a:tc>
                  <a:txBody>
                    <a:bodyPr/>
                    <a:lstStyle/>
                    <a:p>
                      <a:pPr>
                        <a:buNone/>
                      </a:pPr>
                      <a:r>
                        <a:rPr lang="it-IT" sz="1600" dirty="0">
                          <a:effectLst/>
                        </a:rPr>
                        <a:t>operazioni </a:t>
                      </a:r>
                      <a:r>
                        <a:rPr lang="it-IT" sz="1600" b="1" dirty="0">
                          <a:effectLst/>
                        </a:rPr>
                        <a:t>assimilate alle cessioni all’esportazione</a:t>
                      </a:r>
                      <a:r>
                        <a:rPr lang="it-IT" sz="1600" dirty="0">
                          <a:effectLst/>
                        </a:rPr>
                        <a:t>, effettuate nell’esercizio dell’attività propria dell’impresa e </a:t>
                      </a:r>
                      <a:r>
                        <a:rPr lang="it-IT" sz="1600" b="1" dirty="0">
                          <a:effectLst/>
                        </a:rPr>
                        <a:t>servizi internazionali</a:t>
                      </a:r>
                      <a:r>
                        <a:rPr lang="it-IT" sz="1600" dirty="0">
                          <a:effectLst/>
                        </a:rPr>
                        <a:t> o connessi con gli scambi internazionali, effettuati nell’esercizio dell’attività propria dell’impresa </a:t>
                      </a:r>
                    </a:p>
                  </a:txBody>
                  <a:tcPr marL="82096" marR="82096" marT="41048" marB="41048">
                    <a:lnL w="6350" cap="flat" cmpd="sng" algn="ctr">
                      <a:solidFill>
                        <a:srgbClr val="40A29B"/>
                      </a:solidFill>
                      <a:prstDash val="solid"/>
                      <a:round/>
                      <a:headEnd type="none" w="med" len="med"/>
                      <a:tailEnd type="none" w="med" len="med"/>
                    </a:lnL>
                    <a:lnR w="6350" cap="flat" cmpd="sng" algn="ctr">
                      <a:solidFill>
                        <a:srgbClr val="40A29B"/>
                      </a:solidFill>
                      <a:prstDash val="solid"/>
                      <a:round/>
                      <a:headEnd type="none" w="med" len="med"/>
                      <a:tailEnd type="none" w="med" len="med"/>
                    </a:lnR>
                    <a:lnT w="6350" cap="flat" cmpd="sng" algn="ctr">
                      <a:solidFill>
                        <a:srgbClr val="40A29B"/>
                      </a:solidFill>
                      <a:prstDash val="solid"/>
                      <a:round/>
                      <a:headEnd type="none" w="med" len="med"/>
                      <a:tailEnd type="none" w="med" len="med"/>
                    </a:lnT>
                    <a:lnB w="6350" cap="flat" cmpd="sng" algn="ctr">
                      <a:solidFill>
                        <a:srgbClr val="409D9B"/>
                      </a:solidFill>
                      <a:prstDash val="solid"/>
                      <a:round/>
                      <a:headEnd type="none" w="med" len="med"/>
                      <a:tailEnd type="none" w="med" len="med"/>
                    </a:lnB>
                    <a:solidFill>
                      <a:srgbClr val="FFFFFF"/>
                    </a:solidFill>
                  </a:tcPr>
                </a:tc>
                <a:extLst>
                  <a:ext uri="{0D108BD9-81ED-4DB2-BD59-A6C34878D82A}">
                    <a16:rowId xmlns:a16="http://schemas.microsoft.com/office/drawing/2014/main" val="1180049927"/>
                  </a:ext>
                </a:extLst>
              </a:tr>
              <a:tr h="574675">
                <a:tc>
                  <a:txBody>
                    <a:bodyPr/>
                    <a:lstStyle/>
                    <a:p>
                      <a:pPr>
                        <a:buNone/>
                      </a:pPr>
                      <a:r>
                        <a:rPr lang="it-IT" sz="1600" b="1" dirty="0">
                          <a:effectLst/>
                        </a:rPr>
                        <a:t>cessioni</a:t>
                      </a:r>
                      <a:r>
                        <a:rPr lang="it-IT" sz="1600" dirty="0">
                          <a:effectLst/>
                        </a:rPr>
                        <a:t> </a:t>
                      </a:r>
                      <a:r>
                        <a:rPr lang="it-IT" sz="1600" b="1" dirty="0">
                          <a:effectLst/>
                        </a:rPr>
                        <a:t>intracomunitarie </a:t>
                      </a:r>
                      <a:r>
                        <a:rPr lang="it-IT" sz="1600" dirty="0">
                          <a:effectLst/>
                        </a:rPr>
                        <a:t>di beni e triangolari comunitarie e nazionali </a:t>
                      </a:r>
                    </a:p>
                  </a:txBody>
                  <a:tcPr marL="82096" marR="82096" marT="41048" marB="41048">
                    <a:lnL w="6350" cap="flat" cmpd="sng" algn="ctr">
                      <a:solidFill>
                        <a:srgbClr val="409D9B"/>
                      </a:solidFill>
                      <a:prstDash val="solid"/>
                      <a:round/>
                      <a:headEnd type="none" w="med" len="med"/>
                      <a:tailEnd type="none" w="med" len="med"/>
                    </a:lnL>
                    <a:lnR w="6350" cap="flat" cmpd="sng" algn="ctr">
                      <a:solidFill>
                        <a:srgbClr val="409D9B"/>
                      </a:solidFill>
                      <a:prstDash val="solid"/>
                      <a:round/>
                      <a:headEnd type="none" w="med" len="med"/>
                      <a:tailEnd type="none" w="med" len="med"/>
                    </a:lnR>
                    <a:lnT w="6350" cap="flat" cmpd="sng" algn="ctr">
                      <a:solidFill>
                        <a:srgbClr val="409D9B"/>
                      </a:solidFill>
                      <a:prstDash val="solid"/>
                      <a:round/>
                      <a:headEnd type="none" w="med" len="med"/>
                      <a:tailEnd type="none" w="med" len="med"/>
                    </a:lnT>
                    <a:lnB w="6350" cap="flat" cmpd="sng" algn="ctr">
                      <a:solidFill>
                        <a:srgbClr val="60A29B"/>
                      </a:solidFill>
                      <a:prstDash val="solid"/>
                      <a:round/>
                      <a:headEnd type="none" w="med" len="med"/>
                      <a:tailEnd type="none" w="med" len="med"/>
                    </a:lnB>
                    <a:solidFill>
                      <a:srgbClr val="FFFFFF"/>
                    </a:solidFill>
                  </a:tcPr>
                </a:tc>
                <a:extLst>
                  <a:ext uri="{0D108BD9-81ED-4DB2-BD59-A6C34878D82A}">
                    <a16:rowId xmlns:a16="http://schemas.microsoft.com/office/drawing/2014/main" val="595994978"/>
                  </a:ext>
                </a:extLst>
              </a:tr>
              <a:tr h="1313543">
                <a:tc>
                  <a:txBody>
                    <a:bodyPr/>
                    <a:lstStyle/>
                    <a:p>
                      <a:pPr>
                        <a:buNone/>
                      </a:pPr>
                      <a:r>
                        <a:rPr lang="it-IT" sz="1600" dirty="0">
                          <a:effectLst/>
                        </a:rPr>
                        <a:t>cessioni a residenti nella Repubblica di S. Marino e nella Città del Vaticano e Cessioni non soggette ad imposta in base a trattati od accordi internazionali (basi Nato, ambasciate eccetera)</a:t>
                      </a:r>
                    </a:p>
                  </a:txBody>
                  <a:tcPr marL="82096" marR="82096" marT="41048" marB="41048">
                    <a:lnL w="6350" cap="flat" cmpd="sng" algn="ctr">
                      <a:solidFill>
                        <a:srgbClr val="60A29B"/>
                      </a:solidFill>
                      <a:prstDash val="solid"/>
                      <a:round/>
                      <a:headEnd type="none" w="med" len="med"/>
                      <a:tailEnd type="none" w="med" len="med"/>
                    </a:lnL>
                    <a:lnR w="6350" cap="flat" cmpd="sng" algn="ctr">
                      <a:solidFill>
                        <a:srgbClr val="60A29B"/>
                      </a:solidFill>
                      <a:prstDash val="solid"/>
                      <a:round/>
                      <a:headEnd type="none" w="med" len="med"/>
                      <a:tailEnd type="none" w="med" len="med"/>
                    </a:lnR>
                    <a:lnT w="6350" cap="flat" cmpd="sng" algn="ctr">
                      <a:solidFill>
                        <a:srgbClr val="60A29B"/>
                      </a:solidFill>
                      <a:prstDash val="solid"/>
                      <a:round/>
                      <a:headEnd type="none" w="med" len="med"/>
                      <a:tailEnd type="none" w="med" len="med"/>
                    </a:lnT>
                    <a:lnB w="6350" cap="flat" cmpd="sng" algn="ctr">
                      <a:solidFill>
                        <a:srgbClr val="60A29B"/>
                      </a:solidFill>
                      <a:prstDash val="solid"/>
                      <a:round/>
                      <a:headEnd type="none" w="med" len="med"/>
                      <a:tailEnd type="none" w="med" len="med"/>
                    </a:lnB>
                    <a:solidFill>
                      <a:srgbClr val="FFFFFF"/>
                    </a:solidFill>
                  </a:tcPr>
                </a:tc>
                <a:extLst>
                  <a:ext uri="{0D108BD9-81ED-4DB2-BD59-A6C34878D82A}">
                    <a16:rowId xmlns:a16="http://schemas.microsoft.com/office/drawing/2014/main" val="3681694057"/>
                  </a:ext>
                </a:extLst>
              </a:tr>
            </a:tbl>
          </a:graphicData>
        </a:graphic>
      </p:graphicFrame>
      <p:sp>
        <p:nvSpPr>
          <p:cNvPr id="3" name="Ovale 2">
            <a:extLst>
              <a:ext uri="{FF2B5EF4-FFF2-40B4-BE49-F238E27FC236}">
                <a16:creationId xmlns:a16="http://schemas.microsoft.com/office/drawing/2014/main" id="{9A02A3CA-92A8-C6C3-E4F5-5041A7FFFAC7}"/>
              </a:ext>
            </a:extLst>
          </p:cNvPr>
          <p:cNvSpPr/>
          <p:nvPr/>
        </p:nvSpPr>
        <p:spPr>
          <a:xfrm>
            <a:off x="932553" y="4056023"/>
            <a:ext cx="2808516" cy="122740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dirty="0">
                <a:latin typeface="Book Antiqua" panose="02040602050305030304" pitchFamily="18" charset="0"/>
              </a:rPr>
              <a:t>LE OPERAZIONI</a:t>
            </a:r>
          </a:p>
          <a:p>
            <a:pPr algn="ctr"/>
            <a:r>
              <a:rPr lang="it-IT" b="1" dirty="0">
                <a:latin typeface="Book Antiqua" panose="02040602050305030304" pitchFamily="18" charset="0"/>
              </a:rPr>
              <a:t>CHE CREANO</a:t>
            </a:r>
          </a:p>
          <a:p>
            <a:pPr algn="ctr"/>
            <a:r>
              <a:rPr lang="it-IT" b="1" dirty="0">
                <a:latin typeface="Book Antiqua" panose="02040602050305030304" pitchFamily="18" charset="0"/>
              </a:rPr>
              <a:t>PLAFOND</a:t>
            </a:r>
          </a:p>
        </p:txBody>
      </p:sp>
    </p:spTree>
    <p:extLst>
      <p:ext uri="{BB962C8B-B14F-4D97-AF65-F5344CB8AC3E}">
        <p14:creationId xmlns:p14="http://schemas.microsoft.com/office/powerpoint/2010/main" val="1591725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CC29D4-17C1-DBE7-7B0F-278158E041B8}"/>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2EE45496-4CC2-29D3-5A71-EF4324B2018E}"/>
              </a:ext>
            </a:extLst>
          </p:cNvPr>
          <p:cNvSpPr>
            <a:spLocks noGrp="1"/>
          </p:cNvSpPr>
          <p:nvPr>
            <p:ph type="title"/>
          </p:nvPr>
        </p:nvSpPr>
        <p:spPr>
          <a:xfrm>
            <a:off x="529370" y="190500"/>
            <a:ext cx="11457887" cy="1450757"/>
          </a:xfrm>
        </p:spPr>
        <p:txBody>
          <a:bodyPr>
            <a:normAutofit/>
          </a:bodyPr>
          <a:lstStyle/>
          <a:p>
            <a:r>
              <a:rPr lang="it-IT" sz="3200" b="1" dirty="0">
                <a:latin typeface="Cambria" panose="02040503050406030204" pitchFamily="18" charset="0"/>
                <a:ea typeface="Cambria" panose="02040503050406030204" pitchFamily="18" charset="0"/>
              </a:rPr>
              <a:t>Le «</a:t>
            </a:r>
            <a:r>
              <a:rPr lang="it-IT" sz="3200" b="1" i="1" dirty="0">
                <a:latin typeface="Cambria" panose="02040503050406030204" pitchFamily="18" charset="0"/>
                <a:ea typeface="Cambria" panose="02040503050406030204" pitchFamily="18" charset="0"/>
              </a:rPr>
              <a:t>operazioni non imponibili</a:t>
            </a:r>
            <a:r>
              <a:rPr lang="it-IT" sz="3200" b="1" dirty="0">
                <a:latin typeface="Cambria" panose="02040503050406030204" pitchFamily="18" charset="0"/>
                <a:ea typeface="Cambria" panose="02040503050406030204" pitchFamily="18" charset="0"/>
              </a:rPr>
              <a:t>»: art. 8, c. 1 lett. c)</a:t>
            </a:r>
            <a:br>
              <a:rPr lang="it-IT" sz="3200" b="1" dirty="0">
                <a:latin typeface="Cambria" panose="02040503050406030204" pitchFamily="18" charset="0"/>
                <a:ea typeface="Cambria" panose="02040503050406030204" pitchFamily="18" charset="0"/>
              </a:rPr>
            </a:br>
            <a:br>
              <a:rPr lang="it-IT" sz="3200" b="1" dirty="0">
                <a:latin typeface="Cambria" panose="02040503050406030204" pitchFamily="18" charset="0"/>
                <a:ea typeface="Cambria" panose="02040503050406030204" pitchFamily="18" charset="0"/>
              </a:rPr>
            </a:br>
            <a:r>
              <a:rPr lang="it-IT" sz="3200" b="1" dirty="0">
                <a:latin typeface="Cambria" panose="02040503050406030204" pitchFamily="18" charset="0"/>
                <a:ea typeface="Cambria" panose="02040503050406030204" pitchFamily="18" charset="0"/>
              </a:rPr>
              <a:t>GLI ESPORTATORI ABITUALI- LA DICHIARAZIONE DI INTENTO</a:t>
            </a:r>
            <a:endParaRPr lang="it-IT" sz="3200" b="1" i="1" dirty="0">
              <a:latin typeface="Cambria" panose="02040503050406030204" pitchFamily="18" charset="0"/>
              <a:ea typeface="Cambria" panose="02040503050406030204" pitchFamily="18" charset="0"/>
            </a:endParaRPr>
          </a:p>
        </p:txBody>
      </p:sp>
      <p:pic>
        <p:nvPicPr>
          <p:cNvPr id="3077" name="Picture 5">
            <a:hlinkClick r:id="rId2"/>
            <a:extLst>
              <a:ext uri="{FF2B5EF4-FFF2-40B4-BE49-F238E27FC236}">
                <a16:creationId xmlns:a16="http://schemas.microsoft.com/office/drawing/2014/main" id="{27DEDC23-25DF-AB4D-EDE5-DB2FE69280B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1100" y="-320675"/>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a:hlinkClick r:id="rId4"/>
            <a:extLst>
              <a:ext uri="{FF2B5EF4-FFF2-40B4-BE49-F238E27FC236}">
                <a16:creationId xmlns:a16="http://schemas.microsoft.com/office/drawing/2014/main" id="{3E86C582-E8AC-806A-8673-0A9F1F8C57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2888" y="-168275"/>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4" name="Immagine 3" descr="Punto Interrogativo Rosso Isolato Su Sfondo Bianco Trasparente, Punto Interrogativo Rosso, Punto Interrogativo, Domanda Immagine PNG e clipart per il download gratuito">
            <a:extLst>
              <a:ext uri="{FF2B5EF4-FFF2-40B4-BE49-F238E27FC236}">
                <a16:creationId xmlns:a16="http://schemas.microsoft.com/office/drawing/2014/main" id="{CF29BB27-E6A9-6A4C-156B-554CEED21EA2}"/>
              </a:ext>
            </a:extLst>
          </p:cNvPr>
          <p:cNvPicPr>
            <a:picLocks noChangeAspect="1"/>
          </p:cNvPicPr>
          <p:nvPr/>
        </p:nvPicPr>
        <p:blipFill>
          <a:blip r:embed="rId5"/>
          <a:stretch>
            <a:fillRect/>
          </a:stretch>
        </p:blipFill>
        <p:spPr>
          <a:xfrm>
            <a:off x="4605387" y="2988658"/>
            <a:ext cx="1602694" cy="1602694"/>
          </a:xfrm>
          <a:prstGeom prst="rect">
            <a:avLst/>
          </a:prstGeom>
        </p:spPr>
      </p:pic>
      <p:sp>
        <p:nvSpPr>
          <p:cNvPr id="5" name="CasellaDiTesto 4">
            <a:extLst>
              <a:ext uri="{FF2B5EF4-FFF2-40B4-BE49-F238E27FC236}">
                <a16:creationId xmlns:a16="http://schemas.microsoft.com/office/drawing/2014/main" id="{0238B6FA-91CA-C3CA-BB52-264B3CE4454E}"/>
              </a:ext>
            </a:extLst>
          </p:cNvPr>
          <p:cNvSpPr txBox="1"/>
          <p:nvPr/>
        </p:nvSpPr>
        <p:spPr>
          <a:xfrm>
            <a:off x="1471033" y="1872212"/>
            <a:ext cx="7952041" cy="830997"/>
          </a:xfrm>
          <a:prstGeom prst="rect">
            <a:avLst/>
          </a:prstGeom>
          <a:noFill/>
        </p:spPr>
        <p:txBody>
          <a:bodyPr wrap="square" rtlCol="0">
            <a:spAutoFit/>
          </a:bodyPr>
          <a:lstStyle/>
          <a:p>
            <a:pPr algn="ctr"/>
            <a:r>
              <a:rPr lang="it-IT" sz="2400" b="1" i="1" dirty="0">
                <a:latin typeface="Book Antiqua" panose="02040602050305030304" pitchFamily="18" charset="0"/>
              </a:rPr>
              <a:t>MA COME SI ACQUISTA SENZA IVA DAI FORNITORI NAZIONALI/EXTRAUE?</a:t>
            </a:r>
          </a:p>
        </p:txBody>
      </p:sp>
      <p:sp>
        <p:nvSpPr>
          <p:cNvPr id="6" name="CasellaDiTesto 5">
            <a:extLst>
              <a:ext uri="{FF2B5EF4-FFF2-40B4-BE49-F238E27FC236}">
                <a16:creationId xmlns:a16="http://schemas.microsoft.com/office/drawing/2014/main" id="{D186CE88-5D20-E8DB-8A50-BEE984C46874}"/>
              </a:ext>
            </a:extLst>
          </p:cNvPr>
          <p:cNvSpPr txBox="1"/>
          <p:nvPr/>
        </p:nvSpPr>
        <p:spPr>
          <a:xfrm>
            <a:off x="891504" y="4876801"/>
            <a:ext cx="10025501" cy="830997"/>
          </a:xfrm>
          <a:prstGeom prst="rect">
            <a:avLst/>
          </a:prstGeom>
          <a:noFill/>
        </p:spPr>
        <p:txBody>
          <a:bodyPr wrap="none" rtlCol="0">
            <a:spAutoFit/>
          </a:bodyPr>
          <a:lstStyle/>
          <a:p>
            <a:pPr algn="ctr"/>
            <a:r>
              <a:rPr lang="it-IT" sz="2400" b="1" u="sng" dirty="0">
                <a:latin typeface="Book Antiqua" panose="02040602050305030304" pitchFamily="18" charset="0"/>
              </a:rPr>
              <a:t>L’ESPORTATORE ABITUALE INVIA TELEMATICAMENTE LA CD.</a:t>
            </a:r>
          </a:p>
          <a:p>
            <a:pPr algn="ctr"/>
            <a:r>
              <a:rPr lang="it-IT" sz="2400" b="1" u="sng" dirty="0">
                <a:latin typeface="Book Antiqua" panose="02040602050305030304" pitchFamily="18" charset="0"/>
              </a:rPr>
              <a:t>«DICHIARAZIONE DI INTENTO»</a:t>
            </a:r>
          </a:p>
        </p:txBody>
      </p:sp>
    </p:spTree>
    <p:extLst>
      <p:ext uri="{BB962C8B-B14F-4D97-AF65-F5344CB8AC3E}">
        <p14:creationId xmlns:p14="http://schemas.microsoft.com/office/powerpoint/2010/main" val="39258266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4DDA52-07EB-6831-4003-5E07F6755CCA}"/>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4D1C4F1D-5221-977F-87AA-9055192983BF}"/>
              </a:ext>
            </a:extLst>
          </p:cNvPr>
          <p:cNvSpPr>
            <a:spLocks noGrp="1"/>
          </p:cNvSpPr>
          <p:nvPr>
            <p:ph type="title"/>
          </p:nvPr>
        </p:nvSpPr>
        <p:spPr>
          <a:xfrm>
            <a:off x="529370" y="190500"/>
            <a:ext cx="11457887" cy="1450757"/>
          </a:xfrm>
        </p:spPr>
        <p:txBody>
          <a:bodyPr>
            <a:normAutofit/>
          </a:bodyPr>
          <a:lstStyle/>
          <a:p>
            <a:r>
              <a:rPr lang="it-IT" sz="3200" b="1" dirty="0">
                <a:latin typeface="Cambria" panose="02040503050406030204" pitchFamily="18" charset="0"/>
                <a:ea typeface="Cambria" panose="02040503050406030204" pitchFamily="18" charset="0"/>
              </a:rPr>
              <a:t>Le «</a:t>
            </a:r>
            <a:r>
              <a:rPr lang="it-IT" sz="3200" b="1" i="1" dirty="0">
                <a:latin typeface="Cambria" panose="02040503050406030204" pitchFamily="18" charset="0"/>
                <a:ea typeface="Cambria" panose="02040503050406030204" pitchFamily="18" charset="0"/>
              </a:rPr>
              <a:t>operazioni non imponibili</a:t>
            </a:r>
            <a:r>
              <a:rPr lang="it-IT" sz="3200" b="1" dirty="0">
                <a:latin typeface="Cambria" panose="02040503050406030204" pitchFamily="18" charset="0"/>
                <a:ea typeface="Cambria" panose="02040503050406030204" pitchFamily="18" charset="0"/>
              </a:rPr>
              <a:t>»: art. 8, c. 1 lett. c)</a:t>
            </a:r>
            <a:br>
              <a:rPr lang="it-IT" sz="3200" b="1" dirty="0">
                <a:latin typeface="Cambria" panose="02040503050406030204" pitchFamily="18" charset="0"/>
                <a:ea typeface="Cambria" panose="02040503050406030204" pitchFamily="18" charset="0"/>
              </a:rPr>
            </a:br>
            <a:br>
              <a:rPr lang="it-IT" sz="3200" b="1" dirty="0">
                <a:latin typeface="Cambria" panose="02040503050406030204" pitchFamily="18" charset="0"/>
                <a:ea typeface="Cambria" panose="02040503050406030204" pitchFamily="18" charset="0"/>
              </a:rPr>
            </a:br>
            <a:r>
              <a:rPr lang="it-IT" sz="3200" b="1" dirty="0">
                <a:latin typeface="Cambria" panose="02040503050406030204" pitchFamily="18" charset="0"/>
                <a:ea typeface="Cambria" panose="02040503050406030204" pitchFamily="18" charset="0"/>
              </a:rPr>
              <a:t>GLI ESPORTATORI ABITUALI- LA DICHIARAZIONE DI INTENTO</a:t>
            </a:r>
            <a:endParaRPr lang="it-IT" sz="3200" b="1" i="1" dirty="0">
              <a:latin typeface="Cambria" panose="02040503050406030204" pitchFamily="18" charset="0"/>
              <a:ea typeface="Cambria" panose="02040503050406030204" pitchFamily="18" charset="0"/>
            </a:endParaRPr>
          </a:p>
        </p:txBody>
      </p:sp>
      <p:pic>
        <p:nvPicPr>
          <p:cNvPr id="3077" name="Picture 5">
            <a:hlinkClick r:id="rId2"/>
            <a:extLst>
              <a:ext uri="{FF2B5EF4-FFF2-40B4-BE49-F238E27FC236}">
                <a16:creationId xmlns:a16="http://schemas.microsoft.com/office/drawing/2014/main" id="{7B48597A-FB64-5C7D-85B8-3A4FB016166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1100" y="-320675"/>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a:hlinkClick r:id="rId4"/>
            <a:extLst>
              <a:ext uri="{FF2B5EF4-FFF2-40B4-BE49-F238E27FC236}">
                <a16:creationId xmlns:a16="http://schemas.microsoft.com/office/drawing/2014/main" id="{5234999B-4ECC-FA7D-D95A-D431E228C2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2888" y="-168275"/>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8" name="Immagine 7" descr="Consulenti del Lavoro - Dichiarazioni di intento: nuove regole">
            <a:extLst>
              <a:ext uri="{FF2B5EF4-FFF2-40B4-BE49-F238E27FC236}">
                <a16:creationId xmlns:a16="http://schemas.microsoft.com/office/drawing/2014/main" id="{AE271FC9-B164-0727-03A5-CD4250CD9AD5}"/>
              </a:ext>
            </a:extLst>
          </p:cNvPr>
          <p:cNvPicPr>
            <a:picLocks noChangeAspect="1"/>
          </p:cNvPicPr>
          <p:nvPr/>
        </p:nvPicPr>
        <p:blipFill>
          <a:blip r:embed="rId5"/>
          <a:stretch>
            <a:fillRect/>
          </a:stretch>
        </p:blipFill>
        <p:spPr>
          <a:xfrm>
            <a:off x="571099" y="1824375"/>
            <a:ext cx="4905375" cy="3695700"/>
          </a:xfrm>
          <a:prstGeom prst="rect">
            <a:avLst/>
          </a:prstGeom>
        </p:spPr>
      </p:pic>
      <p:sp>
        <p:nvSpPr>
          <p:cNvPr id="10" name="CasellaDiTesto 9">
            <a:extLst>
              <a:ext uri="{FF2B5EF4-FFF2-40B4-BE49-F238E27FC236}">
                <a16:creationId xmlns:a16="http://schemas.microsoft.com/office/drawing/2014/main" id="{A4C0FCD0-938A-BAEF-E723-0ED589EFFAE0}"/>
              </a:ext>
            </a:extLst>
          </p:cNvPr>
          <p:cNvSpPr txBox="1"/>
          <p:nvPr/>
        </p:nvSpPr>
        <p:spPr>
          <a:xfrm>
            <a:off x="5524901" y="2271841"/>
            <a:ext cx="6096000" cy="2800767"/>
          </a:xfrm>
          <a:prstGeom prst="rect">
            <a:avLst/>
          </a:prstGeom>
          <a:noFill/>
        </p:spPr>
        <p:txBody>
          <a:bodyPr wrap="square">
            <a:spAutoFit/>
          </a:bodyPr>
          <a:lstStyle/>
          <a:p>
            <a:pPr algn="l">
              <a:buNone/>
            </a:pPr>
            <a:r>
              <a:rPr lang="it-IT" sz="1600" b="0" i="0" dirty="0">
                <a:solidFill>
                  <a:srgbClr val="0C0C0F"/>
                </a:solidFill>
                <a:effectLst/>
                <a:latin typeface="Book Antiqua" panose="02040602050305030304" pitchFamily="18" charset="0"/>
              </a:rPr>
              <a:t>L. n. 58/2019 (</a:t>
            </a:r>
            <a:r>
              <a:rPr lang="it-IT" sz="1600" b="0" i="0" dirty="0" err="1">
                <a:solidFill>
                  <a:srgbClr val="0C0C0F"/>
                </a:solidFill>
                <a:effectLst/>
                <a:latin typeface="Book Antiqua" panose="02040602050305030304" pitchFamily="18" charset="0"/>
              </a:rPr>
              <a:t>dec</a:t>
            </a:r>
            <a:r>
              <a:rPr lang="it-IT" sz="1600" b="0" i="0" dirty="0">
                <a:solidFill>
                  <a:srgbClr val="0C0C0F"/>
                </a:solidFill>
                <a:effectLst/>
                <a:latin typeface="Book Antiqua" panose="02040602050305030304" pitchFamily="18" charset="0"/>
              </a:rPr>
              <a:t>. </a:t>
            </a:r>
            <a:r>
              <a:rPr lang="it-IT" sz="1600" b="1" i="0" dirty="0">
                <a:solidFill>
                  <a:srgbClr val="0C0C0F"/>
                </a:solidFill>
                <a:effectLst/>
                <a:latin typeface="Book Antiqua" panose="02040602050305030304" pitchFamily="18" charset="0"/>
              </a:rPr>
              <a:t>2020)</a:t>
            </a:r>
            <a:r>
              <a:rPr lang="it-IT" sz="1600" dirty="0">
                <a:solidFill>
                  <a:srgbClr val="0C0C0F"/>
                </a:solidFill>
                <a:latin typeface="Book Antiqua" panose="02040602050305030304" pitchFamily="18" charset="0"/>
              </a:rPr>
              <a:t> – </a:t>
            </a:r>
            <a:r>
              <a:rPr lang="it-IT" sz="1600" i="1" dirty="0">
                <a:solidFill>
                  <a:srgbClr val="0C0C0F"/>
                </a:solidFill>
                <a:latin typeface="Book Antiqua" panose="02040602050305030304" pitchFamily="18" charset="0"/>
              </a:rPr>
              <a:t>cfr. </a:t>
            </a:r>
            <a:r>
              <a:rPr lang="it-IT" sz="1600" b="0" i="1" dirty="0">
                <a:solidFill>
                  <a:srgbClr val="0C0C0F"/>
                </a:solidFill>
                <a:effectLst/>
                <a:latin typeface="Book Antiqua" panose="02040602050305030304" pitchFamily="18" charset="0"/>
              </a:rPr>
              <a:t>nota dell’Agenzia delle Dogane e dei Monopoli del 12 luglio 2019 n. 69283/RU</a:t>
            </a:r>
            <a:r>
              <a:rPr lang="it-IT" sz="1600" dirty="0">
                <a:solidFill>
                  <a:srgbClr val="0C0C0F"/>
                </a:solidFill>
                <a:latin typeface="Book Antiqua" panose="02040602050305030304" pitchFamily="18" charset="0"/>
              </a:rPr>
              <a:t>:</a:t>
            </a:r>
            <a:endParaRPr lang="it-IT" sz="1600" b="0" i="0" dirty="0">
              <a:solidFill>
                <a:srgbClr val="0C0C0F"/>
              </a:solidFill>
              <a:effectLst/>
              <a:latin typeface="Book Antiqua" panose="02040602050305030304" pitchFamily="18" charset="0"/>
            </a:endParaRPr>
          </a:p>
          <a:p>
            <a:pPr algn="l">
              <a:buNone/>
            </a:pPr>
            <a:r>
              <a:rPr lang="it-IT" sz="1600" b="0" i="0" dirty="0">
                <a:solidFill>
                  <a:srgbClr val="0C0C0F"/>
                </a:solidFill>
                <a:effectLst/>
                <a:latin typeface="Book Antiqua" panose="02040602050305030304" pitchFamily="18" charset="0"/>
              </a:rPr>
              <a:t>- gli esportatori abituali soltanto l’obbligo di presentazione telematica della dichiarazione d’intento all’Agenzia delle Entrate che rilascia apposita ricevuta con indicazione del protocollo di ricezione;</a:t>
            </a:r>
          </a:p>
          <a:p>
            <a:pPr algn="l">
              <a:buNone/>
            </a:pPr>
            <a:r>
              <a:rPr lang="it-IT" sz="1600" b="0" i="0" dirty="0">
                <a:solidFill>
                  <a:srgbClr val="0C0C0F"/>
                </a:solidFill>
                <a:effectLst/>
                <a:latin typeface="Book Antiqua" panose="02040602050305030304" pitchFamily="18" charset="0"/>
              </a:rPr>
              <a:t>- la dichiarazione d’intento può riguardare anche più operazioni;</a:t>
            </a:r>
          </a:p>
          <a:p>
            <a:pPr algn="l"/>
            <a:r>
              <a:rPr lang="it-IT" sz="1600" b="0" i="0" dirty="0">
                <a:solidFill>
                  <a:srgbClr val="0C0C0F"/>
                </a:solidFill>
                <a:effectLst/>
                <a:latin typeface="Book Antiqua" panose="02040602050305030304" pitchFamily="18" charset="0"/>
              </a:rPr>
              <a:t>- nelle fatture emesse nei confronti degli esportatori abituali (ovvero dall’importatore nella dichiarazione doganale) si devono indicare gli estremi del protocollo di ricezione della dichiarazione d’intento rilasciati dall’Agenzia delle Entrate.</a:t>
            </a:r>
          </a:p>
        </p:txBody>
      </p:sp>
      <p:sp>
        <p:nvSpPr>
          <p:cNvPr id="12" name="CasellaDiTesto 11">
            <a:extLst>
              <a:ext uri="{FF2B5EF4-FFF2-40B4-BE49-F238E27FC236}">
                <a16:creationId xmlns:a16="http://schemas.microsoft.com/office/drawing/2014/main" id="{E9169EF6-F925-94AA-7000-B8C0108C8622}"/>
              </a:ext>
            </a:extLst>
          </p:cNvPr>
          <p:cNvSpPr txBox="1"/>
          <p:nvPr/>
        </p:nvSpPr>
        <p:spPr>
          <a:xfrm>
            <a:off x="529370" y="5657671"/>
            <a:ext cx="11218130" cy="954107"/>
          </a:xfrm>
          <a:prstGeom prst="rect">
            <a:avLst/>
          </a:prstGeom>
          <a:noFill/>
        </p:spPr>
        <p:txBody>
          <a:bodyPr wrap="square">
            <a:spAutoFit/>
          </a:bodyPr>
          <a:lstStyle/>
          <a:p>
            <a:pPr algn="just"/>
            <a:r>
              <a:rPr lang="it-IT" sz="1400" b="1" i="0" dirty="0">
                <a:solidFill>
                  <a:srgbClr val="0C0C0F"/>
                </a:solidFill>
                <a:effectLst/>
                <a:latin typeface="Book Antiqua" panose="02040602050305030304" pitchFamily="18" charset="0"/>
              </a:rPr>
              <a:t>NB</a:t>
            </a:r>
            <a:r>
              <a:rPr lang="it-IT" sz="1400" b="0" i="0" dirty="0">
                <a:solidFill>
                  <a:srgbClr val="0C0C0F"/>
                </a:solidFill>
                <a:effectLst/>
                <a:latin typeface="Book Antiqua" panose="02040602050305030304" pitchFamily="18" charset="0"/>
              </a:rPr>
              <a:t>: con effetto 1° gennaio 2021, la </a:t>
            </a:r>
            <a:r>
              <a:rPr lang="it-IT" sz="1400" b="1" i="0" dirty="0">
                <a:solidFill>
                  <a:srgbClr val="0C0C0F"/>
                </a:solidFill>
                <a:effectLst/>
                <a:latin typeface="Book Antiqua" panose="02040602050305030304" pitchFamily="18" charset="0"/>
              </a:rPr>
              <a:t>Legge di Bilancio 2021</a:t>
            </a:r>
            <a:r>
              <a:rPr lang="it-IT" sz="1400" b="0" i="0" dirty="0">
                <a:solidFill>
                  <a:srgbClr val="0C0C0F"/>
                </a:solidFill>
                <a:effectLst/>
                <a:latin typeface="Book Antiqua" panose="02040602050305030304" pitchFamily="18" charset="0"/>
              </a:rPr>
              <a:t> (Legge n. 178/2020) inibisce l’emissione di nuove dichiarazioni d’intento da parte di contribuenti nei cui confronti, all’esito delle analisi di rischio e dei controlli sostanziali, sia stata disconosciuta la qualifica di esportatore abituale. Inoltre, la disposizione normativa prevede la possibilità, da parte dell’Agenzia delle Entrate, di invalidare le dichiarazioni d’intento precedentemente emesse.</a:t>
            </a:r>
          </a:p>
        </p:txBody>
      </p:sp>
    </p:spTree>
    <p:extLst>
      <p:ext uri="{BB962C8B-B14F-4D97-AF65-F5344CB8AC3E}">
        <p14:creationId xmlns:p14="http://schemas.microsoft.com/office/powerpoint/2010/main" val="30449975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9F82E4-B542-5DAC-EB00-9F05CB955A7C}"/>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72E9486C-78F2-3142-7034-C7E48DB5B53D}"/>
              </a:ext>
            </a:extLst>
          </p:cNvPr>
          <p:cNvSpPr>
            <a:spLocks noGrp="1"/>
          </p:cNvSpPr>
          <p:nvPr>
            <p:ph type="title"/>
          </p:nvPr>
        </p:nvSpPr>
        <p:spPr>
          <a:xfrm>
            <a:off x="529370" y="190500"/>
            <a:ext cx="11457887" cy="1450757"/>
          </a:xfrm>
        </p:spPr>
        <p:txBody>
          <a:bodyPr>
            <a:normAutofit/>
          </a:bodyPr>
          <a:lstStyle/>
          <a:p>
            <a:r>
              <a:rPr lang="it-IT" sz="3200" b="1" dirty="0">
                <a:latin typeface="Cambria" panose="02040503050406030204" pitchFamily="18" charset="0"/>
                <a:ea typeface="Cambria" panose="02040503050406030204" pitchFamily="18" charset="0"/>
              </a:rPr>
              <a:t>Le «</a:t>
            </a:r>
            <a:r>
              <a:rPr lang="it-IT" sz="3200" b="1" i="1" dirty="0">
                <a:latin typeface="Cambria" panose="02040503050406030204" pitchFamily="18" charset="0"/>
                <a:ea typeface="Cambria" panose="02040503050406030204" pitchFamily="18" charset="0"/>
              </a:rPr>
              <a:t>operazioni non imponibili</a:t>
            </a:r>
            <a:r>
              <a:rPr lang="it-IT" sz="3200" b="1" dirty="0">
                <a:latin typeface="Cambria" panose="02040503050406030204" pitchFamily="18" charset="0"/>
                <a:ea typeface="Cambria" panose="02040503050406030204" pitchFamily="18" charset="0"/>
              </a:rPr>
              <a:t>»: art. 8, c. 1 lett. c)</a:t>
            </a:r>
            <a:br>
              <a:rPr lang="it-IT" sz="3200" b="1" dirty="0">
                <a:latin typeface="Cambria" panose="02040503050406030204" pitchFamily="18" charset="0"/>
                <a:ea typeface="Cambria" panose="02040503050406030204" pitchFamily="18" charset="0"/>
              </a:rPr>
            </a:br>
            <a:br>
              <a:rPr lang="it-IT" sz="3200" b="1" dirty="0">
                <a:latin typeface="Cambria" panose="02040503050406030204" pitchFamily="18" charset="0"/>
                <a:ea typeface="Cambria" panose="02040503050406030204" pitchFamily="18" charset="0"/>
              </a:rPr>
            </a:br>
            <a:r>
              <a:rPr lang="it-IT" sz="3200" b="1" dirty="0">
                <a:latin typeface="Cambria" panose="02040503050406030204" pitchFamily="18" charset="0"/>
                <a:ea typeface="Cambria" panose="02040503050406030204" pitchFamily="18" charset="0"/>
              </a:rPr>
              <a:t>GLI ESPORTATORI ABITUALI- LA DICHIARAZIONE DI INTENTO</a:t>
            </a:r>
            <a:endParaRPr lang="it-IT" sz="3200" b="1" i="1" dirty="0">
              <a:latin typeface="Cambria" panose="02040503050406030204" pitchFamily="18" charset="0"/>
              <a:ea typeface="Cambria" panose="02040503050406030204" pitchFamily="18" charset="0"/>
            </a:endParaRPr>
          </a:p>
        </p:txBody>
      </p:sp>
      <p:pic>
        <p:nvPicPr>
          <p:cNvPr id="3077" name="Picture 5">
            <a:hlinkClick r:id="rId2"/>
            <a:extLst>
              <a:ext uri="{FF2B5EF4-FFF2-40B4-BE49-F238E27FC236}">
                <a16:creationId xmlns:a16="http://schemas.microsoft.com/office/drawing/2014/main" id="{B3A1B7AB-61C3-61D5-66FC-8340C0F2CBF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1100" y="-320675"/>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a:hlinkClick r:id="rId4"/>
            <a:extLst>
              <a:ext uri="{FF2B5EF4-FFF2-40B4-BE49-F238E27FC236}">
                <a16:creationId xmlns:a16="http://schemas.microsoft.com/office/drawing/2014/main" id="{4A17EC3D-652E-536F-AC9A-182C652AF0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2888" y="-168275"/>
            <a:ext cx="142875" cy="142875"/>
          </a:xfrm>
          <a:prstGeom prst="rect">
            <a:avLst/>
          </a:prstGeom>
          <a:noFill/>
          <a:extLst>
            <a:ext uri="{909E8E84-426E-40DD-AFC4-6F175D3DCCD1}">
              <a14:hiddenFill xmlns:a14="http://schemas.microsoft.com/office/drawing/2010/main">
                <a:solidFill>
                  <a:srgbClr val="FFFFFF"/>
                </a:solidFill>
              </a14:hiddenFill>
            </a:ext>
          </a:extLst>
        </p:spPr>
      </p:pic>
      <p:sp>
        <p:nvSpPr>
          <p:cNvPr id="4" name="CasellaDiTesto 3">
            <a:extLst>
              <a:ext uri="{FF2B5EF4-FFF2-40B4-BE49-F238E27FC236}">
                <a16:creationId xmlns:a16="http://schemas.microsoft.com/office/drawing/2014/main" id="{8183BA16-8D0D-2CC8-A47D-43446A46E239}"/>
              </a:ext>
            </a:extLst>
          </p:cNvPr>
          <p:cNvSpPr txBox="1"/>
          <p:nvPr/>
        </p:nvSpPr>
        <p:spPr>
          <a:xfrm>
            <a:off x="838200" y="2347437"/>
            <a:ext cx="11149057" cy="4278094"/>
          </a:xfrm>
          <a:prstGeom prst="rect">
            <a:avLst/>
          </a:prstGeom>
          <a:noFill/>
        </p:spPr>
        <p:txBody>
          <a:bodyPr wrap="square">
            <a:spAutoFit/>
          </a:bodyPr>
          <a:lstStyle/>
          <a:p>
            <a:pPr algn="l">
              <a:buFont typeface="Arial" panose="020B0604020202020204" pitchFamily="34" charset="0"/>
              <a:buChar char="•"/>
            </a:pPr>
            <a:r>
              <a:rPr lang="it-IT" sz="1600" b="1" i="0" dirty="0">
                <a:solidFill>
                  <a:srgbClr val="212529"/>
                </a:solidFill>
                <a:effectLst/>
                <a:latin typeface="Book Antiqua" panose="02040602050305030304" pitchFamily="18" charset="0"/>
              </a:rPr>
              <a:t>esaurimento</a:t>
            </a:r>
            <a:r>
              <a:rPr lang="it-IT" sz="1600" b="0" i="0" dirty="0">
                <a:solidFill>
                  <a:srgbClr val="212529"/>
                </a:solidFill>
                <a:effectLst/>
                <a:latin typeface="Book Antiqua" panose="02040602050305030304" pitchFamily="18" charset="0"/>
              </a:rPr>
              <a:t> del </a:t>
            </a:r>
            <a:r>
              <a:rPr lang="it-IT" sz="1600" b="1" i="0" dirty="0">
                <a:solidFill>
                  <a:srgbClr val="212529"/>
                </a:solidFill>
                <a:effectLst/>
                <a:latin typeface="Book Antiqua" panose="02040602050305030304" pitchFamily="18" charset="0"/>
              </a:rPr>
              <a:t>plafond</a:t>
            </a:r>
            <a:r>
              <a:rPr lang="it-IT" sz="1600" b="0" i="0" dirty="0">
                <a:solidFill>
                  <a:srgbClr val="212529"/>
                </a:solidFill>
                <a:effectLst/>
                <a:latin typeface="Book Antiqua" panose="02040602050305030304" pitchFamily="18" charset="0"/>
              </a:rPr>
              <a:t> da parte dell’esportatore e </a:t>
            </a:r>
            <a:r>
              <a:rPr lang="it-IT" sz="1600" b="1" i="0" dirty="0">
                <a:solidFill>
                  <a:srgbClr val="212529"/>
                </a:solidFill>
                <a:effectLst/>
                <a:latin typeface="Book Antiqua" panose="02040602050305030304" pitchFamily="18" charset="0"/>
              </a:rPr>
              <a:t>trasmissione</a:t>
            </a:r>
            <a:r>
              <a:rPr lang="it-IT" sz="1600" b="0" i="0" dirty="0">
                <a:solidFill>
                  <a:srgbClr val="212529"/>
                </a:solidFill>
                <a:effectLst/>
                <a:latin typeface="Book Antiqua" panose="02040602050305030304" pitchFamily="18" charset="0"/>
              </a:rPr>
              <a:t> di una </a:t>
            </a:r>
            <a:r>
              <a:rPr lang="it-IT" sz="1600" b="1" i="0" dirty="0">
                <a:solidFill>
                  <a:srgbClr val="212529"/>
                </a:solidFill>
                <a:effectLst/>
                <a:latin typeface="Book Antiqua" panose="02040602050305030304" pitchFamily="18" charset="0"/>
              </a:rPr>
              <a:t>dichiarazione d’intento</a:t>
            </a:r>
            <a:r>
              <a:rPr lang="it-IT" sz="1600" b="0" i="0" dirty="0">
                <a:solidFill>
                  <a:srgbClr val="212529"/>
                </a:solidFill>
                <a:effectLst/>
                <a:latin typeface="Book Antiqua" panose="02040602050305030304" pitchFamily="18" charset="0"/>
              </a:rPr>
              <a:t>; </a:t>
            </a:r>
          </a:p>
          <a:p>
            <a:pPr algn="l">
              <a:buFont typeface="Arial" panose="020B0604020202020204" pitchFamily="34" charset="0"/>
              <a:buChar char="•"/>
            </a:pPr>
            <a:r>
              <a:rPr lang="it-IT" sz="1600" b="0" i="0" dirty="0">
                <a:solidFill>
                  <a:srgbClr val="212529"/>
                </a:solidFill>
                <a:effectLst/>
                <a:latin typeface="Book Antiqua" panose="02040602050305030304" pitchFamily="18" charset="0"/>
              </a:rPr>
              <a:t>ipotesi di </a:t>
            </a:r>
            <a:r>
              <a:rPr lang="it-IT" sz="1600" b="1" i="0" dirty="0">
                <a:solidFill>
                  <a:srgbClr val="212529"/>
                </a:solidFill>
                <a:effectLst/>
                <a:latin typeface="Book Antiqua" panose="02040602050305030304" pitchFamily="18" charset="0"/>
              </a:rPr>
              <a:t>splafonamento</a:t>
            </a:r>
            <a:r>
              <a:rPr lang="it-IT" sz="1600" b="0" i="0" dirty="0">
                <a:solidFill>
                  <a:srgbClr val="212529"/>
                </a:solidFill>
                <a:effectLst/>
                <a:latin typeface="Book Antiqua" panose="02040602050305030304" pitchFamily="18" charset="0"/>
              </a:rPr>
              <a:t> (lato fornitore ed esportatore)</a:t>
            </a:r>
          </a:p>
          <a:p>
            <a:pPr algn="l"/>
            <a:endParaRPr lang="it-IT" sz="1600" dirty="0">
              <a:solidFill>
                <a:srgbClr val="212529"/>
              </a:solidFill>
              <a:latin typeface="Book Antiqua" panose="02040602050305030304" pitchFamily="18" charset="0"/>
            </a:endParaRPr>
          </a:p>
          <a:p>
            <a:pPr algn="l"/>
            <a:r>
              <a:rPr lang="it-IT" sz="1600" dirty="0">
                <a:solidFill>
                  <a:srgbClr val="212529"/>
                </a:solidFill>
                <a:latin typeface="Book Antiqua" panose="02040602050305030304" pitchFamily="18" charset="0"/>
              </a:rPr>
              <a:t>L’Agenzia delle Entrate è intervenuta su tale argomento in diversi documenti di prassi dai quali è emerso che si possono desumere </a:t>
            </a:r>
            <a:r>
              <a:rPr lang="it-IT" sz="1600" b="1" u="sng" dirty="0">
                <a:solidFill>
                  <a:srgbClr val="212529"/>
                </a:solidFill>
                <a:latin typeface="Book Antiqua" panose="02040602050305030304" pitchFamily="18" charset="0"/>
              </a:rPr>
              <a:t>tre possibilità a disposizione dell’esportatore abituale per procedere alla regolarizzazione dello splafonamento:</a:t>
            </a:r>
          </a:p>
          <a:p>
            <a:pPr algn="l"/>
            <a:endParaRPr lang="it-IT" sz="1600" dirty="0">
              <a:solidFill>
                <a:srgbClr val="212529"/>
              </a:solidFill>
              <a:latin typeface="Book Antiqua" panose="02040602050305030304" pitchFamily="18" charset="0"/>
            </a:endParaRPr>
          </a:p>
          <a:p>
            <a:pPr algn="l"/>
            <a:r>
              <a:rPr lang="it-IT" sz="1600" dirty="0">
                <a:solidFill>
                  <a:srgbClr val="212529"/>
                </a:solidFill>
                <a:latin typeface="Book Antiqua" panose="02040602050305030304" pitchFamily="18" charset="0"/>
              </a:rPr>
              <a:t>a) la prima alternativa è quella di richiedere al proprio fornitore, l’emissione di una nota di variazione in aumento per l'importo dell'Iva che avrebbe dovuto essere applicata all'acquisto effettuato oltre i limiti del plafond;</a:t>
            </a:r>
          </a:p>
          <a:p>
            <a:pPr algn="l"/>
            <a:r>
              <a:rPr lang="it-IT" sz="1600" dirty="0">
                <a:solidFill>
                  <a:srgbClr val="212529"/>
                </a:solidFill>
                <a:latin typeface="Book Antiqua" panose="02040602050305030304" pitchFamily="18" charset="0"/>
              </a:rPr>
              <a:t>b) la seconda alternativa è quella di emettere un’autofattura in relazione all'acquisto indebitamente effettuato senza Iva;</a:t>
            </a:r>
          </a:p>
          <a:p>
            <a:pPr algn="l"/>
            <a:r>
              <a:rPr lang="it-IT" sz="1600" dirty="0">
                <a:solidFill>
                  <a:srgbClr val="212529"/>
                </a:solidFill>
                <a:latin typeface="Book Antiqua" panose="02040602050305030304" pitchFamily="18" charset="0"/>
              </a:rPr>
              <a:t>c) la terza alternativa per l’esportatore abituale è di regolarizzare la propria posizione in sede di liquidazione IVA periodica, contabilizzando la maggiore imposta dovuta e i relativi interessi. Anche in tale ipotesi l'esportatore abituale dovrà emettere un’autofattura tuttavia, a differenza della seconda ipotesi, la presente procedura, consente la compensazione imposta su imposta con eventuali crediti IVA. In alcuni casi può essere conveniente perché può evitare l’uscita di cassa all’esportatore abituale.</a:t>
            </a:r>
          </a:p>
          <a:p>
            <a:pPr algn="l">
              <a:buFont typeface="Arial" panose="020B0604020202020204" pitchFamily="34" charset="0"/>
              <a:buChar char="•"/>
            </a:pPr>
            <a:endParaRPr lang="it-IT" sz="1600" b="0" i="0" dirty="0">
              <a:solidFill>
                <a:srgbClr val="212529"/>
              </a:solidFill>
              <a:effectLst/>
              <a:latin typeface="Book Antiqua" panose="02040602050305030304" pitchFamily="18" charset="0"/>
            </a:endParaRPr>
          </a:p>
          <a:p>
            <a:pPr algn="l"/>
            <a:endParaRPr lang="it-IT" sz="1600" dirty="0">
              <a:solidFill>
                <a:srgbClr val="212529"/>
              </a:solidFill>
              <a:latin typeface="Book Antiqua" panose="02040602050305030304" pitchFamily="18" charset="0"/>
            </a:endParaRPr>
          </a:p>
        </p:txBody>
      </p:sp>
      <p:sp>
        <p:nvSpPr>
          <p:cNvPr id="5" name="Rettangolo 4">
            <a:extLst>
              <a:ext uri="{FF2B5EF4-FFF2-40B4-BE49-F238E27FC236}">
                <a16:creationId xmlns:a16="http://schemas.microsoft.com/office/drawing/2014/main" id="{F20F9556-7CB0-4172-ACCB-6F2EAD377DF0}"/>
              </a:ext>
            </a:extLst>
          </p:cNvPr>
          <p:cNvSpPr/>
          <p:nvPr/>
        </p:nvSpPr>
        <p:spPr>
          <a:xfrm>
            <a:off x="3679372" y="1857157"/>
            <a:ext cx="5029199" cy="39618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dirty="0">
                <a:latin typeface="Book Antiqua" panose="02040602050305030304" pitchFamily="18" charset="0"/>
              </a:rPr>
              <a:t>LE PRINCIPALI CRITICITA’ OPERATIVE</a:t>
            </a:r>
          </a:p>
        </p:txBody>
      </p:sp>
    </p:spTree>
    <p:extLst>
      <p:ext uri="{BB962C8B-B14F-4D97-AF65-F5344CB8AC3E}">
        <p14:creationId xmlns:p14="http://schemas.microsoft.com/office/powerpoint/2010/main" val="32152044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0CBE8E-79C9-1EBD-ADDC-8AA912E729B1}"/>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E55412B-E541-97AD-0933-31B2058EA7C2}"/>
              </a:ext>
            </a:extLst>
          </p:cNvPr>
          <p:cNvSpPr>
            <a:spLocks noGrp="1"/>
          </p:cNvSpPr>
          <p:nvPr>
            <p:ph type="title"/>
          </p:nvPr>
        </p:nvSpPr>
        <p:spPr>
          <a:xfrm>
            <a:off x="529370" y="190500"/>
            <a:ext cx="11457887" cy="1450757"/>
          </a:xfrm>
        </p:spPr>
        <p:txBody>
          <a:bodyPr>
            <a:normAutofit fontScale="90000"/>
          </a:bodyPr>
          <a:lstStyle/>
          <a:p>
            <a:r>
              <a:rPr lang="it-IT" sz="3200" b="1" dirty="0">
                <a:latin typeface="Cambria" panose="02040503050406030204" pitchFamily="18" charset="0"/>
                <a:ea typeface="Cambria" panose="02040503050406030204" pitchFamily="18" charset="0"/>
              </a:rPr>
              <a:t>Le «</a:t>
            </a:r>
            <a:r>
              <a:rPr lang="it-IT" sz="3200" b="1" i="1" dirty="0">
                <a:latin typeface="Cambria" panose="02040503050406030204" pitchFamily="18" charset="0"/>
                <a:ea typeface="Cambria" panose="02040503050406030204" pitchFamily="18" charset="0"/>
              </a:rPr>
              <a:t>operazioni non imponibili</a:t>
            </a:r>
            <a:r>
              <a:rPr lang="it-IT" sz="3200" b="1" dirty="0">
                <a:latin typeface="Cambria" panose="02040503050406030204" pitchFamily="18" charset="0"/>
                <a:ea typeface="Cambria" panose="02040503050406030204" pitchFamily="18" charset="0"/>
              </a:rPr>
              <a:t>»: </a:t>
            </a:r>
            <a:br>
              <a:rPr lang="it-IT" sz="3200" b="1" dirty="0">
                <a:latin typeface="Cambria" panose="02040503050406030204" pitchFamily="18" charset="0"/>
                <a:ea typeface="Cambria" panose="02040503050406030204" pitchFamily="18" charset="0"/>
              </a:rPr>
            </a:br>
            <a:br>
              <a:rPr lang="it-IT" sz="3200" b="1" dirty="0">
                <a:latin typeface="Cambria" panose="02040503050406030204" pitchFamily="18" charset="0"/>
                <a:ea typeface="Cambria" panose="02040503050406030204" pitchFamily="18" charset="0"/>
              </a:rPr>
            </a:br>
            <a:r>
              <a:rPr lang="it-IT" sz="3200" b="1" dirty="0">
                <a:latin typeface="Book Antiqua" panose="02040602050305030304" pitchFamily="18" charset="0"/>
                <a:ea typeface="Cambria" panose="02040503050406030204" pitchFamily="18" charset="0"/>
              </a:rPr>
              <a:t>a) le cessioni all’esportazione ex art. 8 DPR n. 633/72 </a:t>
            </a:r>
            <a:br>
              <a:rPr lang="it-IT" sz="3200" b="1" dirty="0">
                <a:latin typeface="Book Antiqua" panose="02040602050305030304" pitchFamily="18" charset="0"/>
                <a:ea typeface="Cambria" panose="02040503050406030204" pitchFamily="18" charset="0"/>
              </a:rPr>
            </a:br>
            <a:r>
              <a:rPr lang="it-IT" sz="3200" b="1" dirty="0">
                <a:latin typeface="Book Antiqua" panose="02040602050305030304" pitchFamily="18" charset="0"/>
                <a:ea typeface="Cambria" panose="02040503050406030204" pitchFamily="18" charset="0"/>
              </a:rPr>
              <a:t>GLI ADEMPIMENTI IVA</a:t>
            </a:r>
            <a:endParaRPr lang="it-IT" sz="3200" b="1" i="1" dirty="0">
              <a:latin typeface="Book Antiqua" panose="02040602050305030304" pitchFamily="18" charset="0"/>
              <a:ea typeface="Cambria" panose="02040503050406030204" pitchFamily="18" charset="0"/>
            </a:endParaRPr>
          </a:p>
        </p:txBody>
      </p:sp>
      <p:pic>
        <p:nvPicPr>
          <p:cNvPr id="3077" name="Picture 5">
            <a:hlinkClick r:id="rId2"/>
            <a:extLst>
              <a:ext uri="{FF2B5EF4-FFF2-40B4-BE49-F238E27FC236}">
                <a16:creationId xmlns:a16="http://schemas.microsoft.com/office/drawing/2014/main" id="{669C13E3-48C0-37E6-5900-86461792206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1100" y="-320675"/>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a:hlinkClick r:id="rId4"/>
            <a:extLst>
              <a:ext uri="{FF2B5EF4-FFF2-40B4-BE49-F238E27FC236}">
                <a16:creationId xmlns:a16="http://schemas.microsoft.com/office/drawing/2014/main" id="{6AFF7123-11FE-E26D-D0C1-4817C5F8CE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2888" y="-168275"/>
            <a:ext cx="142875" cy="142875"/>
          </a:xfrm>
          <a:prstGeom prst="rect">
            <a:avLst/>
          </a:prstGeom>
          <a:noFill/>
          <a:extLst>
            <a:ext uri="{909E8E84-426E-40DD-AFC4-6F175D3DCCD1}">
              <a14:hiddenFill xmlns:a14="http://schemas.microsoft.com/office/drawing/2010/main">
                <a:solidFill>
                  <a:srgbClr val="FFFFFF"/>
                </a:solidFill>
              </a14:hiddenFill>
            </a:ext>
          </a:extLst>
        </p:spPr>
      </p:pic>
      <p:sp>
        <p:nvSpPr>
          <p:cNvPr id="3" name="CasellaDiTesto 2">
            <a:extLst>
              <a:ext uri="{FF2B5EF4-FFF2-40B4-BE49-F238E27FC236}">
                <a16:creationId xmlns:a16="http://schemas.microsoft.com/office/drawing/2014/main" id="{F209416B-2D6C-8426-52E9-8BD44ABB4F37}"/>
              </a:ext>
            </a:extLst>
          </p:cNvPr>
          <p:cNvSpPr txBox="1"/>
          <p:nvPr/>
        </p:nvSpPr>
        <p:spPr>
          <a:xfrm>
            <a:off x="1305498" y="2230942"/>
            <a:ext cx="9799503" cy="3308598"/>
          </a:xfrm>
          <a:prstGeom prst="rect">
            <a:avLst/>
          </a:prstGeom>
          <a:noFill/>
        </p:spPr>
        <p:txBody>
          <a:bodyPr wrap="square" rtlCol="0">
            <a:spAutoFit/>
          </a:bodyPr>
          <a:lstStyle/>
          <a:p>
            <a:pPr algn="just"/>
            <a:r>
              <a:rPr lang="it-IT" sz="2400" b="1" i="1" u="sng" dirty="0">
                <a:solidFill>
                  <a:srgbClr val="FF6600"/>
                </a:solidFill>
                <a:latin typeface="Book Antiqua" panose="02040602050305030304" pitchFamily="18" charset="0"/>
              </a:rPr>
              <a:t>Esportazioni</a:t>
            </a:r>
            <a:r>
              <a:rPr lang="it-IT" sz="2400" dirty="0">
                <a:latin typeface="Book Antiqua" panose="02040602050305030304" pitchFamily="18" charset="0"/>
              </a:rPr>
              <a:t>:</a:t>
            </a:r>
          </a:p>
          <a:p>
            <a:pPr algn="just"/>
            <a:endParaRPr lang="it-IT" sz="2400" dirty="0">
              <a:latin typeface="Book Antiqua" panose="02040602050305030304" pitchFamily="18" charset="0"/>
            </a:endParaRPr>
          </a:p>
          <a:p>
            <a:pPr marL="360363" indent="-360363" algn="just">
              <a:spcAft>
                <a:spcPts val="1800"/>
              </a:spcAft>
              <a:buFont typeface="Arial"/>
              <a:buChar char="•"/>
            </a:pPr>
            <a:r>
              <a:rPr lang="it-IT" sz="2400" dirty="0">
                <a:latin typeface="Book Antiqua" panose="02040602050305030304" pitchFamily="18" charset="0"/>
              </a:rPr>
              <a:t>Emissione di fattura NI ex art. </a:t>
            </a:r>
            <a:r>
              <a:rPr lang="it-IT" sz="2400" dirty="0" err="1">
                <a:latin typeface="Book Antiqua" panose="02040602050305030304" pitchFamily="18" charset="0"/>
              </a:rPr>
              <a:t>8</a:t>
            </a:r>
            <a:r>
              <a:rPr lang="it-IT" sz="2400" dirty="0">
                <a:latin typeface="Book Antiqua" panose="02040602050305030304" pitchFamily="18" charset="0"/>
              </a:rPr>
              <a:t> c1 l. a) / b) / c), a seconda della natura dell’operazione;</a:t>
            </a:r>
          </a:p>
          <a:p>
            <a:pPr marL="360363" indent="-360363" algn="just">
              <a:spcAft>
                <a:spcPts val="1800"/>
              </a:spcAft>
              <a:buFont typeface="Arial"/>
              <a:buChar char="•"/>
            </a:pPr>
            <a:r>
              <a:rPr lang="it-IT" sz="2400" b="1" u="sng" dirty="0">
                <a:highlight>
                  <a:srgbClr val="FFFF00"/>
                </a:highlight>
                <a:latin typeface="Book Antiqua" panose="02040602050305030304" pitchFamily="18" charset="0"/>
              </a:rPr>
              <a:t>Conservazione della prova dell’avvenuta esportazione;</a:t>
            </a:r>
          </a:p>
          <a:p>
            <a:pPr marL="360363" indent="-360363" algn="just">
              <a:spcAft>
                <a:spcPts val="1800"/>
              </a:spcAft>
              <a:buFont typeface="Arial"/>
              <a:buChar char="•"/>
            </a:pPr>
            <a:r>
              <a:rPr lang="it-IT" sz="2400" dirty="0">
                <a:latin typeface="Book Antiqua" panose="02040602050305030304" pitchFamily="18" charset="0"/>
              </a:rPr>
              <a:t>Annotazione nel registro delle vendite</a:t>
            </a:r>
          </a:p>
          <a:p>
            <a:pPr marL="360363" indent="-360363" algn="just">
              <a:buFont typeface="Arial"/>
              <a:buChar char="•"/>
            </a:pPr>
            <a:endParaRPr lang="it-IT" sz="2000" dirty="0">
              <a:latin typeface="Book Antiqua" panose="02040602050305030304" pitchFamily="18" charset="0"/>
            </a:endParaRPr>
          </a:p>
        </p:txBody>
      </p:sp>
    </p:spTree>
    <p:extLst>
      <p:ext uri="{BB962C8B-B14F-4D97-AF65-F5344CB8AC3E}">
        <p14:creationId xmlns:p14="http://schemas.microsoft.com/office/powerpoint/2010/main" val="33018031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1FB2AA9-6E01-9F7B-0C3B-F142DF3CBEC7}"/>
            </a:ext>
          </a:extLst>
        </p:cNvPr>
        <p:cNvGrpSpPr/>
        <p:nvPr/>
      </p:nvGrpSpPr>
      <p:grpSpPr>
        <a:xfrm>
          <a:off x="0" y="0"/>
          <a:ext cx="0" cy="0"/>
          <a:chOff x="0" y="0"/>
          <a:chExt cx="0" cy="0"/>
        </a:xfrm>
      </p:grpSpPr>
      <p:sp>
        <p:nvSpPr>
          <p:cNvPr id="3092" name="Rectangle 3084">
            <a:extLst>
              <a:ext uri="{FF2B5EF4-FFF2-40B4-BE49-F238E27FC236}">
                <a16:creationId xmlns:a16="http://schemas.microsoft.com/office/drawing/2014/main" id="{7D379150-F6B4-45C8-BE10-6B278AD400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3094" name="Rectangle 3086">
            <a:extLst>
              <a:ext uri="{FF2B5EF4-FFF2-40B4-BE49-F238E27FC236}">
                <a16:creationId xmlns:a16="http://schemas.microsoft.com/office/drawing/2014/main" id="{5FFCF544-A370-4A5D-A95F-CA6E0E7191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cxnSp>
        <p:nvCxnSpPr>
          <p:cNvPr id="3096" name="Straight Connector 3088">
            <a:extLst>
              <a:ext uri="{FF2B5EF4-FFF2-40B4-BE49-F238E27FC236}">
                <a16:creationId xmlns:a16="http://schemas.microsoft.com/office/drawing/2014/main" id="{6EEB3B97-A638-498B-8083-54191CE71E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3091" name="Rectangle 3090">
            <a:extLst>
              <a:ext uri="{FF2B5EF4-FFF2-40B4-BE49-F238E27FC236}">
                <a16:creationId xmlns:a16="http://schemas.microsoft.com/office/drawing/2014/main" id="{44CC594A-A820-450F-B363-C19201FCFE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3093" name="Rectangle 3092">
            <a:extLst>
              <a:ext uri="{FF2B5EF4-FFF2-40B4-BE49-F238E27FC236}">
                <a16:creationId xmlns:a16="http://schemas.microsoft.com/office/drawing/2014/main" id="{59FAB3DA-E9ED-4574-ABCC-378BC0FF1B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2" name="Titolo 1">
            <a:extLst>
              <a:ext uri="{FF2B5EF4-FFF2-40B4-BE49-F238E27FC236}">
                <a16:creationId xmlns:a16="http://schemas.microsoft.com/office/drawing/2014/main" id="{09D7DD79-0510-4D5B-B6A5-955A7F0D7FE3}"/>
              </a:ext>
            </a:extLst>
          </p:cNvPr>
          <p:cNvSpPr>
            <a:spLocks noGrp="1"/>
          </p:cNvSpPr>
          <p:nvPr>
            <p:ph type="title"/>
          </p:nvPr>
        </p:nvSpPr>
        <p:spPr>
          <a:xfrm>
            <a:off x="492370" y="516835"/>
            <a:ext cx="3084844" cy="2103875"/>
          </a:xfrm>
        </p:spPr>
        <p:txBody>
          <a:bodyPr vert="horz" lIns="91440" tIns="45720" rIns="91440" bIns="45720" rtlCol="0" anchor="b">
            <a:normAutofit/>
          </a:bodyPr>
          <a:lstStyle/>
          <a:p>
            <a:r>
              <a:rPr lang="en-US" sz="2500" b="1" dirty="0">
                <a:solidFill>
                  <a:srgbClr val="FFFFFF"/>
                </a:solidFill>
                <a:latin typeface="Book Antiqua" panose="02040602050305030304" pitchFamily="18" charset="0"/>
              </a:rPr>
              <a:t>Le «</a:t>
            </a:r>
            <a:r>
              <a:rPr lang="en-US" sz="2500" b="1" i="1" dirty="0" err="1">
                <a:solidFill>
                  <a:srgbClr val="FFFFFF"/>
                </a:solidFill>
                <a:latin typeface="Book Antiqua" panose="02040602050305030304" pitchFamily="18" charset="0"/>
              </a:rPr>
              <a:t>operazioni</a:t>
            </a:r>
            <a:r>
              <a:rPr lang="en-US" sz="2500" b="1" i="1" dirty="0">
                <a:solidFill>
                  <a:srgbClr val="FFFFFF"/>
                </a:solidFill>
                <a:latin typeface="Book Antiqua" panose="02040602050305030304" pitchFamily="18" charset="0"/>
              </a:rPr>
              <a:t> non </a:t>
            </a:r>
            <a:r>
              <a:rPr lang="en-US" sz="2500" b="1" i="1" dirty="0" err="1">
                <a:solidFill>
                  <a:srgbClr val="FFFFFF"/>
                </a:solidFill>
                <a:latin typeface="Book Antiqua" panose="02040602050305030304" pitchFamily="18" charset="0"/>
              </a:rPr>
              <a:t>imponibili</a:t>
            </a:r>
            <a:r>
              <a:rPr lang="en-US" sz="2500" b="1" dirty="0">
                <a:solidFill>
                  <a:srgbClr val="FFFFFF"/>
                </a:solidFill>
                <a:latin typeface="Book Antiqua" panose="02040602050305030304" pitchFamily="18" charset="0"/>
              </a:rPr>
              <a:t>»: </a:t>
            </a:r>
            <a:br>
              <a:rPr lang="en-US" sz="2500" b="1" dirty="0">
                <a:solidFill>
                  <a:srgbClr val="FFFFFF"/>
                </a:solidFill>
                <a:latin typeface="Book Antiqua" panose="02040602050305030304" pitchFamily="18" charset="0"/>
              </a:rPr>
            </a:br>
            <a:br>
              <a:rPr lang="en-US" sz="2500" b="1" dirty="0">
                <a:solidFill>
                  <a:srgbClr val="FFFFFF"/>
                </a:solidFill>
                <a:latin typeface="Book Antiqua" panose="02040602050305030304" pitchFamily="18" charset="0"/>
              </a:rPr>
            </a:br>
            <a:r>
              <a:rPr lang="en-US" sz="2500" b="1" dirty="0">
                <a:solidFill>
                  <a:srgbClr val="FFFFFF"/>
                </a:solidFill>
                <a:latin typeface="Book Antiqua" panose="02040602050305030304" pitchFamily="18" charset="0"/>
              </a:rPr>
              <a:t>LA PROVA DELL’AVVENUTA ESPORTAZIONE</a:t>
            </a:r>
            <a:endParaRPr lang="en-US" sz="2500" b="1" i="1" dirty="0">
              <a:solidFill>
                <a:srgbClr val="FFFFFF"/>
              </a:solidFill>
              <a:latin typeface="Book Antiqua" panose="02040602050305030304" pitchFamily="18" charset="0"/>
            </a:endParaRPr>
          </a:p>
        </p:txBody>
      </p:sp>
      <p:sp>
        <p:nvSpPr>
          <p:cNvPr id="3" name="CasellaDiTesto 2">
            <a:extLst>
              <a:ext uri="{FF2B5EF4-FFF2-40B4-BE49-F238E27FC236}">
                <a16:creationId xmlns:a16="http://schemas.microsoft.com/office/drawing/2014/main" id="{668BDC91-3562-0871-F98D-5A95367E4F1B}"/>
              </a:ext>
            </a:extLst>
          </p:cNvPr>
          <p:cNvSpPr txBox="1"/>
          <p:nvPr/>
        </p:nvSpPr>
        <p:spPr>
          <a:xfrm>
            <a:off x="482989" y="3158632"/>
            <a:ext cx="3084844" cy="3335519"/>
          </a:xfrm>
          <a:prstGeom prst="rect">
            <a:avLst/>
          </a:prstGeom>
        </p:spPr>
        <p:txBody>
          <a:bodyPr vert="horz" lIns="0" tIns="45720" rIns="0" bIns="45720" rtlCol="0">
            <a:normAutofit/>
          </a:bodyPr>
          <a:lstStyle/>
          <a:p>
            <a:pPr algn="ctr" defTabSz="914400">
              <a:lnSpc>
                <a:spcPct val="90000"/>
              </a:lnSpc>
              <a:spcAft>
                <a:spcPts val="600"/>
              </a:spcAft>
              <a:buClr>
                <a:schemeClr val="accent1"/>
              </a:buClr>
              <a:buFont typeface="Calibri" panose="020F0502020204030204" pitchFamily="34" charset="0"/>
            </a:pPr>
            <a:r>
              <a:rPr lang="en-US" sz="1500" b="1" i="1" u="sng" dirty="0" err="1">
                <a:solidFill>
                  <a:srgbClr val="FFFFFF"/>
                </a:solidFill>
                <a:latin typeface="Book Antiqua" panose="02040602050305030304" pitchFamily="18" charset="0"/>
              </a:rPr>
              <a:t>Tradizionalmente</a:t>
            </a:r>
            <a:r>
              <a:rPr lang="en-US" sz="1500" b="1" i="1" u="sng" dirty="0">
                <a:solidFill>
                  <a:srgbClr val="FFFFFF"/>
                </a:solidFill>
                <a:latin typeface="Book Antiqua" panose="02040602050305030304" pitchFamily="18" charset="0"/>
              </a:rPr>
              <a:t>, </a:t>
            </a:r>
            <a:r>
              <a:rPr lang="en-US" sz="1500" b="1" i="1" u="sng" dirty="0" err="1">
                <a:solidFill>
                  <a:srgbClr val="FFFFFF"/>
                </a:solidFill>
                <a:latin typeface="Book Antiqua" panose="02040602050305030304" pitchFamily="18" charset="0"/>
              </a:rPr>
              <a:t>nel</a:t>
            </a:r>
            <a:r>
              <a:rPr lang="en-US" sz="1500" b="1" i="1" u="sng" dirty="0">
                <a:solidFill>
                  <a:srgbClr val="FFFFFF"/>
                </a:solidFill>
                <a:latin typeface="Book Antiqua" panose="02040602050305030304" pitchFamily="18" charset="0"/>
              </a:rPr>
              <a:t> </a:t>
            </a:r>
            <a:r>
              <a:rPr lang="en-US" sz="1500" b="1" i="1" u="sng" dirty="0" err="1">
                <a:solidFill>
                  <a:srgbClr val="FFFFFF"/>
                </a:solidFill>
                <a:latin typeface="Book Antiqua" panose="02040602050305030304" pitchFamily="18" charset="0"/>
              </a:rPr>
              <a:t>caso</a:t>
            </a:r>
            <a:r>
              <a:rPr lang="en-US" sz="1500" b="1" i="1" u="sng" dirty="0">
                <a:solidFill>
                  <a:srgbClr val="FFFFFF"/>
                </a:solidFill>
                <a:latin typeface="Book Antiqua" panose="02040602050305030304" pitchFamily="18" charset="0"/>
              </a:rPr>
              <a:t> di </a:t>
            </a:r>
            <a:r>
              <a:rPr lang="en-US" sz="1500" b="1" i="1" u="sng" dirty="0" err="1">
                <a:solidFill>
                  <a:srgbClr val="FFFFFF"/>
                </a:solidFill>
                <a:latin typeface="Book Antiqua" panose="02040602050305030304" pitchFamily="18" charset="0"/>
              </a:rPr>
              <a:t>esportazione</a:t>
            </a:r>
            <a:r>
              <a:rPr lang="en-US" sz="1500" b="1" i="1" u="sng" dirty="0">
                <a:solidFill>
                  <a:srgbClr val="FFFFFF"/>
                </a:solidFill>
                <a:latin typeface="Book Antiqua" panose="02040602050305030304" pitchFamily="18" charset="0"/>
              </a:rPr>
              <a:t> </a:t>
            </a:r>
            <a:r>
              <a:rPr lang="en-US" sz="1500" b="1" i="1" u="sng" dirty="0" err="1">
                <a:solidFill>
                  <a:srgbClr val="FFFFFF"/>
                </a:solidFill>
                <a:latin typeface="Book Antiqua" panose="02040602050305030304" pitchFamily="18" charset="0"/>
              </a:rPr>
              <a:t>diretta</a:t>
            </a:r>
            <a:r>
              <a:rPr lang="en-US" sz="1500" b="1" i="1" u="sng" dirty="0">
                <a:solidFill>
                  <a:srgbClr val="FFFFFF"/>
                </a:solidFill>
                <a:latin typeface="Book Antiqua" panose="02040602050305030304" pitchFamily="18" charset="0"/>
              </a:rPr>
              <a:t> (art. 8/a), tale </a:t>
            </a:r>
            <a:r>
              <a:rPr lang="en-US" sz="1500" b="1" i="1" u="sng" dirty="0" err="1">
                <a:solidFill>
                  <a:srgbClr val="FFFFFF"/>
                </a:solidFill>
                <a:latin typeface="Book Antiqua" panose="02040602050305030304" pitchFamily="18" charset="0"/>
              </a:rPr>
              <a:t>prova</a:t>
            </a:r>
            <a:r>
              <a:rPr lang="en-US" sz="1500" b="1" i="1" u="sng" dirty="0">
                <a:solidFill>
                  <a:srgbClr val="FFFFFF"/>
                </a:solidFill>
                <a:latin typeface="Book Antiqua" panose="02040602050305030304" pitchFamily="18" charset="0"/>
              </a:rPr>
              <a:t> è </a:t>
            </a:r>
            <a:r>
              <a:rPr lang="en-US" sz="1500" b="1" i="1" u="sng" dirty="0" err="1">
                <a:solidFill>
                  <a:srgbClr val="FFFFFF"/>
                </a:solidFill>
                <a:latin typeface="Book Antiqua" panose="02040602050305030304" pitchFamily="18" charset="0"/>
              </a:rPr>
              <a:t>rappresentata</a:t>
            </a:r>
            <a:r>
              <a:rPr lang="en-US" sz="1500" b="1" i="1" u="sng" dirty="0">
                <a:solidFill>
                  <a:srgbClr val="FFFFFF"/>
                </a:solidFill>
                <a:latin typeface="Book Antiqua" panose="02040602050305030304" pitchFamily="18" charset="0"/>
              </a:rPr>
              <a:t> </a:t>
            </a:r>
            <a:r>
              <a:rPr lang="en-US" sz="1500" b="1" i="1" u="sng" dirty="0" err="1">
                <a:solidFill>
                  <a:srgbClr val="FFFFFF"/>
                </a:solidFill>
                <a:latin typeface="Book Antiqua" panose="02040602050305030304" pitchFamily="18" charset="0"/>
              </a:rPr>
              <a:t>dalla</a:t>
            </a:r>
            <a:r>
              <a:rPr lang="en-US" sz="1500" b="1" i="1" u="sng" dirty="0">
                <a:solidFill>
                  <a:srgbClr val="FFFFFF"/>
                </a:solidFill>
                <a:latin typeface="Book Antiqua" panose="02040602050305030304" pitchFamily="18" charset="0"/>
              </a:rPr>
              <a:t> </a:t>
            </a:r>
            <a:r>
              <a:rPr lang="en-US" sz="1500" b="1" i="1" u="sng" dirty="0" err="1">
                <a:solidFill>
                  <a:srgbClr val="FFFFFF"/>
                </a:solidFill>
                <a:latin typeface="Book Antiqua" panose="02040602050305030304" pitchFamily="18" charset="0"/>
              </a:rPr>
              <a:t>bolletta</a:t>
            </a:r>
            <a:r>
              <a:rPr lang="en-US" sz="1500" b="1" i="1" u="sng" dirty="0">
                <a:solidFill>
                  <a:srgbClr val="FFFFFF"/>
                </a:solidFill>
                <a:latin typeface="Book Antiqua" panose="02040602050305030304" pitchFamily="18" charset="0"/>
              </a:rPr>
              <a:t> </a:t>
            </a:r>
            <a:r>
              <a:rPr lang="en-US" sz="1500" b="1" i="1" u="sng" dirty="0" err="1">
                <a:solidFill>
                  <a:srgbClr val="FFFFFF"/>
                </a:solidFill>
                <a:latin typeface="Book Antiqua" panose="02040602050305030304" pitchFamily="18" charset="0"/>
              </a:rPr>
              <a:t>doganale</a:t>
            </a:r>
            <a:r>
              <a:rPr lang="en-US" sz="1500" b="1" i="1" u="sng" dirty="0">
                <a:solidFill>
                  <a:srgbClr val="FFFFFF"/>
                </a:solidFill>
                <a:latin typeface="Book Antiqua" panose="02040602050305030304" pitchFamily="18" charset="0"/>
              </a:rPr>
              <a:t> (</a:t>
            </a:r>
            <a:r>
              <a:rPr lang="en-US" sz="1500" b="1" i="1" u="sng" dirty="0" err="1">
                <a:solidFill>
                  <a:srgbClr val="FFFFFF"/>
                </a:solidFill>
                <a:latin typeface="Book Antiqua" panose="02040602050305030304" pitchFamily="18" charset="0"/>
              </a:rPr>
              <a:t>esemplare</a:t>
            </a:r>
            <a:r>
              <a:rPr lang="en-US" sz="1500" b="1" i="1" u="sng" dirty="0">
                <a:solidFill>
                  <a:srgbClr val="FFFFFF"/>
                </a:solidFill>
                <a:latin typeface="Book Antiqua" panose="02040602050305030304" pitchFamily="18" charset="0"/>
              </a:rPr>
              <a:t> 3 del D.A.U.) </a:t>
            </a:r>
            <a:r>
              <a:rPr lang="en-US" sz="1500" b="1" i="1" u="sng" dirty="0" err="1">
                <a:solidFill>
                  <a:srgbClr val="FFFFFF"/>
                </a:solidFill>
                <a:latin typeface="Book Antiqua" panose="02040602050305030304" pitchFamily="18" charset="0"/>
              </a:rPr>
              <a:t>munita</a:t>
            </a:r>
            <a:r>
              <a:rPr lang="en-US" sz="1500" b="1" i="1" u="sng" dirty="0">
                <a:solidFill>
                  <a:srgbClr val="FFFFFF"/>
                </a:solidFill>
                <a:latin typeface="Book Antiqua" panose="02040602050305030304" pitchFamily="18" charset="0"/>
              </a:rPr>
              <a:t> del cd. “visto </a:t>
            </a:r>
            <a:r>
              <a:rPr lang="en-US" sz="1500" b="1" i="1" u="sng" dirty="0" err="1">
                <a:solidFill>
                  <a:srgbClr val="FFFFFF"/>
                </a:solidFill>
                <a:latin typeface="Book Antiqua" panose="02040602050305030304" pitchFamily="18" charset="0"/>
              </a:rPr>
              <a:t>uscire</a:t>
            </a:r>
            <a:r>
              <a:rPr lang="en-US" sz="1500" b="1" i="1" u="sng" dirty="0">
                <a:solidFill>
                  <a:srgbClr val="FFFFFF"/>
                </a:solidFill>
                <a:latin typeface="Book Antiqua" panose="02040602050305030304" pitchFamily="18" charset="0"/>
              </a:rPr>
              <a:t>” </a:t>
            </a:r>
            <a:r>
              <a:rPr lang="en-US" sz="1500" b="1" i="1" u="sng" dirty="0" err="1">
                <a:solidFill>
                  <a:srgbClr val="FFFFFF"/>
                </a:solidFill>
                <a:latin typeface="Book Antiqua" panose="02040602050305030304" pitchFamily="18" charset="0"/>
              </a:rPr>
              <a:t>apposto</a:t>
            </a:r>
            <a:r>
              <a:rPr lang="en-US" sz="1500" b="1" i="1" u="sng" dirty="0">
                <a:solidFill>
                  <a:srgbClr val="FFFFFF"/>
                </a:solidFill>
                <a:latin typeface="Book Antiqua" panose="02040602050305030304" pitchFamily="18" charset="0"/>
              </a:rPr>
              <a:t> (</a:t>
            </a:r>
            <a:r>
              <a:rPr lang="en-US" sz="1500" b="1" i="1" u="sng" dirty="0" err="1">
                <a:solidFill>
                  <a:srgbClr val="FFFFFF"/>
                </a:solidFill>
                <a:latin typeface="Book Antiqua" panose="02040602050305030304" pitchFamily="18" charset="0"/>
              </a:rPr>
              <a:t>sul</a:t>
            </a:r>
            <a:r>
              <a:rPr lang="en-US" sz="1500" b="1" i="1" u="sng" dirty="0">
                <a:solidFill>
                  <a:srgbClr val="FFFFFF"/>
                </a:solidFill>
                <a:latin typeface="Book Antiqua" panose="02040602050305030304" pitchFamily="18" charset="0"/>
              </a:rPr>
              <a:t> retro) </a:t>
            </a:r>
            <a:r>
              <a:rPr lang="en-US" sz="1500" b="1" i="1" u="sng" dirty="0" err="1">
                <a:solidFill>
                  <a:srgbClr val="FFFFFF"/>
                </a:solidFill>
                <a:latin typeface="Book Antiqua" panose="02040602050305030304" pitchFamily="18" charset="0"/>
              </a:rPr>
              <a:t>dalla</a:t>
            </a:r>
            <a:r>
              <a:rPr lang="en-US" sz="1500" b="1" i="1" u="sng" dirty="0">
                <a:solidFill>
                  <a:srgbClr val="FFFFFF"/>
                </a:solidFill>
                <a:latin typeface="Book Antiqua" panose="02040602050305030304" pitchFamily="18" charset="0"/>
              </a:rPr>
              <a:t> Dogana di uscita3, </a:t>
            </a:r>
            <a:endParaRPr lang="en-US" sz="1500" dirty="0">
              <a:solidFill>
                <a:srgbClr val="FFFFFF"/>
              </a:solidFill>
              <a:latin typeface="Book Antiqua" panose="02040602050305030304" pitchFamily="18" charset="0"/>
            </a:endParaRPr>
          </a:p>
        </p:txBody>
      </p:sp>
      <p:sp>
        <p:nvSpPr>
          <p:cNvPr id="3095" name="Rectangle 3094">
            <a:extLst>
              <a:ext uri="{FF2B5EF4-FFF2-40B4-BE49-F238E27FC236}">
                <a16:creationId xmlns:a16="http://schemas.microsoft.com/office/drawing/2014/main" id="{53B8D6B0-55D6-48DC-86D8-FD95D5F118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pic>
        <p:nvPicPr>
          <p:cNvPr id="4" name="Immagine 3" descr="Bolletta doganale elettronica nell'importazione di beni - Fiscomania">
            <a:extLst>
              <a:ext uri="{FF2B5EF4-FFF2-40B4-BE49-F238E27FC236}">
                <a16:creationId xmlns:a16="http://schemas.microsoft.com/office/drawing/2014/main" id="{99FA095D-BB89-72AF-01BC-9F94303B29E6}"/>
              </a:ext>
            </a:extLst>
          </p:cNvPr>
          <p:cNvPicPr>
            <a:picLocks noChangeAspect="1"/>
          </p:cNvPicPr>
          <p:nvPr/>
        </p:nvPicPr>
        <p:blipFill>
          <a:blip r:embed="rId2"/>
          <a:stretch>
            <a:fillRect/>
          </a:stretch>
        </p:blipFill>
        <p:spPr>
          <a:xfrm>
            <a:off x="5610113" y="640080"/>
            <a:ext cx="5061889" cy="5577840"/>
          </a:xfrm>
          <a:prstGeom prst="rect">
            <a:avLst/>
          </a:prstGeom>
        </p:spPr>
      </p:pic>
      <p:pic>
        <p:nvPicPr>
          <p:cNvPr id="3077" name="Picture 5">
            <a:hlinkClick r:id="rId3"/>
            <a:extLst>
              <a:ext uri="{FF2B5EF4-FFF2-40B4-BE49-F238E27FC236}">
                <a16:creationId xmlns:a16="http://schemas.microsoft.com/office/drawing/2014/main" id="{5071C7DF-A0EE-6457-B668-00936923882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31100" y="-320675"/>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a:hlinkClick r:id="rId5"/>
            <a:extLst>
              <a:ext uri="{FF2B5EF4-FFF2-40B4-BE49-F238E27FC236}">
                <a16:creationId xmlns:a16="http://schemas.microsoft.com/office/drawing/2014/main" id="{5FB4332F-9E2A-2E53-F6BD-C89E41650D8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92888" y="-168275"/>
            <a:ext cx="142875" cy="142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15615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09D4F0D-EE98-0782-3A18-B32F903A46AC}"/>
            </a:ext>
          </a:extLst>
        </p:cNvPr>
        <p:cNvGrpSpPr/>
        <p:nvPr/>
      </p:nvGrpSpPr>
      <p:grpSpPr>
        <a:xfrm>
          <a:off x="0" y="0"/>
          <a:ext cx="0" cy="0"/>
          <a:chOff x="0" y="0"/>
          <a:chExt cx="0" cy="0"/>
        </a:xfrm>
      </p:grpSpPr>
      <p:sp>
        <p:nvSpPr>
          <p:cNvPr id="3092" name="Rectangle 3084">
            <a:extLst>
              <a:ext uri="{FF2B5EF4-FFF2-40B4-BE49-F238E27FC236}">
                <a16:creationId xmlns:a16="http://schemas.microsoft.com/office/drawing/2014/main" id="{CA8B6C52-38B1-CFAF-10B6-467A80B282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3094" name="Rectangle 3086">
            <a:extLst>
              <a:ext uri="{FF2B5EF4-FFF2-40B4-BE49-F238E27FC236}">
                <a16:creationId xmlns:a16="http://schemas.microsoft.com/office/drawing/2014/main" id="{C134235E-CE16-1341-2B36-3B5802B31C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cxnSp>
        <p:nvCxnSpPr>
          <p:cNvPr id="3096" name="Straight Connector 3088">
            <a:extLst>
              <a:ext uri="{FF2B5EF4-FFF2-40B4-BE49-F238E27FC236}">
                <a16:creationId xmlns:a16="http://schemas.microsoft.com/office/drawing/2014/main" id="{EB554DE6-B49E-D7B3-C087-EC27C6813D7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3091" name="Rectangle 3090">
            <a:extLst>
              <a:ext uri="{FF2B5EF4-FFF2-40B4-BE49-F238E27FC236}">
                <a16:creationId xmlns:a16="http://schemas.microsoft.com/office/drawing/2014/main" id="{5E6F5CC9-5558-C431-E907-52A7EEBDE4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3093" name="Rectangle 3092">
            <a:extLst>
              <a:ext uri="{FF2B5EF4-FFF2-40B4-BE49-F238E27FC236}">
                <a16:creationId xmlns:a16="http://schemas.microsoft.com/office/drawing/2014/main" id="{40039A95-BFD1-BAEE-5016-DA22D8EDFD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2" name="Titolo 1">
            <a:extLst>
              <a:ext uri="{FF2B5EF4-FFF2-40B4-BE49-F238E27FC236}">
                <a16:creationId xmlns:a16="http://schemas.microsoft.com/office/drawing/2014/main" id="{F3226D8F-7FF8-D13A-F6CC-6C2A21BF262F}"/>
              </a:ext>
            </a:extLst>
          </p:cNvPr>
          <p:cNvSpPr>
            <a:spLocks noGrp="1"/>
          </p:cNvSpPr>
          <p:nvPr>
            <p:ph type="title"/>
          </p:nvPr>
        </p:nvSpPr>
        <p:spPr>
          <a:xfrm>
            <a:off x="492370" y="516835"/>
            <a:ext cx="3084844" cy="2103875"/>
          </a:xfrm>
        </p:spPr>
        <p:txBody>
          <a:bodyPr vert="horz" lIns="91440" tIns="45720" rIns="91440" bIns="45720" rtlCol="0" anchor="b">
            <a:normAutofit/>
          </a:bodyPr>
          <a:lstStyle/>
          <a:p>
            <a:r>
              <a:rPr lang="en-US" sz="2500" b="1" dirty="0">
                <a:solidFill>
                  <a:srgbClr val="FFFFFF"/>
                </a:solidFill>
                <a:latin typeface="Book Antiqua" panose="02040602050305030304" pitchFamily="18" charset="0"/>
              </a:rPr>
              <a:t>Le «</a:t>
            </a:r>
            <a:r>
              <a:rPr lang="en-US" sz="2500" b="1" i="1" dirty="0" err="1">
                <a:solidFill>
                  <a:srgbClr val="FFFFFF"/>
                </a:solidFill>
                <a:latin typeface="Book Antiqua" panose="02040602050305030304" pitchFamily="18" charset="0"/>
              </a:rPr>
              <a:t>operazioni</a:t>
            </a:r>
            <a:r>
              <a:rPr lang="en-US" sz="2500" b="1" i="1" dirty="0">
                <a:solidFill>
                  <a:srgbClr val="FFFFFF"/>
                </a:solidFill>
                <a:latin typeface="Book Antiqua" panose="02040602050305030304" pitchFamily="18" charset="0"/>
              </a:rPr>
              <a:t> non </a:t>
            </a:r>
            <a:r>
              <a:rPr lang="en-US" sz="2500" b="1" i="1" dirty="0" err="1">
                <a:solidFill>
                  <a:srgbClr val="FFFFFF"/>
                </a:solidFill>
                <a:latin typeface="Book Antiqua" panose="02040602050305030304" pitchFamily="18" charset="0"/>
              </a:rPr>
              <a:t>imponibili</a:t>
            </a:r>
            <a:r>
              <a:rPr lang="en-US" sz="2500" b="1" dirty="0">
                <a:solidFill>
                  <a:srgbClr val="FFFFFF"/>
                </a:solidFill>
                <a:latin typeface="Book Antiqua" panose="02040602050305030304" pitchFamily="18" charset="0"/>
              </a:rPr>
              <a:t>»: </a:t>
            </a:r>
            <a:br>
              <a:rPr lang="en-US" sz="2500" b="1" dirty="0">
                <a:solidFill>
                  <a:srgbClr val="FFFFFF"/>
                </a:solidFill>
                <a:latin typeface="Book Antiqua" panose="02040602050305030304" pitchFamily="18" charset="0"/>
              </a:rPr>
            </a:br>
            <a:br>
              <a:rPr lang="en-US" sz="2500" b="1" dirty="0">
                <a:solidFill>
                  <a:srgbClr val="FFFFFF"/>
                </a:solidFill>
                <a:latin typeface="Book Antiqua" panose="02040602050305030304" pitchFamily="18" charset="0"/>
              </a:rPr>
            </a:br>
            <a:r>
              <a:rPr lang="en-US" sz="2500" b="1" dirty="0">
                <a:solidFill>
                  <a:srgbClr val="FFFFFF"/>
                </a:solidFill>
                <a:latin typeface="Book Antiqua" panose="02040602050305030304" pitchFamily="18" charset="0"/>
              </a:rPr>
              <a:t>LA PROVA DELL’AVVENUTA ESPORTAZIONE</a:t>
            </a:r>
            <a:endParaRPr lang="en-US" sz="2500" b="1" i="1" dirty="0">
              <a:solidFill>
                <a:srgbClr val="FFFFFF"/>
              </a:solidFill>
              <a:latin typeface="Book Antiqua" panose="02040602050305030304" pitchFamily="18" charset="0"/>
            </a:endParaRPr>
          </a:p>
        </p:txBody>
      </p:sp>
      <p:sp>
        <p:nvSpPr>
          <p:cNvPr id="3" name="CasellaDiTesto 2">
            <a:extLst>
              <a:ext uri="{FF2B5EF4-FFF2-40B4-BE49-F238E27FC236}">
                <a16:creationId xmlns:a16="http://schemas.microsoft.com/office/drawing/2014/main" id="{3FD6EBE0-112D-9737-0585-FBAC6DCABA5E}"/>
              </a:ext>
            </a:extLst>
          </p:cNvPr>
          <p:cNvSpPr txBox="1"/>
          <p:nvPr/>
        </p:nvSpPr>
        <p:spPr>
          <a:xfrm>
            <a:off x="482989" y="3158632"/>
            <a:ext cx="3084844" cy="3335519"/>
          </a:xfrm>
          <a:prstGeom prst="rect">
            <a:avLst/>
          </a:prstGeom>
        </p:spPr>
        <p:txBody>
          <a:bodyPr vert="horz" lIns="0" tIns="45720" rIns="0" bIns="45720" rtlCol="0">
            <a:normAutofit/>
          </a:bodyPr>
          <a:lstStyle/>
          <a:p>
            <a:pPr algn="ctr" defTabSz="914400">
              <a:lnSpc>
                <a:spcPct val="90000"/>
              </a:lnSpc>
              <a:spcAft>
                <a:spcPts val="600"/>
              </a:spcAft>
              <a:buClr>
                <a:schemeClr val="accent1"/>
              </a:buClr>
              <a:buFont typeface="Calibri" panose="020F0502020204030204" pitchFamily="34" charset="0"/>
            </a:pPr>
            <a:r>
              <a:rPr lang="en-US" sz="1500" b="1" i="1" u="sng" dirty="0" err="1">
                <a:solidFill>
                  <a:srgbClr val="FFFFFF"/>
                </a:solidFill>
                <a:latin typeface="Book Antiqua" panose="02040602050305030304" pitchFamily="18" charset="0"/>
              </a:rPr>
              <a:t>Tradizionalmente</a:t>
            </a:r>
            <a:r>
              <a:rPr lang="en-US" sz="1500" b="1" i="1" u="sng" dirty="0">
                <a:solidFill>
                  <a:srgbClr val="FFFFFF"/>
                </a:solidFill>
                <a:latin typeface="Book Antiqua" panose="02040602050305030304" pitchFamily="18" charset="0"/>
              </a:rPr>
              <a:t>, </a:t>
            </a:r>
            <a:r>
              <a:rPr lang="en-US" sz="1500" b="1" i="1" u="sng" dirty="0" err="1">
                <a:solidFill>
                  <a:srgbClr val="FFFFFF"/>
                </a:solidFill>
                <a:latin typeface="Book Antiqua" panose="02040602050305030304" pitchFamily="18" charset="0"/>
              </a:rPr>
              <a:t>nel</a:t>
            </a:r>
            <a:r>
              <a:rPr lang="en-US" sz="1500" b="1" i="1" u="sng" dirty="0">
                <a:solidFill>
                  <a:srgbClr val="FFFFFF"/>
                </a:solidFill>
                <a:latin typeface="Book Antiqua" panose="02040602050305030304" pitchFamily="18" charset="0"/>
              </a:rPr>
              <a:t> </a:t>
            </a:r>
            <a:r>
              <a:rPr lang="en-US" sz="1500" b="1" i="1" u="sng" dirty="0" err="1">
                <a:solidFill>
                  <a:srgbClr val="FFFFFF"/>
                </a:solidFill>
                <a:latin typeface="Book Antiqua" panose="02040602050305030304" pitchFamily="18" charset="0"/>
              </a:rPr>
              <a:t>caso</a:t>
            </a:r>
            <a:r>
              <a:rPr lang="en-US" sz="1500" b="1" i="1" u="sng" dirty="0">
                <a:solidFill>
                  <a:srgbClr val="FFFFFF"/>
                </a:solidFill>
                <a:latin typeface="Book Antiqua" panose="02040602050305030304" pitchFamily="18" charset="0"/>
              </a:rPr>
              <a:t> di </a:t>
            </a:r>
            <a:r>
              <a:rPr lang="en-US" sz="1500" b="1" i="1" u="sng" dirty="0" err="1">
                <a:solidFill>
                  <a:srgbClr val="FFFFFF"/>
                </a:solidFill>
                <a:latin typeface="Book Antiqua" panose="02040602050305030304" pitchFamily="18" charset="0"/>
              </a:rPr>
              <a:t>esportazione</a:t>
            </a:r>
            <a:r>
              <a:rPr lang="en-US" sz="1500" b="1" i="1" u="sng" dirty="0">
                <a:solidFill>
                  <a:srgbClr val="FFFFFF"/>
                </a:solidFill>
                <a:latin typeface="Book Antiqua" panose="02040602050305030304" pitchFamily="18" charset="0"/>
              </a:rPr>
              <a:t> </a:t>
            </a:r>
            <a:r>
              <a:rPr lang="en-US" sz="1500" b="1" i="1" u="sng" dirty="0" err="1">
                <a:solidFill>
                  <a:srgbClr val="FFFFFF"/>
                </a:solidFill>
                <a:latin typeface="Book Antiqua" panose="02040602050305030304" pitchFamily="18" charset="0"/>
              </a:rPr>
              <a:t>diretta</a:t>
            </a:r>
            <a:r>
              <a:rPr lang="en-US" sz="1500" b="1" i="1" u="sng" dirty="0">
                <a:solidFill>
                  <a:srgbClr val="FFFFFF"/>
                </a:solidFill>
                <a:latin typeface="Book Antiqua" panose="02040602050305030304" pitchFamily="18" charset="0"/>
              </a:rPr>
              <a:t> (art. 8/a), tale </a:t>
            </a:r>
            <a:r>
              <a:rPr lang="en-US" sz="1500" b="1" i="1" u="sng" dirty="0" err="1">
                <a:solidFill>
                  <a:srgbClr val="FFFFFF"/>
                </a:solidFill>
                <a:latin typeface="Book Antiqua" panose="02040602050305030304" pitchFamily="18" charset="0"/>
              </a:rPr>
              <a:t>prova</a:t>
            </a:r>
            <a:r>
              <a:rPr lang="en-US" sz="1500" b="1" i="1" u="sng" dirty="0">
                <a:solidFill>
                  <a:srgbClr val="FFFFFF"/>
                </a:solidFill>
                <a:latin typeface="Book Antiqua" panose="02040602050305030304" pitchFamily="18" charset="0"/>
              </a:rPr>
              <a:t> è </a:t>
            </a:r>
            <a:r>
              <a:rPr lang="en-US" sz="1500" b="1" i="1" u="sng" dirty="0" err="1">
                <a:solidFill>
                  <a:srgbClr val="FFFFFF"/>
                </a:solidFill>
                <a:latin typeface="Book Antiqua" panose="02040602050305030304" pitchFamily="18" charset="0"/>
              </a:rPr>
              <a:t>rappresentata</a:t>
            </a:r>
            <a:r>
              <a:rPr lang="en-US" sz="1500" b="1" i="1" u="sng" dirty="0">
                <a:solidFill>
                  <a:srgbClr val="FFFFFF"/>
                </a:solidFill>
                <a:latin typeface="Book Antiqua" panose="02040602050305030304" pitchFamily="18" charset="0"/>
              </a:rPr>
              <a:t> </a:t>
            </a:r>
            <a:r>
              <a:rPr lang="en-US" sz="1500" b="1" i="1" u="sng" dirty="0" err="1">
                <a:solidFill>
                  <a:srgbClr val="FFFFFF"/>
                </a:solidFill>
                <a:latin typeface="Book Antiqua" panose="02040602050305030304" pitchFamily="18" charset="0"/>
              </a:rPr>
              <a:t>dalla</a:t>
            </a:r>
            <a:r>
              <a:rPr lang="en-US" sz="1500" b="1" i="1" u="sng" dirty="0">
                <a:solidFill>
                  <a:srgbClr val="FFFFFF"/>
                </a:solidFill>
                <a:latin typeface="Book Antiqua" panose="02040602050305030304" pitchFamily="18" charset="0"/>
              </a:rPr>
              <a:t> </a:t>
            </a:r>
            <a:r>
              <a:rPr lang="en-US" sz="1500" b="1" i="1" u="sng" dirty="0" err="1">
                <a:solidFill>
                  <a:srgbClr val="FFFFFF"/>
                </a:solidFill>
                <a:latin typeface="Book Antiqua" panose="02040602050305030304" pitchFamily="18" charset="0"/>
              </a:rPr>
              <a:t>bolletta</a:t>
            </a:r>
            <a:r>
              <a:rPr lang="en-US" sz="1500" b="1" i="1" u="sng" dirty="0">
                <a:solidFill>
                  <a:srgbClr val="FFFFFF"/>
                </a:solidFill>
                <a:latin typeface="Book Antiqua" panose="02040602050305030304" pitchFamily="18" charset="0"/>
              </a:rPr>
              <a:t> </a:t>
            </a:r>
            <a:r>
              <a:rPr lang="en-US" sz="1500" b="1" i="1" u="sng" dirty="0" err="1">
                <a:solidFill>
                  <a:srgbClr val="FFFFFF"/>
                </a:solidFill>
                <a:latin typeface="Book Antiqua" panose="02040602050305030304" pitchFamily="18" charset="0"/>
              </a:rPr>
              <a:t>doganale</a:t>
            </a:r>
            <a:r>
              <a:rPr lang="en-US" sz="1500" b="1" i="1" u="sng" dirty="0">
                <a:solidFill>
                  <a:srgbClr val="FFFFFF"/>
                </a:solidFill>
                <a:latin typeface="Book Antiqua" panose="02040602050305030304" pitchFamily="18" charset="0"/>
              </a:rPr>
              <a:t> (</a:t>
            </a:r>
            <a:r>
              <a:rPr lang="en-US" sz="1500" b="1" i="1" u="sng" dirty="0" err="1">
                <a:solidFill>
                  <a:srgbClr val="FFFFFF"/>
                </a:solidFill>
                <a:latin typeface="Book Antiqua" panose="02040602050305030304" pitchFamily="18" charset="0"/>
              </a:rPr>
              <a:t>esemplare</a:t>
            </a:r>
            <a:r>
              <a:rPr lang="en-US" sz="1500" b="1" i="1" u="sng" dirty="0">
                <a:solidFill>
                  <a:srgbClr val="FFFFFF"/>
                </a:solidFill>
                <a:latin typeface="Book Antiqua" panose="02040602050305030304" pitchFamily="18" charset="0"/>
              </a:rPr>
              <a:t> 3 del D.A.U.) </a:t>
            </a:r>
            <a:r>
              <a:rPr lang="en-US" sz="1500" b="1" i="1" u="sng" dirty="0" err="1">
                <a:solidFill>
                  <a:srgbClr val="FFFFFF"/>
                </a:solidFill>
                <a:latin typeface="Book Antiqua" panose="02040602050305030304" pitchFamily="18" charset="0"/>
              </a:rPr>
              <a:t>munita</a:t>
            </a:r>
            <a:r>
              <a:rPr lang="en-US" sz="1500" b="1" i="1" u="sng" dirty="0">
                <a:solidFill>
                  <a:srgbClr val="FFFFFF"/>
                </a:solidFill>
                <a:latin typeface="Book Antiqua" panose="02040602050305030304" pitchFamily="18" charset="0"/>
              </a:rPr>
              <a:t> del cd. “visto </a:t>
            </a:r>
            <a:r>
              <a:rPr lang="en-US" sz="1500" b="1" i="1" u="sng" dirty="0" err="1">
                <a:solidFill>
                  <a:srgbClr val="FFFFFF"/>
                </a:solidFill>
                <a:latin typeface="Book Antiqua" panose="02040602050305030304" pitchFamily="18" charset="0"/>
              </a:rPr>
              <a:t>uscire</a:t>
            </a:r>
            <a:r>
              <a:rPr lang="en-US" sz="1500" b="1" i="1" u="sng" dirty="0">
                <a:solidFill>
                  <a:srgbClr val="FFFFFF"/>
                </a:solidFill>
                <a:latin typeface="Book Antiqua" panose="02040602050305030304" pitchFamily="18" charset="0"/>
              </a:rPr>
              <a:t>” </a:t>
            </a:r>
            <a:r>
              <a:rPr lang="en-US" sz="1500" b="1" i="1" u="sng" dirty="0" err="1">
                <a:solidFill>
                  <a:srgbClr val="FFFFFF"/>
                </a:solidFill>
                <a:latin typeface="Book Antiqua" panose="02040602050305030304" pitchFamily="18" charset="0"/>
              </a:rPr>
              <a:t>apposto</a:t>
            </a:r>
            <a:r>
              <a:rPr lang="en-US" sz="1500" b="1" i="1" u="sng" dirty="0">
                <a:solidFill>
                  <a:srgbClr val="FFFFFF"/>
                </a:solidFill>
                <a:latin typeface="Book Antiqua" panose="02040602050305030304" pitchFamily="18" charset="0"/>
              </a:rPr>
              <a:t> (</a:t>
            </a:r>
            <a:r>
              <a:rPr lang="en-US" sz="1500" b="1" i="1" u="sng" dirty="0" err="1">
                <a:solidFill>
                  <a:srgbClr val="FFFFFF"/>
                </a:solidFill>
                <a:latin typeface="Book Antiqua" panose="02040602050305030304" pitchFamily="18" charset="0"/>
              </a:rPr>
              <a:t>sul</a:t>
            </a:r>
            <a:r>
              <a:rPr lang="en-US" sz="1500" b="1" i="1" u="sng" dirty="0">
                <a:solidFill>
                  <a:srgbClr val="FFFFFF"/>
                </a:solidFill>
                <a:latin typeface="Book Antiqua" panose="02040602050305030304" pitchFamily="18" charset="0"/>
              </a:rPr>
              <a:t> retro) </a:t>
            </a:r>
            <a:r>
              <a:rPr lang="en-US" sz="1500" b="1" i="1" u="sng" dirty="0" err="1">
                <a:solidFill>
                  <a:srgbClr val="FFFFFF"/>
                </a:solidFill>
                <a:latin typeface="Book Antiqua" panose="02040602050305030304" pitchFamily="18" charset="0"/>
              </a:rPr>
              <a:t>dalla</a:t>
            </a:r>
            <a:r>
              <a:rPr lang="en-US" sz="1500" b="1" i="1" u="sng" dirty="0">
                <a:solidFill>
                  <a:srgbClr val="FFFFFF"/>
                </a:solidFill>
                <a:latin typeface="Book Antiqua" panose="02040602050305030304" pitchFamily="18" charset="0"/>
              </a:rPr>
              <a:t> Dogana di uscita3, </a:t>
            </a:r>
            <a:endParaRPr lang="en-US" sz="1500" dirty="0">
              <a:solidFill>
                <a:srgbClr val="FFFFFF"/>
              </a:solidFill>
              <a:latin typeface="Book Antiqua" panose="02040602050305030304" pitchFamily="18" charset="0"/>
            </a:endParaRPr>
          </a:p>
        </p:txBody>
      </p:sp>
      <p:sp>
        <p:nvSpPr>
          <p:cNvPr id="3095" name="Rectangle 3094">
            <a:extLst>
              <a:ext uri="{FF2B5EF4-FFF2-40B4-BE49-F238E27FC236}">
                <a16:creationId xmlns:a16="http://schemas.microsoft.com/office/drawing/2014/main" id="{F85303A2-D595-1886-A2A4-F9F89F6462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pic>
        <p:nvPicPr>
          <p:cNvPr id="3077" name="Picture 5">
            <a:hlinkClick r:id="rId2"/>
            <a:extLst>
              <a:ext uri="{FF2B5EF4-FFF2-40B4-BE49-F238E27FC236}">
                <a16:creationId xmlns:a16="http://schemas.microsoft.com/office/drawing/2014/main" id="{EA66434A-D09E-2BB5-7198-4A2F3DED45E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1100" y="-320675"/>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a:hlinkClick r:id="rId4"/>
            <a:extLst>
              <a:ext uri="{FF2B5EF4-FFF2-40B4-BE49-F238E27FC236}">
                <a16:creationId xmlns:a16="http://schemas.microsoft.com/office/drawing/2014/main" id="{DBE6DB12-37EE-75FF-D11E-95B1FA5A72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2888" y="-168275"/>
            <a:ext cx="142875" cy="142875"/>
          </a:xfrm>
          <a:prstGeom prst="rect">
            <a:avLst/>
          </a:prstGeom>
          <a:noFill/>
          <a:extLst>
            <a:ext uri="{909E8E84-426E-40DD-AFC4-6F175D3DCCD1}">
              <a14:hiddenFill xmlns:a14="http://schemas.microsoft.com/office/drawing/2010/main">
                <a:solidFill>
                  <a:srgbClr val="FFFFFF"/>
                </a:solidFill>
              </a14:hiddenFill>
            </a:ext>
          </a:extLst>
        </p:spPr>
      </p:pic>
      <p:sp>
        <p:nvSpPr>
          <p:cNvPr id="6" name="CasellaDiTesto 5">
            <a:extLst>
              <a:ext uri="{FF2B5EF4-FFF2-40B4-BE49-F238E27FC236}">
                <a16:creationId xmlns:a16="http://schemas.microsoft.com/office/drawing/2014/main" id="{0C2141F9-5B53-295C-963C-B5F6026F41B5}"/>
              </a:ext>
            </a:extLst>
          </p:cNvPr>
          <p:cNvSpPr txBox="1"/>
          <p:nvPr/>
        </p:nvSpPr>
        <p:spPr>
          <a:xfrm>
            <a:off x="4902468" y="457686"/>
            <a:ext cx="6096000" cy="6001643"/>
          </a:xfrm>
          <a:prstGeom prst="rect">
            <a:avLst/>
          </a:prstGeom>
          <a:noFill/>
        </p:spPr>
        <p:txBody>
          <a:bodyPr wrap="square">
            <a:spAutoFit/>
          </a:bodyPr>
          <a:lstStyle/>
          <a:p>
            <a:pPr algn="just">
              <a:buNone/>
            </a:pPr>
            <a:r>
              <a:rPr lang="it-IT" sz="1600" b="1" i="0" u="sng" dirty="0">
                <a:solidFill>
                  <a:srgbClr val="2D2D2D"/>
                </a:solidFill>
                <a:effectLst/>
                <a:latin typeface="Book Antiqua" panose="02040602050305030304" pitchFamily="18" charset="0"/>
              </a:rPr>
              <a:t>A </a:t>
            </a:r>
            <a:r>
              <a:rPr lang="it-IT" sz="1400" b="1" i="0" u="sng" dirty="0">
                <a:solidFill>
                  <a:srgbClr val="2D2D2D"/>
                </a:solidFill>
                <a:effectLst/>
                <a:latin typeface="Book Antiqua" panose="02040602050305030304" pitchFamily="18" charset="0"/>
              </a:rPr>
              <a:t>partire</a:t>
            </a:r>
            <a:r>
              <a:rPr lang="it-IT" sz="1600" b="1" i="0" u="sng" dirty="0">
                <a:solidFill>
                  <a:srgbClr val="2D2D2D"/>
                </a:solidFill>
                <a:effectLst/>
                <a:latin typeface="Book Antiqua" panose="02040602050305030304" pitchFamily="18" charset="0"/>
              </a:rPr>
              <a:t> dal 2 dicembre 2024, l’Agenzia delle Dogane, nell’ambito del progetto </a:t>
            </a:r>
            <a:r>
              <a:rPr lang="it-IT" sz="1600" b="0" i="0" dirty="0">
                <a:solidFill>
                  <a:srgbClr val="2D2D2D"/>
                </a:solidFill>
                <a:effectLst/>
                <a:latin typeface="Book Antiqua" panose="02040602050305030304" pitchFamily="18" charset="0"/>
              </a:rPr>
              <a:t>di reingegnerizzazione del sistema informatico di sdoganamento all’esportazione, </a:t>
            </a:r>
            <a:r>
              <a:rPr lang="it-IT" sz="1600" b="1" i="0" u="sng" dirty="0">
                <a:solidFill>
                  <a:srgbClr val="2D2D2D"/>
                </a:solidFill>
                <a:effectLst/>
                <a:latin typeface="Book Antiqua" panose="02040602050305030304" pitchFamily="18" charset="0"/>
              </a:rPr>
              <a:t>ha implementato i nuovi tracciati telematici per la trasmissione delle dichiarazioni doganali all’export.</a:t>
            </a:r>
          </a:p>
          <a:p>
            <a:pPr algn="just">
              <a:buNone/>
            </a:pPr>
            <a:endParaRPr lang="it-IT" sz="1600" b="1" i="0" u="sng" dirty="0">
              <a:solidFill>
                <a:srgbClr val="2D2D2D"/>
              </a:solidFill>
              <a:effectLst/>
              <a:latin typeface="Book Antiqua" panose="02040602050305030304" pitchFamily="18" charset="0"/>
            </a:endParaRPr>
          </a:p>
          <a:p>
            <a:pPr algn="just">
              <a:buNone/>
            </a:pPr>
            <a:r>
              <a:rPr lang="it-IT" sz="1600" b="0" i="0" dirty="0">
                <a:solidFill>
                  <a:srgbClr val="2D2D2D"/>
                </a:solidFill>
                <a:effectLst/>
                <a:latin typeface="Book Antiqua" panose="02040602050305030304" pitchFamily="18" charset="0"/>
              </a:rPr>
              <a:t>L’Agenzia delle Dogane mette ora a disposizione per ciascuna esportazione, all’interno dell’area riservata degli operatori, il DAE (i.e. Documento di Accompagnamento all’Esportazione) in .pdf e il visto uscire in formato .XML (c.d. “</a:t>
            </a:r>
            <a:r>
              <a:rPr lang="it-IT" sz="1600" b="0" i="0" dirty="0" err="1">
                <a:solidFill>
                  <a:srgbClr val="2D2D2D"/>
                </a:solidFill>
                <a:effectLst/>
                <a:latin typeface="Book Antiqua" panose="02040602050305030304" pitchFamily="18" charset="0"/>
              </a:rPr>
              <a:t>iVisto</a:t>
            </a:r>
            <a:r>
              <a:rPr lang="it-IT" sz="1600" b="0" i="0" dirty="0">
                <a:solidFill>
                  <a:srgbClr val="2D2D2D"/>
                </a:solidFill>
                <a:effectLst/>
                <a:latin typeface="Book Antiqua" panose="02040602050305030304" pitchFamily="18" charset="0"/>
              </a:rPr>
              <a:t>”).</a:t>
            </a:r>
          </a:p>
          <a:p>
            <a:pPr algn="just">
              <a:buNone/>
            </a:pPr>
            <a:endParaRPr lang="it-IT" sz="1600" b="0" i="0" dirty="0">
              <a:solidFill>
                <a:srgbClr val="2D2D2D"/>
              </a:solidFill>
              <a:effectLst/>
              <a:latin typeface="Book Antiqua" panose="02040602050305030304" pitchFamily="18" charset="0"/>
            </a:endParaRPr>
          </a:p>
          <a:p>
            <a:pPr algn="just">
              <a:buNone/>
            </a:pPr>
            <a:r>
              <a:rPr lang="it-IT" sz="1600" b="0" i="0" dirty="0">
                <a:solidFill>
                  <a:srgbClr val="2D2D2D"/>
                </a:solidFill>
                <a:effectLst/>
                <a:latin typeface="Book Antiqua" panose="02040602050305030304" pitchFamily="18" charset="0"/>
              </a:rPr>
              <a:t>Al fine di supportare </a:t>
            </a:r>
            <a:r>
              <a:rPr lang="it-IT" sz="1600" b="1" i="0" u="sng" dirty="0">
                <a:solidFill>
                  <a:srgbClr val="2D2D2D"/>
                </a:solidFill>
                <a:effectLst/>
                <a:latin typeface="Book Antiqua" panose="02040602050305030304" pitchFamily="18" charset="0"/>
              </a:rPr>
              <a:t>il regime di non imponibilità proprio delle cessioni all’esportazione, la normativa IVA, all’art. 8 del d.P.R. n. 633/1972</a:t>
            </a:r>
            <a:r>
              <a:rPr lang="it-IT" sz="1600" b="0" i="0" dirty="0">
                <a:solidFill>
                  <a:srgbClr val="2D2D2D"/>
                </a:solidFill>
                <a:effectLst/>
                <a:latin typeface="Book Antiqua" panose="02040602050305030304" pitchFamily="18" charset="0"/>
              </a:rPr>
              <a:t>, prevede che “</a:t>
            </a:r>
            <a:r>
              <a:rPr lang="it-IT" sz="1600" b="0" i="1" dirty="0">
                <a:solidFill>
                  <a:srgbClr val="2D2D2D"/>
                </a:solidFill>
                <a:effectLst/>
                <a:latin typeface="Book Antiqua" panose="02040602050305030304" pitchFamily="18" charset="0"/>
              </a:rPr>
              <a:t>l’esportazione deve risultare da documento doganale, o da vidimazione apposta dall’Ufficio doganale su un esemplare della fattura ovvero su un esemplare della bolla di accompagnamento </a:t>
            </a:r>
            <a:r>
              <a:rPr lang="it-IT" sz="1600" b="0" i="0" dirty="0">
                <a:solidFill>
                  <a:srgbClr val="2D2D2D"/>
                </a:solidFill>
                <a:effectLst/>
                <a:latin typeface="Book Antiqua" panose="02040602050305030304" pitchFamily="18" charset="0"/>
              </a:rPr>
              <a:t>[…]”.</a:t>
            </a:r>
          </a:p>
          <a:p>
            <a:pPr algn="just">
              <a:buNone/>
            </a:pPr>
            <a:endParaRPr lang="it-IT" sz="1600" b="0" i="0" dirty="0">
              <a:solidFill>
                <a:srgbClr val="2D2D2D"/>
              </a:solidFill>
              <a:effectLst/>
              <a:latin typeface="Book Antiqua" panose="02040602050305030304" pitchFamily="18" charset="0"/>
            </a:endParaRPr>
          </a:p>
          <a:p>
            <a:pPr algn="just">
              <a:buNone/>
            </a:pPr>
            <a:r>
              <a:rPr lang="it-IT" sz="1600" b="0" i="0" dirty="0">
                <a:solidFill>
                  <a:srgbClr val="2D2D2D"/>
                </a:solidFill>
                <a:effectLst/>
                <a:latin typeface="Book Antiqua" panose="02040602050305030304" pitchFamily="18" charset="0"/>
              </a:rPr>
              <a:t>In merito alla prova dell’uscita della merce dal territorio doganale UE, la prassi dell’Agenzia delle Dogane e dell’Agenzia delle Entrate è allineata nel chiarire che la prova dell’esportazione è data dal messaggio informatico (“risultati di uscita”) trasmesso, e registrato sul sistema AIDA, dalla dogana di uscita alla dogana di esportazione.</a:t>
            </a:r>
          </a:p>
        </p:txBody>
      </p:sp>
    </p:spTree>
    <p:extLst>
      <p:ext uri="{BB962C8B-B14F-4D97-AF65-F5344CB8AC3E}">
        <p14:creationId xmlns:p14="http://schemas.microsoft.com/office/powerpoint/2010/main" val="1522855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421C54-4773-D48D-0609-91A8DE041DF4}"/>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C8B93238-E1B2-C427-6C75-8F0F6161AA2B}"/>
              </a:ext>
            </a:extLst>
          </p:cNvPr>
          <p:cNvSpPr>
            <a:spLocks noGrp="1"/>
          </p:cNvSpPr>
          <p:nvPr>
            <p:ph type="title"/>
          </p:nvPr>
        </p:nvSpPr>
        <p:spPr>
          <a:xfrm>
            <a:off x="529370" y="190500"/>
            <a:ext cx="11457887" cy="1450757"/>
          </a:xfrm>
        </p:spPr>
        <p:txBody>
          <a:bodyPr>
            <a:normAutofit/>
          </a:bodyPr>
          <a:lstStyle/>
          <a:p>
            <a:r>
              <a:rPr lang="it-IT" sz="2800" b="1" dirty="0">
                <a:latin typeface="Cambria" panose="02040503050406030204" pitchFamily="18" charset="0"/>
                <a:ea typeface="Cambria" panose="02040503050406030204" pitchFamily="18" charset="0"/>
              </a:rPr>
              <a:t>Le «</a:t>
            </a:r>
            <a:r>
              <a:rPr lang="it-IT" sz="2800" b="1" i="1" dirty="0">
                <a:latin typeface="Cambria" panose="02040503050406030204" pitchFamily="18" charset="0"/>
                <a:ea typeface="Cambria" panose="02040503050406030204" pitchFamily="18" charset="0"/>
              </a:rPr>
              <a:t>operazioni non imponibili</a:t>
            </a:r>
            <a:r>
              <a:rPr lang="it-IT" sz="2800" b="1" dirty="0">
                <a:latin typeface="Cambria" panose="02040503050406030204" pitchFamily="18" charset="0"/>
                <a:ea typeface="Cambria" panose="02040503050406030204" pitchFamily="18" charset="0"/>
              </a:rPr>
              <a:t>»: </a:t>
            </a:r>
            <a:br>
              <a:rPr lang="it-IT" sz="2800" b="1" dirty="0">
                <a:latin typeface="Cambria" panose="02040503050406030204" pitchFamily="18" charset="0"/>
                <a:ea typeface="Cambria" panose="02040503050406030204" pitchFamily="18" charset="0"/>
              </a:rPr>
            </a:br>
            <a:br>
              <a:rPr lang="it-IT" sz="2800" b="1" dirty="0">
                <a:latin typeface="Cambria" panose="02040503050406030204" pitchFamily="18" charset="0"/>
                <a:ea typeface="Cambria" panose="02040503050406030204" pitchFamily="18" charset="0"/>
              </a:rPr>
            </a:br>
            <a:r>
              <a:rPr lang="it-IT" sz="2800" b="1" i="1" dirty="0">
                <a:latin typeface="Book Antiqua" panose="02040602050305030304" pitchFamily="18" charset="0"/>
                <a:ea typeface="Cambria" panose="02040503050406030204" pitchFamily="18" charset="0"/>
              </a:rPr>
              <a:t>b) le cessioni </a:t>
            </a:r>
            <a:r>
              <a:rPr lang="it-IT" sz="2800" b="1" i="1" dirty="0" err="1">
                <a:latin typeface="Book Antiqua" panose="02040602050305030304" pitchFamily="18" charset="0"/>
                <a:ea typeface="Cambria" panose="02040503050406030204" pitchFamily="18" charset="0"/>
              </a:rPr>
              <a:t>intraUE</a:t>
            </a:r>
            <a:r>
              <a:rPr lang="it-IT" sz="2800" b="1" i="1" dirty="0">
                <a:latin typeface="Book Antiqua" panose="02040602050305030304" pitchFamily="18" charset="0"/>
                <a:ea typeface="Cambria" panose="02040503050406030204" pitchFamily="18" charset="0"/>
              </a:rPr>
              <a:t> ex </a:t>
            </a:r>
            <a:r>
              <a:rPr lang="it-IT" sz="2800" b="1" i="1" dirty="0">
                <a:latin typeface="Book Antiqua" panose="02040602050305030304" pitchFamily="18" charset="0"/>
              </a:rPr>
              <a:t>art. 41  c. 1 DL 331/93</a:t>
            </a:r>
            <a:endParaRPr lang="it-IT" sz="2800" b="1" i="1" dirty="0">
              <a:latin typeface="Book Antiqua" panose="02040602050305030304" pitchFamily="18" charset="0"/>
              <a:ea typeface="Cambria" panose="02040503050406030204" pitchFamily="18" charset="0"/>
            </a:endParaRPr>
          </a:p>
        </p:txBody>
      </p:sp>
      <p:pic>
        <p:nvPicPr>
          <p:cNvPr id="3077" name="Picture 5">
            <a:hlinkClick r:id="rId2"/>
            <a:extLst>
              <a:ext uri="{FF2B5EF4-FFF2-40B4-BE49-F238E27FC236}">
                <a16:creationId xmlns:a16="http://schemas.microsoft.com/office/drawing/2014/main" id="{19C299D4-F144-CC24-DC20-2E446DB761D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1100" y="-320675"/>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a:hlinkClick r:id="rId4"/>
            <a:extLst>
              <a:ext uri="{FF2B5EF4-FFF2-40B4-BE49-F238E27FC236}">
                <a16:creationId xmlns:a16="http://schemas.microsoft.com/office/drawing/2014/main" id="{D6C21D02-26A8-33B0-3B7E-CF5F7BB2D0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2888" y="-168275"/>
            <a:ext cx="142875" cy="142875"/>
          </a:xfrm>
          <a:prstGeom prst="rect">
            <a:avLst/>
          </a:prstGeom>
          <a:noFill/>
          <a:extLst>
            <a:ext uri="{909E8E84-426E-40DD-AFC4-6F175D3DCCD1}">
              <a14:hiddenFill xmlns:a14="http://schemas.microsoft.com/office/drawing/2010/main">
                <a:solidFill>
                  <a:srgbClr val="FFFFFF"/>
                </a:solidFill>
              </a14:hiddenFill>
            </a:ext>
          </a:extLst>
        </p:spPr>
      </p:pic>
      <p:sp>
        <p:nvSpPr>
          <p:cNvPr id="3" name="CasellaDiTesto 2">
            <a:extLst>
              <a:ext uri="{FF2B5EF4-FFF2-40B4-BE49-F238E27FC236}">
                <a16:creationId xmlns:a16="http://schemas.microsoft.com/office/drawing/2014/main" id="{98C056B8-C4DA-B7F9-E42B-A83884668A71}"/>
              </a:ext>
            </a:extLst>
          </p:cNvPr>
          <p:cNvSpPr txBox="1"/>
          <p:nvPr/>
        </p:nvSpPr>
        <p:spPr>
          <a:xfrm>
            <a:off x="704613" y="2274838"/>
            <a:ext cx="10135985" cy="2246769"/>
          </a:xfrm>
          <a:prstGeom prst="rect">
            <a:avLst/>
          </a:prstGeom>
          <a:noFill/>
        </p:spPr>
        <p:txBody>
          <a:bodyPr wrap="square" rtlCol="0">
            <a:spAutoFit/>
          </a:bodyPr>
          <a:lstStyle/>
          <a:p>
            <a:pPr algn="just"/>
            <a:r>
              <a:rPr lang="it-IT" sz="2000" b="1" u="sng" dirty="0">
                <a:latin typeface="Book Antiqua" panose="02040602050305030304" pitchFamily="18" charset="0"/>
              </a:rPr>
              <a:t>Costituiscono cessioni intracomunitarie:</a:t>
            </a:r>
          </a:p>
          <a:p>
            <a:pPr algn="just"/>
            <a:endParaRPr lang="it-IT" sz="2000" dirty="0">
              <a:latin typeface="Book Antiqua" panose="02040602050305030304" pitchFamily="18" charset="0"/>
            </a:endParaRPr>
          </a:p>
          <a:p>
            <a:pPr algn="just"/>
            <a:r>
              <a:rPr lang="it-IT" sz="2000" dirty="0">
                <a:solidFill>
                  <a:srgbClr val="FF6600"/>
                </a:solidFill>
                <a:latin typeface="Book Antiqua" panose="02040602050305030304" pitchFamily="18" charset="0"/>
              </a:rPr>
              <a:t>le cessioni a titolo oneroso di beni, trasportati </a:t>
            </a:r>
            <a:r>
              <a:rPr lang="it-IT" sz="2000" dirty="0">
                <a:latin typeface="Book Antiqua" panose="02040602050305030304" pitchFamily="18" charset="0"/>
              </a:rPr>
              <a:t>o spediti </a:t>
            </a:r>
            <a:r>
              <a:rPr lang="it-IT" sz="2000" dirty="0">
                <a:solidFill>
                  <a:srgbClr val="FF6600"/>
                </a:solidFill>
                <a:latin typeface="Book Antiqua" panose="02040602050305030304" pitchFamily="18" charset="0"/>
              </a:rPr>
              <a:t>nel territorio di altro Stato membro,</a:t>
            </a:r>
            <a:r>
              <a:rPr lang="it-IT" sz="2000" dirty="0">
                <a:latin typeface="Book Antiqua" panose="02040602050305030304" pitchFamily="18" charset="0"/>
              </a:rPr>
              <a:t> dal cedente o dall'acquirente, o da terzi per loro conto, </a:t>
            </a:r>
            <a:r>
              <a:rPr lang="it-IT" sz="2000" dirty="0">
                <a:solidFill>
                  <a:srgbClr val="FF6600"/>
                </a:solidFill>
                <a:latin typeface="Book Antiqua" panose="02040602050305030304" pitchFamily="18" charset="0"/>
              </a:rPr>
              <a:t>nei confronti di cessionari soggetti di imposta</a:t>
            </a:r>
            <a:r>
              <a:rPr lang="it-IT" sz="2000" dirty="0">
                <a:latin typeface="Book Antiqua" panose="02040602050305030304" pitchFamily="18" charset="0"/>
              </a:rPr>
              <a:t> o di enti, associazioni ed altre organizzazioni indicate nell'articolo </a:t>
            </a:r>
            <a:r>
              <a:rPr lang="it-IT" sz="2000" dirty="0" err="1">
                <a:latin typeface="Book Antiqua" panose="02040602050305030304" pitchFamily="18" charset="0"/>
              </a:rPr>
              <a:t>4</a:t>
            </a:r>
            <a:r>
              <a:rPr lang="it-IT" sz="2000" dirty="0">
                <a:latin typeface="Book Antiqua" panose="02040602050305030304" pitchFamily="18" charset="0"/>
              </a:rPr>
              <a:t>, quarto comma, del decreto del Presidente della Repubblica 26 ottobre 1972, n. 633, non soggetti passivi d'imposta</a:t>
            </a:r>
            <a:endParaRPr lang="it-IT" sz="2000" b="1" dirty="0">
              <a:latin typeface="Book Antiqua" panose="02040602050305030304" pitchFamily="18" charset="0"/>
            </a:endParaRPr>
          </a:p>
        </p:txBody>
      </p:sp>
    </p:spTree>
    <p:extLst>
      <p:ext uri="{BB962C8B-B14F-4D97-AF65-F5344CB8AC3E}">
        <p14:creationId xmlns:p14="http://schemas.microsoft.com/office/powerpoint/2010/main" val="24546686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C41C7C-84C2-3576-0879-BE91ADB5ADC5}"/>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07738A74-47BB-D973-7B39-88C8B7B46C15}"/>
              </a:ext>
            </a:extLst>
          </p:cNvPr>
          <p:cNvSpPr>
            <a:spLocks noGrp="1"/>
          </p:cNvSpPr>
          <p:nvPr>
            <p:ph type="title"/>
          </p:nvPr>
        </p:nvSpPr>
        <p:spPr>
          <a:xfrm>
            <a:off x="529370" y="190500"/>
            <a:ext cx="11457887" cy="1450757"/>
          </a:xfrm>
        </p:spPr>
        <p:txBody>
          <a:bodyPr>
            <a:normAutofit/>
          </a:bodyPr>
          <a:lstStyle/>
          <a:p>
            <a:r>
              <a:rPr lang="it-IT" sz="2800" b="1" dirty="0">
                <a:latin typeface="Cambria" panose="02040503050406030204" pitchFamily="18" charset="0"/>
                <a:ea typeface="Cambria" panose="02040503050406030204" pitchFamily="18" charset="0"/>
              </a:rPr>
              <a:t>Le «</a:t>
            </a:r>
            <a:r>
              <a:rPr lang="it-IT" sz="2800" b="1" i="1" dirty="0">
                <a:latin typeface="Cambria" panose="02040503050406030204" pitchFamily="18" charset="0"/>
                <a:ea typeface="Cambria" panose="02040503050406030204" pitchFamily="18" charset="0"/>
              </a:rPr>
              <a:t>operazioni non imponibili</a:t>
            </a:r>
            <a:r>
              <a:rPr lang="it-IT" sz="2800" b="1" dirty="0">
                <a:latin typeface="Cambria" panose="02040503050406030204" pitchFamily="18" charset="0"/>
                <a:ea typeface="Cambria" panose="02040503050406030204" pitchFamily="18" charset="0"/>
              </a:rPr>
              <a:t>»: </a:t>
            </a:r>
            <a:br>
              <a:rPr lang="it-IT" sz="2800" b="1" dirty="0">
                <a:latin typeface="Cambria" panose="02040503050406030204" pitchFamily="18" charset="0"/>
                <a:ea typeface="Cambria" panose="02040503050406030204" pitchFamily="18" charset="0"/>
              </a:rPr>
            </a:br>
            <a:br>
              <a:rPr lang="it-IT" sz="2800" b="1" dirty="0">
                <a:latin typeface="Cambria" panose="02040503050406030204" pitchFamily="18" charset="0"/>
                <a:ea typeface="Cambria" panose="02040503050406030204" pitchFamily="18" charset="0"/>
              </a:rPr>
            </a:br>
            <a:r>
              <a:rPr lang="it-IT" sz="2800" b="1" i="1" dirty="0">
                <a:latin typeface="Book Antiqua" panose="02040602050305030304" pitchFamily="18" charset="0"/>
                <a:ea typeface="Cambria" panose="02040503050406030204" pitchFamily="18" charset="0"/>
              </a:rPr>
              <a:t>b) le cessioni </a:t>
            </a:r>
            <a:r>
              <a:rPr lang="it-IT" sz="2800" b="1" i="1" dirty="0" err="1">
                <a:latin typeface="Book Antiqua" panose="02040602050305030304" pitchFamily="18" charset="0"/>
                <a:ea typeface="Cambria" panose="02040503050406030204" pitchFamily="18" charset="0"/>
              </a:rPr>
              <a:t>intraUE</a:t>
            </a:r>
            <a:r>
              <a:rPr lang="it-IT" sz="2800" b="1" i="1" dirty="0">
                <a:latin typeface="Book Antiqua" panose="02040602050305030304" pitchFamily="18" charset="0"/>
                <a:ea typeface="Cambria" panose="02040503050406030204" pitchFamily="18" charset="0"/>
              </a:rPr>
              <a:t> ex </a:t>
            </a:r>
            <a:r>
              <a:rPr lang="it-IT" sz="2800" b="1" i="1" dirty="0">
                <a:latin typeface="Book Antiqua" panose="02040602050305030304" pitchFamily="18" charset="0"/>
              </a:rPr>
              <a:t>art. 41  c. 1 DL 331/93</a:t>
            </a:r>
            <a:endParaRPr lang="it-IT" sz="2800" b="1" i="1" dirty="0">
              <a:latin typeface="Book Antiqua" panose="02040602050305030304" pitchFamily="18" charset="0"/>
              <a:ea typeface="Cambria" panose="02040503050406030204" pitchFamily="18" charset="0"/>
            </a:endParaRPr>
          </a:p>
        </p:txBody>
      </p:sp>
      <p:pic>
        <p:nvPicPr>
          <p:cNvPr id="3077" name="Picture 5">
            <a:hlinkClick r:id="rId2"/>
            <a:extLst>
              <a:ext uri="{FF2B5EF4-FFF2-40B4-BE49-F238E27FC236}">
                <a16:creationId xmlns:a16="http://schemas.microsoft.com/office/drawing/2014/main" id="{CEF76D6B-5F30-9110-410A-6BCF780574C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1100" y="-320675"/>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a:hlinkClick r:id="rId4"/>
            <a:extLst>
              <a:ext uri="{FF2B5EF4-FFF2-40B4-BE49-F238E27FC236}">
                <a16:creationId xmlns:a16="http://schemas.microsoft.com/office/drawing/2014/main" id="{D7ACB083-36C0-9FC9-4686-F1AC1412A6C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2888" y="-168275"/>
            <a:ext cx="142875" cy="142875"/>
          </a:xfrm>
          <a:prstGeom prst="rect">
            <a:avLst/>
          </a:prstGeom>
          <a:noFill/>
          <a:extLst>
            <a:ext uri="{909E8E84-426E-40DD-AFC4-6F175D3DCCD1}">
              <a14:hiddenFill xmlns:a14="http://schemas.microsoft.com/office/drawing/2010/main">
                <a:solidFill>
                  <a:srgbClr val="FFFFFF"/>
                </a:solidFill>
              </a14:hiddenFill>
            </a:ext>
          </a:extLst>
        </p:spPr>
      </p:pic>
      <p:sp>
        <p:nvSpPr>
          <p:cNvPr id="4" name="CasellaDiTesto 3">
            <a:extLst>
              <a:ext uri="{FF2B5EF4-FFF2-40B4-BE49-F238E27FC236}">
                <a16:creationId xmlns:a16="http://schemas.microsoft.com/office/drawing/2014/main" id="{7904E163-0837-D9B7-D856-677B6271F190}"/>
              </a:ext>
            </a:extLst>
          </p:cNvPr>
          <p:cNvSpPr txBox="1"/>
          <p:nvPr/>
        </p:nvSpPr>
        <p:spPr>
          <a:xfrm>
            <a:off x="457200" y="2230942"/>
            <a:ext cx="10791022" cy="2616101"/>
          </a:xfrm>
          <a:prstGeom prst="rect">
            <a:avLst/>
          </a:prstGeom>
          <a:noFill/>
        </p:spPr>
        <p:txBody>
          <a:bodyPr wrap="square" rtlCol="0">
            <a:spAutoFit/>
          </a:bodyPr>
          <a:lstStyle/>
          <a:p>
            <a:pPr algn="just"/>
            <a:r>
              <a:rPr lang="it-IT" sz="2400" b="1" i="1" u="sng" dirty="0">
                <a:solidFill>
                  <a:srgbClr val="FF6600"/>
                </a:solidFill>
                <a:latin typeface="Book Antiqua" panose="02040602050305030304" pitchFamily="18" charset="0"/>
              </a:rPr>
              <a:t>Cessioni intracomunitarie</a:t>
            </a:r>
            <a:r>
              <a:rPr lang="it-IT" sz="2400" dirty="0">
                <a:latin typeface="Book Antiqua" panose="02040602050305030304" pitchFamily="18" charset="0"/>
              </a:rPr>
              <a:t>:</a:t>
            </a:r>
          </a:p>
          <a:p>
            <a:pPr algn="just"/>
            <a:endParaRPr lang="it-IT" sz="2400" dirty="0">
              <a:latin typeface="Book Antiqua" panose="02040602050305030304" pitchFamily="18" charset="0"/>
            </a:endParaRPr>
          </a:p>
          <a:p>
            <a:pPr marL="360363" indent="-360363" algn="just">
              <a:buFont typeface="Arial"/>
              <a:buChar char="•"/>
            </a:pPr>
            <a:r>
              <a:rPr lang="it-IT" sz="2400" dirty="0">
                <a:latin typeface="Book Antiqua" panose="02040602050305030304" pitchFamily="18" charset="0"/>
              </a:rPr>
              <a:t>Emissione di fattura NI ex art. 41 </a:t>
            </a:r>
            <a:r>
              <a:rPr lang="it-IT" sz="2400" dirty="0" err="1">
                <a:latin typeface="Book Antiqua" panose="02040602050305030304" pitchFamily="18" charset="0"/>
              </a:rPr>
              <a:t>DL</a:t>
            </a:r>
            <a:r>
              <a:rPr lang="it-IT" sz="2400" dirty="0">
                <a:latin typeface="Book Antiqua" panose="02040602050305030304" pitchFamily="18" charset="0"/>
              </a:rPr>
              <a:t> 331/93</a:t>
            </a:r>
          </a:p>
          <a:p>
            <a:pPr marL="360363" indent="-360363" algn="just">
              <a:buFont typeface="Arial"/>
              <a:buChar char="•"/>
            </a:pPr>
            <a:r>
              <a:rPr lang="it-IT" sz="2400" dirty="0">
                <a:latin typeface="Book Antiqua" panose="02040602050305030304" pitchFamily="18" charset="0"/>
              </a:rPr>
              <a:t>Annotazione nel registro delle vendite</a:t>
            </a:r>
          </a:p>
          <a:p>
            <a:pPr marL="360363" indent="-360363" algn="just">
              <a:buFont typeface="Arial"/>
              <a:buChar char="•"/>
            </a:pPr>
            <a:r>
              <a:rPr lang="it-IT" sz="2400" dirty="0">
                <a:latin typeface="Book Antiqua" panose="02040602050305030304" pitchFamily="18" charset="0"/>
              </a:rPr>
              <a:t>Presentazione in via telematica all’Agenzia delle Dogane elenchi riepilogativi INTRASTAT </a:t>
            </a:r>
            <a:endParaRPr lang="it-IT" sz="2000" dirty="0">
              <a:latin typeface="Book Antiqua" panose="02040602050305030304" pitchFamily="18" charset="0"/>
            </a:endParaRPr>
          </a:p>
          <a:p>
            <a:pPr marL="360363" indent="-360363" algn="just"/>
            <a:endParaRPr lang="it-IT" sz="2000" dirty="0">
              <a:latin typeface="Book Antiqua" panose="02040602050305030304" pitchFamily="18" charset="0"/>
            </a:endParaRPr>
          </a:p>
        </p:txBody>
      </p:sp>
    </p:spTree>
    <p:extLst>
      <p:ext uri="{BB962C8B-B14F-4D97-AF65-F5344CB8AC3E}">
        <p14:creationId xmlns:p14="http://schemas.microsoft.com/office/powerpoint/2010/main" val="2082236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F0DA13-805E-8527-3B9A-DD77D086364B}"/>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30A603D4-2D88-F6C0-761B-CBA9D430C01D}"/>
              </a:ext>
            </a:extLst>
          </p:cNvPr>
          <p:cNvSpPr>
            <a:spLocks noGrp="1"/>
          </p:cNvSpPr>
          <p:nvPr>
            <p:ph type="title"/>
          </p:nvPr>
        </p:nvSpPr>
        <p:spPr>
          <a:xfrm>
            <a:off x="529370" y="190500"/>
            <a:ext cx="11457887" cy="1450757"/>
          </a:xfrm>
        </p:spPr>
        <p:txBody>
          <a:bodyPr>
            <a:normAutofit/>
          </a:bodyPr>
          <a:lstStyle/>
          <a:p>
            <a:r>
              <a:rPr lang="it-IT" sz="2800" b="1" dirty="0">
                <a:latin typeface="Cambria" panose="02040503050406030204" pitchFamily="18" charset="0"/>
                <a:ea typeface="Cambria" panose="02040503050406030204" pitchFamily="18" charset="0"/>
              </a:rPr>
              <a:t>GLI ESONERI DAL MODELLO INTRASTAT</a:t>
            </a:r>
            <a:endParaRPr lang="it-IT" sz="2800" b="1" i="1" dirty="0">
              <a:latin typeface="Book Antiqua" panose="02040602050305030304" pitchFamily="18" charset="0"/>
              <a:ea typeface="Cambria" panose="02040503050406030204" pitchFamily="18" charset="0"/>
            </a:endParaRPr>
          </a:p>
        </p:txBody>
      </p:sp>
      <p:pic>
        <p:nvPicPr>
          <p:cNvPr id="3077" name="Picture 5">
            <a:hlinkClick r:id="rId2"/>
            <a:extLst>
              <a:ext uri="{FF2B5EF4-FFF2-40B4-BE49-F238E27FC236}">
                <a16:creationId xmlns:a16="http://schemas.microsoft.com/office/drawing/2014/main" id="{9B08414B-9F06-FC9E-3DEF-5491A76713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1100" y="-320675"/>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a:hlinkClick r:id="rId4"/>
            <a:extLst>
              <a:ext uri="{FF2B5EF4-FFF2-40B4-BE49-F238E27FC236}">
                <a16:creationId xmlns:a16="http://schemas.microsoft.com/office/drawing/2014/main" id="{221AB8DA-1424-6116-3DE5-B1D1C84FE7A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2888" y="-168275"/>
            <a:ext cx="142875" cy="142875"/>
          </a:xfrm>
          <a:prstGeom prst="rect">
            <a:avLst/>
          </a:prstGeom>
          <a:noFill/>
          <a:extLst>
            <a:ext uri="{909E8E84-426E-40DD-AFC4-6F175D3DCCD1}">
              <a14:hiddenFill xmlns:a14="http://schemas.microsoft.com/office/drawing/2010/main">
                <a:solidFill>
                  <a:srgbClr val="FFFFFF"/>
                </a:solidFill>
              </a14:hiddenFill>
            </a:ext>
          </a:extLst>
        </p:spPr>
      </p:pic>
      <p:sp>
        <p:nvSpPr>
          <p:cNvPr id="4" name="CasellaDiTesto 3">
            <a:extLst>
              <a:ext uri="{FF2B5EF4-FFF2-40B4-BE49-F238E27FC236}">
                <a16:creationId xmlns:a16="http://schemas.microsoft.com/office/drawing/2014/main" id="{E6A3815D-82C7-AD51-9B79-62D26B7A1D2C}"/>
              </a:ext>
            </a:extLst>
          </p:cNvPr>
          <p:cNvSpPr txBox="1"/>
          <p:nvPr/>
        </p:nvSpPr>
        <p:spPr>
          <a:xfrm>
            <a:off x="413657" y="2073893"/>
            <a:ext cx="10791022" cy="1877437"/>
          </a:xfrm>
          <a:prstGeom prst="rect">
            <a:avLst/>
          </a:prstGeom>
          <a:noFill/>
        </p:spPr>
        <p:txBody>
          <a:bodyPr wrap="square" rtlCol="0">
            <a:spAutoFit/>
          </a:bodyPr>
          <a:lstStyle/>
          <a:p>
            <a:r>
              <a:rPr lang="it-IT" sz="1600" dirty="0">
                <a:latin typeface="Book Antiqua" panose="02040602050305030304" pitchFamily="18" charset="0"/>
              </a:rPr>
              <a:t>Sono sempre soggette a comunicazione Intrastat, indipendentemente dall’importo, le seguenti operazioni effettuate nei confronti di soggetti passivi IVA stabiliti nell’UE:</a:t>
            </a:r>
          </a:p>
          <a:p>
            <a:endParaRPr lang="it-IT" sz="1600" dirty="0">
              <a:latin typeface="Book Antiqua" panose="02040602050305030304" pitchFamily="18" charset="0"/>
            </a:endParaRPr>
          </a:p>
          <a:p>
            <a:r>
              <a:rPr lang="it-IT" sz="1600" b="1" dirty="0">
                <a:latin typeface="Book Antiqua" panose="02040602050305030304" pitchFamily="18" charset="0"/>
              </a:rPr>
              <a:t>- Cessioni intracomunitarie di beni,</a:t>
            </a:r>
            <a:r>
              <a:rPr lang="it-IT" sz="1600" dirty="0">
                <a:latin typeface="Book Antiqua" panose="02040602050305030304" pitchFamily="18" charset="0"/>
              </a:rPr>
              <a:t> da indicare nel modello INTRA-1 bis</a:t>
            </a:r>
          </a:p>
          <a:p>
            <a:r>
              <a:rPr lang="it-IT" sz="1600" b="1" dirty="0">
                <a:latin typeface="Book Antiqua" panose="02040602050305030304" pitchFamily="18" charset="0"/>
              </a:rPr>
              <a:t>- Prestazioni di servizi generici </a:t>
            </a:r>
            <a:r>
              <a:rPr lang="it-IT" sz="1600" dirty="0">
                <a:latin typeface="Book Antiqua" panose="02040602050305030304" pitchFamily="18" charset="0"/>
              </a:rPr>
              <a:t>(art. 7-ter del DPR 633/72), da esporre nel modello INTRA-1 quater</a:t>
            </a:r>
          </a:p>
          <a:p>
            <a:r>
              <a:rPr lang="it-IT" sz="1600" b="1" dirty="0">
                <a:latin typeface="Book Antiqua" panose="02040602050305030304" pitchFamily="18" charset="0"/>
              </a:rPr>
              <a:t>- Cessioni in regime di call-off stock</a:t>
            </a:r>
            <a:r>
              <a:rPr lang="it-IT" sz="1600" dirty="0">
                <a:latin typeface="Book Antiqua" panose="02040602050305030304" pitchFamily="18" charset="0"/>
              </a:rPr>
              <a:t> (art. 41-bis del D.L. 331/93), da riportare nel modello INTRA-1 sexies</a:t>
            </a:r>
          </a:p>
          <a:p>
            <a:pPr marL="360363" indent="-360363" algn="just"/>
            <a:endParaRPr lang="it-IT" dirty="0">
              <a:latin typeface="Book Antiqua" panose="02040602050305030304" pitchFamily="18" charset="0"/>
            </a:endParaRPr>
          </a:p>
        </p:txBody>
      </p:sp>
      <p:sp>
        <p:nvSpPr>
          <p:cNvPr id="5" name="CasellaDiTesto 4">
            <a:extLst>
              <a:ext uri="{FF2B5EF4-FFF2-40B4-BE49-F238E27FC236}">
                <a16:creationId xmlns:a16="http://schemas.microsoft.com/office/drawing/2014/main" id="{C322D16F-6098-BA9B-D017-23A84EF3500F}"/>
              </a:ext>
            </a:extLst>
          </p:cNvPr>
          <p:cNvSpPr txBox="1"/>
          <p:nvPr/>
        </p:nvSpPr>
        <p:spPr>
          <a:xfrm>
            <a:off x="413657" y="3635644"/>
            <a:ext cx="11364686" cy="2616101"/>
          </a:xfrm>
          <a:prstGeom prst="rect">
            <a:avLst/>
          </a:prstGeom>
          <a:noFill/>
        </p:spPr>
        <p:txBody>
          <a:bodyPr wrap="square">
            <a:spAutoFit/>
          </a:bodyPr>
          <a:lstStyle/>
          <a:p>
            <a:pPr algn="l">
              <a:buNone/>
            </a:pPr>
            <a:r>
              <a:rPr lang="it-IT" sz="1600" b="0" i="0" dirty="0">
                <a:solidFill>
                  <a:srgbClr val="454545"/>
                </a:solidFill>
                <a:effectLst/>
                <a:latin typeface="Book Antiqua" panose="02040602050305030304" pitchFamily="18" charset="0"/>
              </a:rPr>
              <a:t>Le operazioni passive, ovvero quelle </a:t>
            </a:r>
            <a:r>
              <a:rPr lang="it-IT" sz="1600" b="1" i="0" dirty="0">
                <a:solidFill>
                  <a:srgbClr val="454545"/>
                </a:solidFill>
                <a:effectLst/>
                <a:latin typeface="Book Antiqua" panose="02040602050305030304" pitchFamily="18" charset="0"/>
              </a:rPr>
              <a:t>ricevute da soggetti passivi stabiliti nella UE</a:t>
            </a:r>
            <a:r>
              <a:rPr lang="it-IT" sz="1600" b="0" i="0" dirty="0">
                <a:solidFill>
                  <a:srgbClr val="454545"/>
                </a:solidFill>
                <a:effectLst/>
                <a:latin typeface="Book Antiqua" panose="02040602050305030304" pitchFamily="18" charset="0"/>
              </a:rPr>
              <a:t>, devono essere comunicate nel modello Intrastat </a:t>
            </a:r>
            <a:r>
              <a:rPr lang="it-IT" sz="1600" b="1" i="0" dirty="0">
                <a:solidFill>
                  <a:srgbClr val="454545"/>
                </a:solidFill>
                <a:effectLst/>
                <a:latin typeface="Book Antiqua" panose="02040602050305030304" pitchFamily="18" charset="0"/>
              </a:rPr>
              <a:t>esclusivamente a fini statistici </a:t>
            </a:r>
            <a:r>
              <a:rPr lang="it-IT" sz="1600" b="0" i="0" dirty="0">
                <a:solidFill>
                  <a:srgbClr val="454545"/>
                </a:solidFill>
                <a:effectLst/>
                <a:latin typeface="Book Antiqua" panose="02040602050305030304" pitchFamily="18" charset="0"/>
              </a:rPr>
              <a:t>e solo se vengono </a:t>
            </a:r>
            <a:r>
              <a:rPr lang="it-IT" sz="1600" b="1" i="0" dirty="0">
                <a:solidFill>
                  <a:srgbClr val="454545"/>
                </a:solidFill>
                <a:effectLst/>
                <a:latin typeface="Book Antiqua" panose="02040602050305030304" pitchFamily="18" charset="0"/>
              </a:rPr>
              <a:t>superate determinate soglie nei quattro trimestri precedenti:</a:t>
            </a:r>
            <a:endParaRPr lang="it-IT" sz="1600" b="0" i="0" dirty="0">
              <a:solidFill>
                <a:srgbClr val="454545"/>
              </a:solidFill>
              <a:effectLst/>
              <a:latin typeface="Book Antiqua" panose="02040602050305030304" pitchFamily="18" charset="0"/>
            </a:endParaRPr>
          </a:p>
          <a:p>
            <a:pPr algn="l">
              <a:buFont typeface="Arial" panose="020B0604020202020204" pitchFamily="34" charset="0"/>
              <a:buChar char="•"/>
            </a:pPr>
            <a:r>
              <a:rPr lang="it-IT" sz="1600" b="0" i="0" dirty="0">
                <a:solidFill>
                  <a:srgbClr val="454545"/>
                </a:solidFill>
                <a:effectLst/>
                <a:latin typeface="Book Antiqua" panose="02040602050305030304" pitchFamily="18" charset="0"/>
              </a:rPr>
              <a:t>Acquisti intracomunitari di beni, da indicare nel modello INTRA-2 bis</a:t>
            </a:r>
          </a:p>
          <a:p>
            <a:pPr algn="l">
              <a:buFont typeface="Arial" panose="020B0604020202020204" pitchFamily="34" charset="0"/>
              <a:buChar char="•"/>
            </a:pPr>
            <a:r>
              <a:rPr lang="it-IT" sz="1600" b="0" i="0" dirty="0">
                <a:solidFill>
                  <a:srgbClr val="454545"/>
                </a:solidFill>
                <a:effectLst/>
                <a:latin typeface="Book Antiqua" panose="02040602050305030304" pitchFamily="18" charset="0"/>
              </a:rPr>
              <a:t>Prestazioni di servizi generici ricevute, da esporre nel modello INTRA-2 quater</a:t>
            </a:r>
          </a:p>
          <a:p>
            <a:pPr algn="l">
              <a:buNone/>
            </a:pPr>
            <a:r>
              <a:rPr lang="it-IT" sz="1600" b="0" i="0" dirty="0">
                <a:solidFill>
                  <a:srgbClr val="454545"/>
                </a:solidFill>
                <a:effectLst/>
                <a:latin typeface="Book Antiqua" panose="02040602050305030304" pitchFamily="18" charset="0"/>
              </a:rPr>
              <a:t>L’obbligo non sussiste se, in ciascuno degli ultimi quattro trimestri di riferimento:</a:t>
            </a:r>
          </a:p>
          <a:p>
            <a:pPr algn="l">
              <a:buFont typeface="Arial" panose="020B0604020202020204" pitchFamily="34" charset="0"/>
              <a:buChar char="•"/>
            </a:pPr>
            <a:r>
              <a:rPr lang="it-IT" sz="1600" b="0" i="0" dirty="0">
                <a:solidFill>
                  <a:srgbClr val="454545"/>
                </a:solidFill>
                <a:effectLst/>
                <a:latin typeface="Book Antiqua" panose="02040602050305030304" pitchFamily="18" charset="0"/>
              </a:rPr>
              <a:t>il valore complessivo degli acquisti di beni non supera €350.000 per trimestre;</a:t>
            </a:r>
          </a:p>
          <a:p>
            <a:pPr algn="l">
              <a:buFont typeface="Arial" panose="020B0604020202020204" pitchFamily="34" charset="0"/>
              <a:buChar char="•"/>
            </a:pPr>
            <a:r>
              <a:rPr lang="it-IT" sz="1600" b="0" i="0" dirty="0">
                <a:solidFill>
                  <a:srgbClr val="454545"/>
                </a:solidFill>
                <a:effectLst/>
                <a:latin typeface="Book Antiqua" panose="02040602050305030304" pitchFamily="18" charset="0"/>
              </a:rPr>
              <a:t>il valore complessivo dei servizi generici ricevuti non supera €100.000 per trimestre.</a:t>
            </a:r>
          </a:p>
          <a:p>
            <a:pPr algn="l">
              <a:buNone/>
            </a:pPr>
            <a:r>
              <a:rPr lang="it-IT" sz="1600" b="0" i="0" dirty="0">
                <a:solidFill>
                  <a:srgbClr val="454545"/>
                </a:solidFill>
                <a:effectLst/>
                <a:latin typeface="Book Antiqua" panose="02040602050305030304" pitchFamily="18" charset="0"/>
              </a:rPr>
              <a:t>In questi casi, l’operatore economico è esonerato dalla presentazione del modello Intrastat per le operazioni passive.</a:t>
            </a:r>
          </a:p>
          <a:p>
            <a:pPr algn="l">
              <a:buNone/>
            </a:pPr>
            <a:r>
              <a:rPr lang="it-IT" sz="1600" b="1" i="0" dirty="0">
                <a:solidFill>
                  <a:srgbClr val="454545"/>
                </a:solidFill>
                <a:effectLst/>
                <a:latin typeface="Book Antiqua" panose="02040602050305030304" pitchFamily="18" charset="0"/>
              </a:rPr>
              <a:t>NOTA BENE:</a:t>
            </a:r>
            <a:r>
              <a:rPr lang="it-IT" sz="1600" b="0" i="0" dirty="0">
                <a:solidFill>
                  <a:srgbClr val="454545"/>
                </a:solidFill>
                <a:effectLst/>
                <a:latin typeface="Book Antiqua" panose="02040602050305030304" pitchFamily="18" charset="0"/>
              </a:rPr>
              <a:t> Le due soglie sono autonome e indipendenti. Il superamento di una sola di esse comporta l’obbligo di comunicazione solo per la tipologia di operazione interessata.</a:t>
            </a:r>
          </a:p>
        </p:txBody>
      </p:sp>
    </p:spTree>
    <p:extLst>
      <p:ext uri="{BB962C8B-B14F-4D97-AF65-F5344CB8AC3E}">
        <p14:creationId xmlns:p14="http://schemas.microsoft.com/office/powerpoint/2010/main" val="2241284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2C856B-82B4-187E-3DAA-8C89D5064945}"/>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DEA556E6-3D60-7441-EF29-A51B27723132}"/>
              </a:ext>
            </a:extLst>
          </p:cNvPr>
          <p:cNvSpPr>
            <a:spLocks noGrp="1"/>
          </p:cNvSpPr>
          <p:nvPr>
            <p:ph type="title"/>
          </p:nvPr>
        </p:nvSpPr>
        <p:spPr>
          <a:xfrm>
            <a:off x="1013208" y="158750"/>
            <a:ext cx="10635344" cy="1450757"/>
          </a:xfrm>
        </p:spPr>
        <p:txBody>
          <a:bodyPr>
            <a:normAutofit/>
          </a:bodyPr>
          <a:lstStyle/>
          <a:p>
            <a:r>
              <a:rPr lang="it-IT" sz="3200" b="1" dirty="0">
                <a:latin typeface="Cambria" panose="02040503050406030204" pitchFamily="18" charset="0"/>
                <a:ea typeface="Cambria" panose="02040503050406030204" pitchFamily="18" charset="0"/>
              </a:rPr>
              <a:t>L’IVA, QUESTA «</a:t>
            </a:r>
            <a:r>
              <a:rPr lang="it-IT" sz="3200" b="1" i="1" dirty="0">
                <a:latin typeface="Cambria" panose="02040503050406030204" pitchFamily="18" charset="0"/>
                <a:ea typeface="Cambria" panose="02040503050406030204" pitchFamily="18" charset="0"/>
              </a:rPr>
              <a:t>SCONOSCIUTA</a:t>
            </a:r>
            <a:r>
              <a:rPr lang="it-IT" sz="3200" b="1" dirty="0">
                <a:latin typeface="Cambria" panose="02040503050406030204" pitchFamily="18" charset="0"/>
                <a:ea typeface="Cambria" panose="02040503050406030204" pitchFamily="18" charset="0"/>
              </a:rPr>
              <a:t>» TRA DIRITTO NAZIONALE E DIRITTO COMUNITARIO</a:t>
            </a:r>
            <a:endParaRPr lang="it-IT" sz="3200" b="1" i="1" dirty="0">
              <a:latin typeface="Cambria" panose="02040503050406030204" pitchFamily="18" charset="0"/>
              <a:ea typeface="Cambria" panose="02040503050406030204" pitchFamily="18" charset="0"/>
            </a:endParaRPr>
          </a:p>
        </p:txBody>
      </p:sp>
      <p:pic>
        <p:nvPicPr>
          <p:cNvPr id="3077" name="Picture 5">
            <a:hlinkClick r:id="rId2"/>
            <a:extLst>
              <a:ext uri="{FF2B5EF4-FFF2-40B4-BE49-F238E27FC236}">
                <a16:creationId xmlns:a16="http://schemas.microsoft.com/office/drawing/2014/main" id="{BF8A7334-F60C-4F06-69E3-FD264F645A2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1100" y="-320675"/>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a:hlinkClick r:id="rId4"/>
            <a:extLst>
              <a:ext uri="{FF2B5EF4-FFF2-40B4-BE49-F238E27FC236}">
                <a16:creationId xmlns:a16="http://schemas.microsoft.com/office/drawing/2014/main" id="{02B7B9E9-8312-667D-33D0-0ACEEE827A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2888" y="-168275"/>
            <a:ext cx="142875" cy="142875"/>
          </a:xfrm>
          <a:prstGeom prst="rect">
            <a:avLst/>
          </a:prstGeom>
          <a:noFill/>
          <a:extLst>
            <a:ext uri="{909E8E84-426E-40DD-AFC4-6F175D3DCCD1}">
              <a14:hiddenFill xmlns:a14="http://schemas.microsoft.com/office/drawing/2010/main">
                <a:solidFill>
                  <a:srgbClr val="FFFFFF"/>
                </a:solidFill>
              </a14:hiddenFill>
            </a:ext>
          </a:extLst>
        </p:spPr>
      </p:pic>
      <p:sp>
        <p:nvSpPr>
          <p:cNvPr id="3" name="Ovale 2">
            <a:extLst>
              <a:ext uri="{FF2B5EF4-FFF2-40B4-BE49-F238E27FC236}">
                <a16:creationId xmlns:a16="http://schemas.microsoft.com/office/drawing/2014/main" id="{BA77C100-4DD4-1E83-A6F5-F40A2B917DD5}"/>
              </a:ext>
            </a:extLst>
          </p:cNvPr>
          <p:cNvSpPr/>
          <p:nvPr/>
        </p:nvSpPr>
        <p:spPr>
          <a:xfrm>
            <a:off x="4495802" y="2749721"/>
            <a:ext cx="2122714" cy="145075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dirty="0">
                <a:latin typeface="Book Antiqua" panose="02040602050305030304" pitchFamily="18" charset="0"/>
              </a:rPr>
              <a:t>Imposta</a:t>
            </a:r>
          </a:p>
          <a:p>
            <a:pPr algn="ctr"/>
            <a:r>
              <a:rPr lang="it-IT" b="1" dirty="0">
                <a:latin typeface="Book Antiqua" panose="02040602050305030304" pitchFamily="18" charset="0"/>
              </a:rPr>
              <a:t>Sul Valore Aggiunto</a:t>
            </a:r>
          </a:p>
        </p:txBody>
      </p:sp>
      <p:sp>
        <p:nvSpPr>
          <p:cNvPr id="9" name="CasellaDiTesto 8">
            <a:extLst>
              <a:ext uri="{FF2B5EF4-FFF2-40B4-BE49-F238E27FC236}">
                <a16:creationId xmlns:a16="http://schemas.microsoft.com/office/drawing/2014/main" id="{765D2799-A717-E14E-1536-D48FFD83F729}"/>
              </a:ext>
            </a:extLst>
          </p:cNvPr>
          <p:cNvSpPr txBox="1"/>
          <p:nvPr/>
        </p:nvSpPr>
        <p:spPr>
          <a:xfrm>
            <a:off x="2139043" y="2217261"/>
            <a:ext cx="4049486" cy="646331"/>
          </a:xfrm>
          <a:prstGeom prst="rect">
            <a:avLst/>
          </a:prstGeom>
          <a:noFill/>
        </p:spPr>
        <p:txBody>
          <a:bodyPr wrap="square">
            <a:spAutoFit/>
          </a:bodyPr>
          <a:lstStyle/>
          <a:p>
            <a:r>
              <a:rPr lang="it-IT" b="1" i="1" dirty="0">
                <a:latin typeface="Book Antiqua" panose="02040602050305030304" pitchFamily="18" charset="0"/>
              </a:rPr>
              <a:t>Sesta Direttiva IVA </a:t>
            </a:r>
          </a:p>
          <a:p>
            <a:r>
              <a:rPr lang="it-IT" b="1" i="1" dirty="0">
                <a:latin typeface="Book Antiqua" panose="02040602050305030304" pitchFamily="18" charset="0"/>
              </a:rPr>
              <a:t>(Direttiva 77/388/CEE) </a:t>
            </a:r>
          </a:p>
        </p:txBody>
      </p:sp>
      <p:sp>
        <p:nvSpPr>
          <p:cNvPr id="13" name="CasellaDiTesto 12">
            <a:extLst>
              <a:ext uri="{FF2B5EF4-FFF2-40B4-BE49-F238E27FC236}">
                <a16:creationId xmlns:a16="http://schemas.microsoft.com/office/drawing/2014/main" id="{5F5DFF01-FBBA-38A5-D262-5E16D7001460}"/>
              </a:ext>
            </a:extLst>
          </p:cNvPr>
          <p:cNvSpPr txBox="1"/>
          <p:nvPr/>
        </p:nvSpPr>
        <p:spPr>
          <a:xfrm>
            <a:off x="1344386" y="3347368"/>
            <a:ext cx="2819400" cy="369332"/>
          </a:xfrm>
          <a:prstGeom prst="rect">
            <a:avLst/>
          </a:prstGeom>
          <a:noFill/>
        </p:spPr>
        <p:txBody>
          <a:bodyPr wrap="square">
            <a:spAutoFit/>
          </a:bodyPr>
          <a:lstStyle/>
          <a:p>
            <a:r>
              <a:rPr lang="it-IT" b="1" i="1" dirty="0">
                <a:latin typeface="Book Antiqua" panose="02040602050305030304" pitchFamily="18" charset="0"/>
              </a:rPr>
              <a:t>Direttiva 2006/112/CEE </a:t>
            </a:r>
          </a:p>
        </p:txBody>
      </p:sp>
      <p:sp>
        <p:nvSpPr>
          <p:cNvPr id="14" name="CasellaDiTesto 13">
            <a:extLst>
              <a:ext uri="{FF2B5EF4-FFF2-40B4-BE49-F238E27FC236}">
                <a16:creationId xmlns:a16="http://schemas.microsoft.com/office/drawing/2014/main" id="{AF228AB1-2101-A2E9-64EC-2733743BF43D}"/>
              </a:ext>
            </a:extLst>
          </p:cNvPr>
          <p:cNvSpPr txBox="1"/>
          <p:nvPr/>
        </p:nvSpPr>
        <p:spPr>
          <a:xfrm>
            <a:off x="1997529" y="4278287"/>
            <a:ext cx="2819400" cy="923330"/>
          </a:xfrm>
          <a:prstGeom prst="rect">
            <a:avLst/>
          </a:prstGeom>
          <a:noFill/>
        </p:spPr>
        <p:txBody>
          <a:bodyPr wrap="square">
            <a:spAutoFit/>
          </a:bodyPr>
          <a:lstStyle/>
          <a:p>
            <a:pPr algn="ctr"/>
            <a:r>
              <a:rPr lang="it-IT" b="1" i="1" dirty="0">
                <a:latin typeface="Book Antiqua" panose="02040602050305030304" pitchFamily="18" charset="0"/>
              </a:rPr>
              <a:t>Giurisprudenza CGUE</a:t>
            </a:r>
          </a:p>
          <a:p>
            <a:pPr algn="ctr"/>
            <a:r>
              <a:rPr lang="it-IT" b="1" i="1" dirty="0">
                <a:latin typeface="Book Antiqua" panose="02040602050305030304" pitchFamily="18" charset="0"/>
              </a:rPr>
              <a:t>Rinvio pregiudiziale</a:t>
            </a:r>
          </a:p>
          <a:p>
            <a:pPr algn="ctr"/>
            <a:r>
              <a:rPr lang="it-IT" b="1" i="1" dirty="0">
                <a:latin typeface="Book Antiqua" panose="02040602050305030304" pitchFamily="18" charset="0"/>
              </a:rPr>
              <a:t>Ex art. 267 TFUE</a:t>
            </a:r>
          </a:p>
        </p:txBody>
      </p:sp>
      <p:sp>
        <p:nvSpPr>
          <p:cNvPr id="15" name="CasellaDiTesto 14">
            <a:extLst>
              <a:ext uri="{FF2B5EF4-FFF2-40B4-BE49-F238E27FC236}">
                <a16:creationId xmlns:a16="http://schemas.microsoft.com/office/drawing/2014/main" id="{1D1B92FE-A4EB-D9A5-3C80-FC3678A299FC}"/>
              </a:ext>
            </a:extLst>
          </p:cNvPr>
          <p:cNvSpPr txBox="1"/>
          <p:nvPr/>
        </p:nvSpPr>
        <p:spPr>
          <a:xfrm>
            <a:off x="834116" y="1963465"/>
            <a:ext cx="374198" cy="4001095"/>
          </a:xfrm>
          <a:prstGeom prst="rect">
            <a:avLst/>
          </a:prstGeom>
          <a:noFill/>
          <a:ln>
            <a:solidFill>
              <a:schemeClr val="accent1"/>
            </a:solidFill>
          </a:ln>
        </p:spPr>
        <p:txBody>
          <a:bodyPr wrap="square" rtlCol="0">
            <a:spAutoFit/>
          </a:bodyPr>
          <a:lstStyle/>
          <a:p>
            <a:pPr algn="ctr"/>
            <a:r>
              <a:rPr lang="it-IT" b="1" dirty="0">
                <a:latin typeface="Book Antiqua" panose="02040602050305030304" pitchFamily="18" charset="0"/>
              </a:rPr>
              <a:t>F</a:t>
            </a:r>
          </a:p>
          <a:p>
            <a:pPr algn="ctr"/>
            <a:r>
              <a:rPr lang="it-IT" b="1" dirty="0">
                <a:latin typeface="Book Antiqua" panose="02040602050305030304" pitchFamily="18" charset="0"/>
              </a:rPr>
              <a:t>O</a:t>
            </a:r>
          </a:p>
          <a:p>
            <a:pPr algn="ctr"/>
            <a:r>
              <a:rPr lang="it-IT" b="1" dirty="0">
                <a:latin typeface="Book Antiqua" panose="02040602050305030304" pitchFamily="18" charset="0"/>
              </a:rPr>
              <a:t>N</a:t>
            </a:r>
          </a:p>
          <a:p>
            <a:pPr algn="ctr"/>
            <a:r>
              <a:rPr lang="it-IT" b="1" dirty="0">
                <a:latin typeface="Book Antiqua" panose="02040602050305030304" pitchFamily="18" charset="0"/>
              </a:rPr>
              <a:t>T</a:t>
            </a:r>
          </a:p>
          <a:p>
            <a:pPr algn="ctr"/>
            <a:r>
              <a:rPr lang="it-IT" b="1" dirty="0">
                <a:latin typeface="Book Antiqua" panose="02040602050305030304" pitchFamily="18" charset="0"/>
              </a:rPr>
              <a:t>I</a:t>
            </a:r>
          </a:p>
          <a:p>
            <a:pPr algn="ctr"/>
            <a:r>
              <a:rPr lang="it-IT" b="1" dirty="0">
                <a:latin typeface="Book Antiqua" panose="02040602050305030304" pitchFamily="18" charset="0"/>
              </a:rPr>
              <a:t> E</a:t>
            </a:r>
          </a:p>
          <a:p>
            <a:pPr algn="ctr"/>
            <a:r>
              <a:rPr lang="it-IT" b="1" dirty="0">
                <a:latin typeface="Book Antiqua" panose="02040602050305030304" pitchFamily="18" charset="0"/>
              </a:rPr>
              <a:t>U</a:t>
            </a:r>
          </a:p>
          <a:p>
            <a:pPr algn="ctr"/>
            <a:r>
              <a:rPr lang="it-IT" b="1" dirty="0">
                <a:latin typeface="Book Antiqua" panose="02040602050305030304" pitchFamily="18" charset="0"/>
              </a:rPr>
              <a:t>R</a:t>
            </a:r>
          </a:p>
          <a:p>
            <a:pPr algn="ctr"/>
            <a:r>
              <a:rPr lang="it-IT" b="1" dirty="0">
                <a:latin typeface="Book Antiqua" panose="02040602050305030304" pitchFamily="18" charset="0"/>
              </a:rPr>
              <a:t>O</a:t>
            </a:r>
          </a:p>
          <a:p>
            <a:pPr algn="ctr"/>
            <a:r>
              <a:rPr lang="it-IT" b="1" dirty="0">
                <a:latin typeface="Book Antiqua" panose="02040602050305030304" pitchFamily="18" charset="0"/>
              </a:rPr>
              <a:t>P</a:t>
            </a:r>
          </a:p>
          <a:p>
            <a:pPr algn="ctr"/>
            <a:r>
              <a:rPr lang="it-IT" b="1" dirty="0">
                <a:latin typeface="Book Antiqua" panose="02040602050305030304" pitchFamily="18" charset="0"/>
              </a:rPr>
              <a:t>E</a:t>
            </a:r>
          </a:p>
          <a:p>
            <a:pPr algn="ctr"/>
            <a:r>
              <a:rPr lang="it-IT" b="1" dirty="0">
                <a:latin typeface="Book Antiqua" panose="02040602050305030304" pitchFamily="18" charset="0"/>
              </a:rPr>
              <a:t>E</a:t>
            </a:r>
          </a:p>
          <a:p>
            <a:pPr algn="just"/>
            <a:endParaRPr lang="it-IT" sz="2000" b="1" dirty="0">
              <a:latin typeface="Book Antiqua" panose="02040602050305030304" pitchFamily="18" charset="0"/>
            </a:endParaRPr>
          </a:p>
        </p:txBody>
      </p:sp>
      <p:sp>
        <p:nvSpPr>
          <p:cNvPr id="16" name="CasellaDiTesto 15">
            <a:extLst>
              <a:ext uri="{FF2B5EF4-FFF2-40B4-BE49-F238E27FC236}">
                <a16:creationId xmlns:a16="http://schemas.microsoft.com/office/drawing/2014/main" id="{04FB6409-178A-7DEF-4FEE-9CA4949A3C2A}"/>
              </a:ext>
            </a:extLst>
          </p:cNvPr>
          <p:cNvSpPr txBox="1"/>
          <p:nvPr/>
        </p:nvSpPr>
        <p:spPr>
          <a:xfrm>
            <a:off x="6520545" y="2078761"/>
            <a:ext cx="2644395" cy="923330"/>
          </a:xfrm>
          <a:prstGeom prst="rect">
            <a:avLst/>
          </a:prstGeom>
          <a:noFill/>
        </p:spPr>
        <p:txBody>
          <a:bodyPr wrap="square">
            <a:spAutoFit/>
          </a:bodyPr>
          <a:lstStyle/>
          <a:p>
            <a:r>
              <a:rPr lang="it-IT" b="1" i="1" dirty="0">
                <a:latin typeface="Book Antiqua" panose="02040602050305030304" pitchFamily="18" charset="0"/>
              </a:rPr>
              <a:t>DPR 633/1972</a:t>
            </a:r>
          </a:p>
          <a:p>
            <a:r>
              <a:rPr lang="it-IT" b="1" i="1" dirty="0">
                <a:latin typeface="Book Antiqua" panose="02040602050305030304" pitchFamily="18" charset="0"/>
              </a:rPr>
              <a:t>Disciplina generale </a:t>
            </a:r>
          </a:p>
          <a:p>
            <a:r>
              <a:rPr lang="it-IT" b="1" i="1" dirty="0">
                <a:latin typeface="Book Antiqua" panose="02040602050305030304" pitchFamily="18" charset="0"/>
              </a:rPr>
              <a:t>(fino al 31/12/2026)</a:t>
            </a:r>
          </a:p>
        </p:txBody>
      </p:sp>
      <p:sp>
        <p:nvSpPr>
          <p:cNvPr id="17" name="CasellaDiTesto 16">
            <a:extLst>
              <a:ext uri="{FF2B5EF4-FFF2-40B4-BE49-F238E27FC236}">
                <a16:creationId xmlns:a16="http://schemas.microsoft.com/office/drawing/2014/main" id="{0CC2A4CC-4D3D-5097-3CF2-4B682B7BA0A2}"/>
              </a:ext>
            </a:extLst>
          </p:cNvPr>
          <p:cNvSpPr txBox="1"/>
          <p:nvPr/>
        </p:nvSpPr>
        <p:spPr>
          <a:xfrm>
            <a:off x="7140197" y="3139619"/>
            <a:ext cx="4049486" cy="923330"/>
          </a:xfrm>
          <a:prstGeom prst="rect">
            <a:avLst/>
          </a:prstGeom>
          <a:noFill/>
        </p:spPr>
        <p:txBody>
          <a:bodyPr wrap="square">
            <a:spAutoFit/>
          </a:bodyPr>
          <a:lstStyle/>
          <a:p>
            <a:r>
              <a:rPr lang="it-IT" b="1" i="1" dirty="0">
                <a:latin typeface="Book Antiqua" panose="02040602050305030304" pitchFamily="18" charset="0"/>
              </a:rPr>
              <a:t>DL 331/1993</a:t>
            </a:r>
          </a:p>
          <a:p>
            <a:r>
              <a:rPr lang="it-IT" b="1" i="1" dirty="0">
                <a:latin typeface="Book Antiqua" panose="02040602050305030304" pitchFamily="18" charset="0"/>
              </a:rPr>
              <a:t>Disciplina su </a:t>
            </a:r>
          </a:p>
          <a:p>
            <a:r>
              <a:rPr lang="it-IT" b="1" i="1" dirty="0">
                <a:latin typeface="Book Antiqua" panose="02040602050305030304" pitchFamily="18" charset="0"/>
              </a:rPr>
              <a:t>Op. INTRAUE</a:t>
            </a:r>
          </a:p>
        </p:txBody>
      </p:sp>
      <p:sp>
        <p:nvSpPr>
          <p:cNvPr id="18" name="CasellaDiTesto 17">
            <a:extLst>
              <a:ext uri="{FF2B5EF4-FFF2-40B4-BE49-F238E27FC236}">
                <a16:creationId xmlns:a16="http://schemas.microsoft.com/office/drawing/2014/main" id="{76B26697-2DB0-283E-8318-D8DF1E2684BD}"/>
              </a:ext>
            </a:extLst>
          </p:cNvPr>
          <p:cNvSpPr txBox="1"/>
          <p:nvPr/>
        </p:nvSpPr>
        <p:spPr>
          <a:xfrm>
            <a:off x="6628948" y="4278287"/>
            <a:ext cx="4049486" cy="923330"/>
          </a:xfrm>
          <a:prstGeom prst="rect">
            <a:avLst/>
          </a:prstGeom>
          <a:noFill/>
        </p:spPr>
        <p:txBody>
          <a:bodyPr wrap="square">
            <a:spAutoFit/>
          </a:bodyPr>
          <a:lstStyle/>
          <a:p>
            <a:r>
              <a:rPr lang="it-IT" b="1" i="1" dirty="0" err="1">
                <a:latin typeface="Book Antiqua" panose="02040602050305030304" pitchFamily="18" charset="0"/>
              </a:rPr>
              <a:t>D.Lgs.</a:t>
            </a:r>
            <a:r>
              <a:rPr lang="it-IT" b="1" i="1" dirty="0">
                <a:latin typeface="Book Antiqua" panose="02040602050305030304" pitchFamily="18" charset="0"/>
              </a:rPr>
              <a:t> n. 10/2026</a:t>
            </a:r>
          </a:p>
          <a:p>
            <a:r>
              <a:rPr lang="it-IT" b="1" i="1" dirty="0">
                <a:latin typeface="Book Antiqua" panose="02040602050305030304" pitchFamily="18" charset="0"/>
              </a:rPr>
              <a:t>TESTO UNICO IVA</a:t>
            </a:r>
          </a:p>
          <a:p>
            <a:r>
              <a:rPr lang="it-IT" b="1" i="1" dirty="0">
                <a:latin typeface="Book Antiqua" panose="02040602050305030304" pitchFamily="18" charset="0"/>
              </a:rPr>
              <a:t>(dall’ 1/1/2027)</a:t>
            </a:r>
          </a:p>
        </p:txBody>
      </p:sp>
      <p:sp>
        <p:nvSpPr>
          <p:cNvPr id="19" name="CasellaDiTesto 18">
            <a:extLst>
              <a:ext uri="{FF2B5EF4-FFF2-40B4-BE49-F238E27FC236}">
                <a16:creationId xmlns:a16="http://schemas.microsoft.com/office/drawing/2014/main" id="{A953E1F1-395E-FAB2-5926-16D9D2B14E92}"/>
              </a:ext>
            </a:extLst>
          </p:cNvPr>
          <p:cNvSpPr txBox="1"/>
          <p:nvPr/>
        </p:nvSpPr>
        <p:spPr>
          <a:xfrm>
            <a:off x="10266136" y="1946057"/>
            <a:ext cx="374198" cy="3970318"/>
          </a:xfrm>
          <a:prstGeom prst="rect">
            <a:avLst/>
          </a:prstGeom>
          <a:noFill/>
          <a:ln>
            <a:solidFill>
              <a:schemeClr val="accent1"/>
            </a:solidFill>
          </a:ln>
        </p:spPr>
        <p:txBody>
          <a:bodyPr wrap="square" rtlCol="0">
            <a:spAutoFit/>
          </a:bodyPr>
          <a:lstStyle/>
          <a:p>
            <a:pPr algn="ctr"/>
            <a:r>
              <a:rPr lang="it-IT" b="1" dirty="0">
                <a:latin typeface="Book Antiqua" panose="02040602050305030304" pitchFamily="18" charset="0"/>
              </a:rPr>
              <a:t>F</a:t>
            </a:r>
          </a:p>
          <a:p>
            <a:pPr algn="ctr"/>
            <a:r>
              <a:rPr lang="it-IT" b="1" dirty="0">
                <a:latin typeface="Book Antiqua" panose="02040602050305030304" pitchFamily="18" charset="0"/>
              </a:rPr>
              <a:t>O</a:t>
            </a:r>
          </a:p>
          <a:p>
            <a:pPr algn="ctr"/>
            <a:r>
              <a:rPr lang="it-IT" b="1" dirty="0">
                <a:latin typeface="Book Antiqua" panose="02040602050305030304" pitchFamily="18" charset="0"/>
              </a:rPr>
              <a:t>N</a:t>
            </a:r>
          </a:p>
          <a:p>
            <a:pPr algn="ctr"/>
            <a:r>
              <a:rPr lang="it-IT" b="1" dirty="0">
                <a:latin typeface="Book Antiqua" panose="02040602050305030304" pitchFamily="18" charset="0"/>
              </a:rPr>
              <a:t>T</a:t>
            </a:r>
          </a:p>
          <a:p>
            <a:pPr algn="ctr"/>
            <a:r>
              <a:rPr lang="it-IT" b="1" dirty="0">
                <a:latin typeface="Book Antiqua" panose="02040602050305030304" pitchFamily="18" charset="0"/>
              </a:rPr>
              <a:t>I</a:t>
            </a:r>
          </a:p>
          <a:p>
            <a:pPr algn="ctr"/>
            <a:r>
              <a:rPr lang="it-IT" b="1" dirty="0">
                <a:latin typeface="Book Antiqua" panose="02040602050305030304" pitchFamily="18" charset="0"/>
              </a:rPr>
              <a:t> INTENRNE</a:t>
            </a:r>
            <a:endParaRPr lang="it-IT" sz="2000" b="1" dirty="0">
              <a:latin typeface="Book Antiqua" panose="02040602050305030304" pitchFamily="18" charset="0"/>
            </a:endParaRPr>
          </a:p>
        </p:txBody>
      </p:sp>
      <p:sp>
        <p:nvSpPr>
          <p:cNvPr id="20" name="Freccia in giù 19">
            <a:extLst>
              <a:ext uri="{FF2B5EF4-FFF2-40B4-BE49-F238E27FC236}">
                <a16:creationId xmlns:a16="http://schemas.microsoft.com/office/drawing/2014/main" id="{F44BCE5B-E22F-37CE-B5BF-11A09BB2F0B4}"/>
              </a:ext>
            </a:extLst>
          </p:cNvPr>
          <p:cNvSpPr/>
          <p:nvPr/>
        </p:nvSpPr>
        <p:spPr>
          <a:xfrm>
            <a:off x="5370060" y="4200477"/>
            <a:ext cx="374198" cy="1186543"/>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1" name="CasellaDiTesto 20">
            <a:extLst>
              <a:ext uri="{FF2B5EF4-FFF2-40B4-BE49-F238E27FC236}">
                <a16:creationId xmlns:a16="http://schemas.microsoft.com/office/drawing/2014/main" id="{B0F931FE-40D2-24B3-CE24-25E63A9A2EB1}"/>
              </a:ext>
            </a:extLst>
          </p:cNvPr>
          <p:cNvSpPr txBox="1"/>
          <p:nvPr/>
        </p:nvSpPr>
        <p:spPr>
          <a:xfrm>
            <a:off x="1490657" y="5464830"/>
            <a:ext cx="8302274" cy="830997"/>
          </a:xfrm>
          <a:prstGeom prst="rect">
            <a:avLst/>
          </a:prstGeom>
          <a:noFill/>
        </p:spPr>
        <p:txBody>
          <a:bodyPr wrap="none" rtlCol="0">
            <a:spAutoFit/>
          </a:bodyPr>
          <a:lstStyle/>
          <a:p>
            <a:pPr algn="ctr"/>
            <a:r>
              <a:rPr lang="it-IT" sz="1600" b="1" dirty="0">
                <a:latin typeface="Book Antiqua" panose="02040602050305030304" pitchFamily="18" charset="0"/>
              </a:rPr>
              <a:t>OBIETTIVO PRIMARIO</a:t>
            </a:r>
            <a:r>
              <a:rPr lang="it-IT" sz="1600" dirty="0">
                <a:latin typeface="Book Antiqua" panose="02040602050305030304" pitchFamily="18" charset="0"/>
              </a:rPr>
              <a:t>: </a:t>
            </a:r>
            <a:r>
              <a:rPr lang="it-IT" sz="1600" b="1" dirty="0">
                <a:latin typeface="Book Antiqua" panose="02040602050305030304" pitchFamily="18" charset="0"/>
              </a:rPr>
              <a:t>base imponibile uniforme</a:t>
            </a:r>
            <a:r>
              <a:rPr lang="it-IT" sz="1600" dirty="0">
                <a:latin typeface="Book Antiqua" panose="02040602050305030304" pitchFamily="18" charset="0"/>
              </a:rPr>
              <a:t> per l'Imposta sul Valore Aggiunto </a:t>
            </a:r>
          </a:p>
          <a:p>
            <a:pPr algn="ctr"/>
            <a:r>
              <a:rPr lang="it-IT" sz="1600" dirty="0">
                <a:latin typeface="Book Antiqua" panose="02040602050305030304" pitchFamily="18" charset="0"/>
              </a:rPr>
              <a:t>in tutti gli Stati membri, armonizzando le regole su cosa tassare, le esenzioni e i luoghi </a:t>
            </a:r>
          </a:p>
          <a:p>
            <a:pPr algn="ctr"/>
            <a:r>
              <a:rPr lang="it-IT" sz="1600" dirty="0">
                <a:latin typeface="Book Antiqua" panose="02040602050305030304" pitchFamily="18" charset="0"/>
              </a:rPr>
              <a:t>delle operazioni</a:t>
            </a:r>
          </a:p>
        </p:txBody>
      </p:sp>
    </p:spTree>
    <p:extLst>
      <p:ext uri="{BB962C8B-B14F-4D97-AF65-F5344CB8AC3E}">
        <p14:creationId xmlns:p14="http://schemas.microsoft.com/office/powerpoint/2010/main" val="1515723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DAFC90B-3157-E615-1D3F-8F5CE49B5A17}"/>
            </a:ext>
          </a:extLst>
        </p:cNvPr>
        <p:cNvGrpSpPr/>
        <p:nvPr/>
      </p:nvGrpSpPr>
      <p:grpSpPr>
        <a:xfrm>
          <a:off x="0" y="0"/>
          <a:ext cx="0" cy="0"/>
          <a:chOff x="0" y="0"/>
          <a:chExt cx="0" cy="0"/>
        </a:xfrm>
      </p:grpSpPr>
      <p:sp>
        <p:nvSpPr>
          <p:cNvPr id="3092" name="Rectangle 3084">
            <a:extLst>
              <a:ext uri="{FF2B5EF4-FFF2-40B4-BE49-F238E27FC236}">
                <a16:creationId xmlns:a16="http://schemas.microsoft.com/office/drawing/2014/main" id="{CECBAC52-1171-6557-8552-71C191EF22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3094" name="Rectangle 3086">
            <a:extLst>
              <a:ext uri="{FF2B5EF4-FFF2-40B4-BE49-F238E27FC236}">
                <a16:creationId xmlns:a16="http://schemas.microsoft.com/office/drawing/2014/main" id="{5B4DEAE4-3F19-5C26-1FA0-8B9FE08E03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cxnSp>
        <p:nvCxnSpPr>
          <p:cNvPr id="3096" name="Straight Connector 3088">
            <a:extLst>
              <a:ext uri="{FF2B5EF4-FFF2-40B4-BE49-F238E27FC236}">
                <a16:creationId xmlns:a16="http://schemas.microsoft.com/office/drawing/2014/main" id="{F7A4B4D4-4022-9CBE-7F15-C871516C888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3091" name="Rectangle 3090">
            <a:extLst>
              <a:ext uri="{FF2B5EF4-FFF2-40B4-BE49-F238E27FC236}">
                <a16:creationId xmlns:a16="http://schemas.microsoft.com/office/drawing/2014/main" id="{C0788E97-EF4F-1539-F0B1-A072CCA3C0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3093" name="Rectangle 3092">
            <a:extLst>
              <a:ext uri="{FF2B5EF4-FFF2-40B4-BE49-F238E27FC236}">
                <a16:creationId xmlns:a16="http://schemas.microsoft.com/office/drawing/2014/main" id="{FD2E867E-803E-70FE-FCA3-172D2D60D4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2" name="Titolo 1">
            <a:extLst>
              <a:ext uri="{FF2B5EF4-FFF2-40B4-BE49-F238E27FC236}">
                <a16:creationId xmlns:a16="http://schemas.microsoft.com/office/drawing/2014/main" id="{CC22D575-3A8A-3B30-62CF-FD4AF557D9F5}"/>
              </a:ext>
            </a:extLst>
          </p:cNvPr>
          <p:cNvSpPr>
            <a:spLocks noGrp="1"/>
          </p:cNvSpPr>
          <p:nvPr>
            <p:ph type="title"/>
          </p:nvPr>
        </p:nvSpPr>
        <p:spPr>
          <a:xfrm>
            <a:off x="492370" y="516835"/>
            <a:ext cx="3084844" cy="2103875"/>
          </a:xfrm>
        </p:spPr>
        <p:txBody>
          <a:bodyPr vert="horz" lIns="91440" tIns="45720" rIns="91440" bIns="45720" rtlCol="0" anchor="b">
            <a:normAutofit/>
          </a:bodyPr>
          <a:lstStyle/>
          <a:p>
            <a:r>
              <a:rPr lang="en-US" sz="2500" b="1" dirty="0">
                <a:solidFill>
                  <a:srgbClr val="FFFFFF"/>
                </a:solidFill>
                <a:latin typeface="Book Antiqua" panose="02040602050305030304" pitchFamily="18" charset="0"/>
              </a:rPr>
              <a:t>Le «</a:t>
            </a:r>
            <a:r>
              <a:rPr lang="en-US" sz="2500" b="1" i="1" dirty="0" err="1">
                <a:solidFill>
                  <a:srgbClr val="FFFFFF"/>
                </a:solidFill>
                <a:latin typeface="Book Antiqua" panose="02040602050305030304" pitchFamily="18" charset="0"/>
              </a:rPr>
              <a:t>operazioni</a:t>
            </a:r>
            <a:r>
              <a:rPr lang="en-US" sz="2500" b="1" i="1" dirty="0">
                <a:solidFill>
                  <a:srgbClr val="FFFFFF"/>
                </a:solidFill>
                <a:latin typeface="Book Antiqua" panose="02040602050305030304" pitchFamily="18" charset="0"/>
              </a:rPr>
              <a:t> non </a:t>
            </a:r>
            <a:r>
              <a:rPr lang="en-US" sz="2500" b="1" i="1" dirty="0" err="1">
                <a:solidFill>
                  <a:srgbClr val="FFFFFF"/>
                </a:solidFill>
                <a:latin typeface="Book Antiqua" panose="02040602050305030304" pitchFamily="18" charset="0"/>
              </a:rPr>
              <a:t>imponibili</a:t>
            </a:r>
            <a:r>
              <a:rPr lang="en-US" sz="2500" b="1" dirty="0">
                <a:solidFill>
                  <a:srgbClr val="FFFFFF"/>
                </a:solidFill>
                <a:latin typeface="Book Antiqua" panose="02040602050305030304" pitchFamily="18" charset="0"/>
              </a:rPr>
              <a:t>»: </a:t>
            </a:r>
            <a:br>
              <a:rPr lang="en-US" sz="2500" b="1" dirty="0">
                <a:solidFill>
                  <a:srgbClr val="FFFFFF"/>
                </a:solidFill>
                <a:latin typeface="Book Antiqua" panose="02040602050305030304" pitchFamily="18" charset="0"/>
              </a:rPr>
            </a:br>
            <a:br>
              <a:rPr lang="en-US" sz="2500" b="1" dirty="0">
                <a:solidFill>
                  <a:srgbClr val="FFFFFF"/>
                </a:solidFill>
                <a:latin typeface="Book Antiqua" panose="02040602050305030304" pitchFamily="18" charset="0"/>
              </a:rPr>
            </a:br>
            <a:r>
              <a:rPr lang="en-US" sz="2500" b="1" dirty="0">
                <a:solidFill>
                  <a:srgbClr val="FFFFFF"/>
                </a:solidFill>
                <a:latin typeface="Book Antiqua" panose="02040602050305030304" pitchFamily="18" charset="0"/>
              </a:rPr>
              <a:t>LA PROVA DELLA CESSIONE UE</a:t>
            </a:r>
            <a:endParaRPr lang="en-US" sz="2500" b="1" i="1" dirty="0">
              <a:solidFill>
                <a:srgbClr val="FFFFFF"/>
              </a:solidFill>
              <a:latin typeface="Book Antiqua" panose="02040602050305030304" pitchFamily="18" charset="0"/>
            </a:endParaRPr>
          </a:p>
        </p:txBody>
      </p:sp>
      <p:sp>
        <p:nvSpPr>
          <p:cNvPr id="3095" name="Rectangle 3094">
            <a:extLst>
              <a:ext uri="{FF2B5EF4-FFF2-40B4-BE49-F238E27FC236}">
                <a16:creationId xmlns:a16="http://schemas.microsoft.com/office/drawing/2014/main" id="{311F9684-9FF6-8279-C85A-F05C846F17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pic>
        <p:nvPicPr>
          <p:cNvPr id="3077" name="Picture 5">
            <a:hlinkClick r:id="rId2"/>
            <a:extLst>
              <a:ext uri="{FF2B5EF4-FFF2-40B4-BE49-F238E27FC236}">
                <a16:creationId xmlns:a16="http://schemas.microsoft.com/office/drawing/2014/main" id="{495CB059-D515-A586-C7FF-494DF42288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1100" y="-320675"/>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a:hlinkClick r:id="rId4"/>
            <a:extLst>
              <a:ext uri="{FF2B5EF4-FFF2-40B4-BE49-F238E27FC236}">
                <a16:creationId xmlns:a16="http://schemas.microsoft.com/office/drawing/2014/main" id="{896248D2-3C8B-8719-D5AD-9465DD9F039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2888" y="-168275"/>
            <a:ext cx="142875" cy="14287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ella 3">
            <a:extLst>
              <a:ext uri="{FF2B5EF4-FFF2-40B4-BE49-F238E27FC236}">
                <a16:creationId xmlns:a16="http://schemas.microsoft.com/office/drawing/2014/main" id="{6306AA36-7664-8604-E780-DFF17F44A85C}"/>
              </a:ext>
            </a:extLst>
          </p:cNvPr>
          <p:cNvGraphicFramePr>
            <a:graphicFrameLocks noGrp="1"/>
          </p:cNvGraphicFramePr>
          <p:nvPr>
            <p:extLst>
              <p:ext uri="{D42A27DB-BD31-4B8C-83A1-F6EECF244321}">
                <p14:modId xmlns:p14="http://schemas.microsoft.com/office/powerpoint/2010/main" val="4206995396"/>
              </p:ext>
            </p:extLst>
          </p:nvPr>
        </p:nvGraphicFramePr>
        <p:xfrm>
          <a:off x="672421" y="3219685"/>
          <a:ext cx="10058400" cy="3398520"/>
        </p:xfrm>
        <a:graphic>
          <a:graphicData uri="http://schemas.openxmlformats.org/drawingml/2006/table">
            <a:tbl>
              <a:tblPr/>
              <a:tblGrid>
                <a:gridCol w="5029200">
                  <a:extLst>
                    <a:ext uri="{9D8B030D-6E8A-4147-A177-3AD203B41FA5}">
                      <a16:colId xmlns:a16="http://schemas.microsoft.com/office/drawing/2014/main" val="406234330"/>
                    </a:ext>
                  </a:extLst>
                </a:gridCol>
                <a:gridCol w="5029200">
                  <a:extLst>
                    <a:ext uri="{9D8B030D-6E8A-4147-A177-3AD203B41FA5}">
                      <a16:colId xmlns:a16="http://schemas.microsoft.com/office/drawing/2014/main" val="3825850379"/>
                    </a:ext>
                  </a:extLst>
                </a:gridCol>
              </a:tblGrid>
              <a:tr h="0">
                <a:tc>
                  <a:txBody>
                    <a:bodyPr/>
                    <a:lstStyle/>
                    <a:p>
                      <a:pPr algn="l">
                        <a:buNone/>
                      </a:pPr>
                      <a:r>
                        <a:rPr lang="it-IT" b="1" i="0">
                          <a:effectLst/>
                          <a:latin typeface="Plus Jakarta Sans"/>
                        </a:rPr>
                        <a:t>Gruppo A</a:t>
                      </a:r>
                    </a:p>
                  </a:txBody>
                  <a:tcPr marL="127000" marR="127000" marT="127000" marB="127000" anchor="ctr">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6F6F6"/>
                    </a:solidFill>
                  </a:tcPr>
                </a:tc>
                <a:tc>
                  <a:txBody>
                    <a:bodyPr/>
                    <a:lstStyle/>
                    <a:p>
                      <a:pPr algn="l">
                        <a:buNone/>
                      </a:pPr>
                      <a:r>
                        <a:rPr lang="it-IT" b="1" i="0">
                          <a:effectLst/>
                          <a:latin typeface="Plus Jakarta Sans"/>
                        </a:rPr>
                        <a:t>Gruppo B</a:t>
                      </a:r>
                    </a:p>
                  </a:txBody>
                  <a:tcPr marL="127000" marR="127000" marT="127000" marB="127000" anchor="ctr">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6F6F6"/>
                    </a:solidFill>
                  </a:tcPr>
                </a:tc>
                <a:extLst>
                  <a:ext uri="{0D108BD9-81ED-4DB2-BD59-A6C34878D82A}">
                    <a16:rowId xmlns:a16="http://schemas.microsoft.com/office/drawing/2014/main" val="207584917"/>
                  </a:ext>
                </a:extLst>
              </a:tr>
              <a:tr h="0">
                <a:tc>
                  <a:txBody>
                    <a:bodyPr/>
                    <a:lstStyle/>
                    <a:p>
                      <a:pPr algn="l">
                        <a:buFont typeface="Arial" panose="020B0604020202020204" pitchFamily="34" charset="0"/>
                        <a:buChar char="•"/>
                      </a:pPr>
                      <a:r>
                        <a:rPr lang="it-IT">
                          <a:effectLst/>
                        </a:rPr>
                        <a:t>lettera CMR firmata dai 3 soggetti</a:t>
                      </a:r>
                    </a:p>
                    <a:p>
                      <a:pPr algn="l">
                        <a:buFont typeface="Arial" panose="020B0604020202020204" pitchFamily="34" charset="0"/>
                        <a:buChar char="•"/>
                      </a:pPr>
                      <a:r>
                        <a:rPr lang="it-IT">
                          <a:effectLst/>
                        </a:rPr>
                        <a:t>polizza di carico</a:t>
                      </a:r>
                    </a:p>
                    <a:p>
                      <a:pPr algn="l">
                        <a:buFont typeface="Arial" panose="020B0604020202020204" pitchFamily="34" charset="0"/>
                        <a:buChar char="•"/>
                      </a:pPr>
                      <a:r>
                        <a:rPr lang="it-IT">
                          <a:effectLst/>
                        </a:rPr>
                        <a:t>fattura di trasporto aereo</a:t>
                      </a:r>
                    </a:p>
                    <a:p>
                      <a:pPr algn="l">
                        <a:buFont typeface="Arial" panose="020B0604020202020204" pitchFamily="34" charset="0"/>
                        <a:buChar char="•"/>
                      </a:pPr>
                      <a:r>
                        <a:rPr lang="it-IT">
                          <a:effectLst/>
                        </a:rPr>
                        <a:t>fattura emessa dallo spedizioniere</a:t>
                      </a:r>
                    </a:p>
                  </a:txBody>
                  <a:tcPr marL="127000" marR="127000" marT="63500" marB="63500" anchor="ctr">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a:buFont typeface="Arial" panose="020B0604020202020204" pitchFamily="34" charset="0"/>
                        <a:buChar char="•"/>
                      </a:pPr>
                      <a:r>
                        <a:rPr lang="it-IT" dirty="0">
                          <a:effectLst/>
                        </a:rPr>
                        <a:t>polizza assicurativa relativa alla spedizione o al trasporto dei beni o documenti bancari attestanti il pagamento della spedizione o del trasporto dei beni</a:t>
                      </a:r>
                    </a:p>
                    <a:p>
                      <a:pPr algn="l">
                        <a:buFont typeface="Arial" panose="020B0604020202020204" pitchFamily="34" charset="0"/>
                        <a:buChar char="•"/>
                      </a:pPr>
                      <a:r>
                        <a:rPr lang="it-IT" dirty="0">
                          <a:effectLst/>
                        </a:rPr>
                        <a:t>documenti ufficiali rilasciati da una Pubblica Autorità (es. notaio), che confermano l’arrivo dei beni nello Paese UE di destino</a:t>
                      </a:r>
                    </a:p>
                    <a:p>
                      <a:pPr algn="l">
                        <a:buFont typeface="Arial" panose="020B0604020202020204" pitchFamily="34" charset="0"/>
                        <a:buChar char="•"/>
                      </a:pPr>
                      <a:r>
                        <a:rPr lang="it-IT" dirty="0">
                          <a:effectLst/>
                        </a:rPr>
                        <a:t>ricevuta rilasciata da un depositario nello Stato UE di destino, a riprova del deposito dei beni in tale Stato</a:t>
                      </a:r>
                    </a:p>
                  </a:txBody>
                  <a:tcPr marL="127000" marR="127000" marT="63500" marB="63500" anchor="ctr">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extLst>
                  <a:ext uri="{0D108BD9-81ED-4DB2-BD59-A6C34878D82A}">
                    <a16:rowId xmlns:a16="http://schemas.microsoft.com/office/drawing/2014/main" val="1404819283"/>
                  </a:ext>
                </a:extLst>
              </a:tr>
            </a:tbl>
          </a:graphicData>
        </a:graphic>
      </p:graphicFrame>
      <p:sp>
        <p:nvSpPr>
          <p:cNvPr id="7" name="CasellaDiTesto 6">
            <a:extLst>
              <a:ext uri="{FF2B5EF4-FFF2-40B4-BE49-F238E27FC236}">
                <a16:creationId xmlns:a16="http://schemas.microsoft.com/office/drawing/2014/main" id="{78BAA029-FD12-809E-66BE-D009B1A50E83}"/>
              </a:ext>
            </a:extLst>
          </p:cNvPr>
          <p:cNvSpPr txBox="1"/>
          <p:nvPr/>
        </p:nvSpPr>
        <p:spPr>
          <a:xfrm>
            <a:off x="4278376" y="261314"/>
            <a:ext cx="6882116" cy="2500685"/>
          </a:xfrm>
          <a:prstGeom prst="rect">
            <a:avLst/>
          </a:prstGeom>
          <a:noFill/>
        </p:spPr>
        <p:txBody>
          <a:bodyPr wrap="square">
            <a:spAutoFit/>
          </a:bodyPr>
          <a:lstStyle/>
          <a:p>
            <a:pPr algn="l">
              <a:spcAft>
                <a:spcPts val="1500"/>
              </a:spcAft>
              <a:buNone/>
            </a:pPr>
            <a:r>
              <a:rPr lang="it-IT" b="0" i="0" dirty="0">
                <a:solidFill>
                  <a:srgbClr val="333333"/>
                </a:solidFill>
                <a:effectLst/>
                <a:latin typeface="Book Antiqua" panose="02040602050305030304" pitchFamily="18" charset="0"/>
              </a:rPr>
              <a:t>Quando il cedente non si occupa del trasporto in prima persona, non sempre riuscirà ad avere a disposizione il documento di trasporto con la firma del cessionario per ricevuta dei beni. In questo caso, sarà necessario esibire </a:t>
            </a:r>
            <a:r>
              <a:rPr lang="it-IT" b="1" i="0" dirty="0">
                <a:solidFill>
                  <a:srgbClr val="333333"/>
                </a:solidFill>
                <a:effectLst/>
                <a:latin typeface="Book Antiqua" panose="02040602050305030304" pitchFamily="18" charset="0"/>
              </a:rPr>
              <a:t>altri documenti</a:t>
            </a:r>
            <a:r>
              <a:rPr lang="it-IT" b="0" i="0" dirty="0">
                <a:solidFill>
                  <a:srgbClr val="333333"/>
                </a:solidFill>
                <a:effectLst/>
                <a:latin typeface="Book Antiqua" panose="02040602050305030304" pitchFamily="18" charset="0"/>
              </a:rPr>
              <a:t> idonei a testimoniare che le merci sono uscite dal territorio nazionale e sono state inviate a un altro Paese dell’Unione Europea.</a:t>
            </a:r>
          </a:p>
          <a:p>
            <a:pPr algn="l">
              <a:spcAft>
                <a:spcPts val="1500"/>
              </a:spcAft>
              <a:buNone/>
            </a:pPr>
            <a:r>
              <a:rPr lang="it-IT" b="0" i="0" dirty="0">
                <a:solidFill>
                  <a:srgbClr val="333333"/>
                </a:solidFill>
                <a:effectLst/>
                <a:latin typeface="Book Antiqua" panose="02040602050305030304" pitchFamily="18" charset="0"/>
              </a:rPr>
              <a:t>A questo proposito, si può fare riferimento al Regolamento UE, che individua due distinti </a:t>
            </a:r>
            <a:r>
              <a:rPr lang="it-IT" b="1" i="0" dirty="0">
                <a:solidFill>
                  <a:srgbClr val="333333"/>
                </a:solidFill>
                <a:effectLst/>
                <a:latin typeface="Book Antiqua" panose="02040602050305030304" pitchFamily="18" charset="0"/>
              </a:rPr>
              <a:t>gruppi di prova</a:t>
            </a:r>
            <a:r>
              <a:rPr lang="it-IT" b="0" i="0" dirty="0">
                <a:solidFill>
                  <a:srgbClr val="333333"/>
                </a:solidFill>
                <a:effectLst/>
                <a:latin typeface="Book Antiqua" panose="02040602050305030304" pitchFamily="18" charset="0"/>
              </a:rPr>
              <a:t>:</a:t>
            </a:r>
          </a:p>
        </p:txBody>
      </p:sp>
    </p:spTree>
    <p:extLst>
      <p:ext uri="{BB962C8B-B14F-4D97-AF65-F5344CB8AC3E}">
        <p14:creationId xmlns:p14="http://schemas.microsoft.com/office/powerpoint/2010/main" val="14654237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556C6C8-AD73-88C7-1316-8A685D159FBF}"/>
            </a:ext>
          </a:extLst>
        </p:cNvPr>
        <p:cNvGrpSpPr/>
        <p:nvPr/>
      </p:nvGrpSpPr>
      <p:grpSpPr>
        <a:xfrm>
          <a:off x="0" y="0"/>
          <a:ext cx="0" cy="0"/>
          <a:chOff x="0" y="0"/>
          <a:chExt cx="0" cy="0"/>
        </a:xfrm>
      </p:grpSpPr>
      <p:sp>
        <p:nvSpPr>
          <p:cNvPr id="3092" name="Rectangle 3084">
            <a:extLst>
              <a:ext uri="{FF2B5EF4-FFF2-40B4-BE49-F238E27FC236}">
                <a16:creationId xmlns:a16="http://schemas.microsoft.com/office/drawing/2014/main" id="{B3E82950-96A7-EF87-8036-A96D5ACEA0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3094" name="Rectangle 3086">
            <a:extLst>
              <a:ext uri="{FF2B5EF4-FFF2-40B4-BE49-F238E27FC236}">
                <a16:creationId xmlns:a16="http://schemas.microsoft.com/office/drawing/2014/main" id="{2BD52979-1F88-79FD-84DE-20534B8596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cxnSp>
        <p:nvCxnSpPr>
          <p:cNvPr id="3096" name="Straight Connector 3088">
            <a:extLst>
              <a:ext uri="{FF2B5EF4-FFF2-40B4-BE49-F238E27FC236}">
                <a16:creationId xmlns:a16="http://schemas.microsoft.com/office/drawing/2014/main" id="{D769F8EE-4A86-CF27-4C82-155568BC9D6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3091" name="Rectangle 3090">
            <a:extLst>
              <a:ext uri="{FF2B5EF4-FFF2-40B4-BE49-F238E27FC236}">
                <a16:creationId xmlns:a16="http://schemas.microsoft.com/office/drawing/2014/main" id="{FACC1B1E-B05D-8658-A1E1-3B656BDF16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3093" name="Rectangle 3092">
            <a:extLst>
              <a:ext uri="{FF2B5EF4-FFF2-40B4-BE49-F238E27FC236}">
                <a16:creationId xmlns:a16="http://schemas.microsoft.com/office/drawing/2014/main" id="{6B6674E9-B633-D118-1F5F-941DA636A6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sp>
        <p:nvSpPr>
          <p:cNvPr id="2" name="Titolo 1">
            <a:extLst>
              <a:ext uri="{FF2B5EF4-FFF2-40B4-BE49-F238E27FC236}">
                <a16:creationId xmlns:a16="http://schemas.microsoft.com/office/drawing/2014/main" id="{B26D0268-D4F7-9A0E-213F-B2E0E5376134}"/>
              </a:ext>
            </a:extLst>
          </p:cNvPr>
          <p:cNvSpPr>
            <a:spLocks noGrp="1"/>
          </p:cNvSpPr>
          <p:nvPr>
            <p:ph type="title"/>
          </p:nvPr>
        </p:nvSpPr>
        <p:spPr>
          <a:xfrm>
            <a:off x="482989" y="1569351"/>
            <a:ext cx="3084844" cy="2103875"/>
          </a:xfrm>
        </p:spPr>
        <p:txBody>
          <a:bodyPr vert="horz" lIns="91440" tIns="45720" rIns="91440" bIns="45720" rtlCol="0" anchor="b">
            <a:normAutofit/>
          </a:bodyPr>
          <a:lstStyle/>
          <a:p>
            <a:r>
              <a:rPr lang="en-US" sz="2500" b="1" dirty="0">
                <a:solidFill>
                  <a:srgbClr val="FFFFFF"/>
                </a:solidFill>
                <a:latin typeface="Book Antiqua" panose="02040602050305030304" pitchFamily="18" charset="0"/>
              </a:rPr>
              <a:t>Le «</a:t>
            </a:r>
            <a:r>
              <a:rPr lang="en-US" sz="2500" b="1" i="1" dirty="0" err="1">
                <a:solidFill>
                  <a:srgbClr val="FFFFFF"/>
                </a:solidFill>
                <a:latin typeface="Book Antiqua" panose="02040602050305030304" pitchFamily="18" charset="0"/>
              </a:rPr>
              <a:t>operazioni</a:t>
            </a:r>
            <a:r>
              <a:rPr lang="en-US" sz="2500" b="1" i="1" dirty="0">
                <a:solidFill>
                  <a:srgbClr val="FFFFFF"/>
                </a:solidFill>
                <a:latin typeface="Book Antiqua" panose="02040602050305030304" pitchFamily="18" charset="0"/>
              </a:rPr>
              <a:t> non </a:t>
            </a:r>
            <a:r>
              <a:rPr lang="en-US" sz="2500" b="1" i="1" dirty="0" err="1">
                <a:solidFill>
                  <a:srgbClr val="FFFFFF"/>
                </a:solidFill>
                <a:latin typeface="Book Antiqua" panose="02040602050305030304" pitchFamily="18" charset="0"/>
              </a:rPr>
              <a:t>imponibili</a:t>
            </a:r>
            <a:r>
              <a:rPr lang="en-US" sz="2500" b="1" dirty="0">
                <a:solidFill>
                  <a:srgbClr val="FFFFFF"/>
                </a:solidFill>
                <a:latin typeface="Book Antiqua" panose="02040602050305030304" pitchFamily="18" charset="0"/>
              </a:rPr>
              <a:t>»: </a:t>
            </a:r>
            <a:br>
              <a:rPr lang="en-US" sz="2500" b="1" dirty="0">
                <a:solidFill>
                  <a:srgbClr val="FFFFFF"/>
                </a:solidFill>
                <a:latin typeface="Book Antiqua" panose="02040602050305030304" pitchFamily="18" charset="0"/>
              </a:rPr>
            </a:br>
            <a:br>
              <a:rPr lang="en-US" sz="2500" b="1" dirty="0">
                <a:solidFill>
                  <a:srgbClr val="FFFFFF"/>
                </a:solidFill>
                <a:latin typeface="Book Antiqua" panose="02040602050305030304" pitchFamily="18" charset="0"/>
              </a:rPr>
            </a:br>
            <a:r>
              <a:rPr lang="en-US" sz="2500" b="1" dirty="0">
                <a:solidFill>
                  <a:srgbClr val="FFFFFF"/>
                </a:solidFill>
                <a:latin typeface="Book Antiqua" panose="02040602050305030304" pitchFamily="18" charset="0"/>
              </a:rPr>
              <a:t>LA PROVA DELLA CESSIONE UE</a:t>
            </a:r>
            <a:endParaRPr lang="en-US" sz="2500" b="1" i="1" dirty="0">
              <a:solidFill>
                <a:srgbClr val="FFFFFF"/>
              </a:solidFill>
              <a:latin typeface="Book Antiqua" panose="02040602050305030304" pitchFamily="18" charset="0"/>
            </a:endParaRPr>
          </a:p>
        </p:txBody>
      </p:sp>
      <p:sp>
        <p:nvSpPr>
          <p:cNvPr id="3095" name="Rectangle 3094">
            <a:extLst>
              <a:ext uri="{FF2B5EF4-FFF2-40B4-BE49-F238E27FC236}">
                <a16:creationId xmlns:a16="http://schemas.microsoft.com/office/drawing/2014/main" id="{4064AD0B-914D-F062-4099-A11EC475FA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t-IT"/>
          </a:p>
        </p:txBody>
      </p:sp>
      <p:pic>
        <p:nvPicPr>
          <p:cNvPr id="3077" name="Picture 5">
            <a:hlinkClick r:id="rId2"/>
            <a:extLst>
              <a:ext uri="{FF2B5EF4-FFF2-40B4-BE49-F238E27FC236}">
                <a16:creationId xmlns:a16="http://schemas.microsoft.com/office/drawing/2014/main" id="{D95591AE-D3EB-1752-0BDE-0BA8E7E6CA7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1100" y="-320675"/>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a:hlinkClick r:id="rId4"/>
            <a:extLst>
              <a:ext uri="{FF2B5EF4-FFF2-40B4-BE49-F238E27FC236}">
                <a16:creationId xmlns:a16="http://schemas.microsoft.com/office/drawing/2014/main" id="{EDF1C472-1F1F-61CC-3D26-B93FCA51C1C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2888" y="-168275"/>
            <a:ext cx="142875" cy="14287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ella 2">
            <a:extLst>
              <a:ext uri="{FF2B5EF4-FFF2-40B4-BE49-F238E27FC236}">
                <a16:creationId xmlns:a16="http://schemas.microsoft.com/office/drawing/2014/main" id="{E3A38AE8-CC68-84FE-B6AF-56AC64873AA6}"/>
              </a:ext>
            </a:extLst>
          </p:cNvPr>
          <p:cNvGraphicFramePr>
            <a:graphicFrameLocks noGrp="1"/>
          </p:cNvGraphicFramePr>
          <p:nvPr>
            <p:extLst>
              <p:ext uri="{D42A27DB-BD31-4B8C-83A1-F6EECF244321}">
                <p14:modId xmlns:p14="http://schemas.microsoft.com/office/powerpoint/2010/main" val="3718982269"/>
              </p:ext>
            </p:extLst>
          </p:nvPr>
        </p:nvGraphicFramePr>
        <p:xfrm>
          <a:off x="4742020" y="1012136"/>
          <a:ext cx="6539406" cy="5871264"/>
        </p:xfrm>
        <a:graphic>
          <a:graphicData uri="http://schemas.openxmlformats.org/drawingml/2006/table">
            <a:tbl>
              <a:tblPr/>
              <a:tblGrid>
                <a:gridCol w="3269703">
                  <a:extLst>
                    <a:ext uri="{9D8B030D-6E8A-4147-A177-3AD203B41FA5}">
                      <a16:colId xmlns:a16="http://schemas.microsoft.com/office/drawing/2014/main" val="1570631086"/>
                    </a:ext>
                  </a:extLst>
                </a:gridCol>
                <a:gridCol w="3269703">
                  <a:extLst>
                    <a:ext uri="{9D8B030D-6E8A-4147-A177-3AD203B41FA5}">
                      <a16:colId xmlns:a16="http://schemas.microsoft.com/office/drawing/2014/main" val="3628858793"/>
                    </a:ext>
                  </a:extLst>
                </a:gridCol>
              </a:tblGrid>
              <a:tr h="343484">
                <a:tc>
                  <a:txBody>
                    <a:bodyPr/>
                    <a:lstStyle/>
                    <a:p>
                      <a:pPr algn="l">
                        <a:buNone/>
                      </a:pPr>
                      <a:r>
                        <a:rPr lang="it-IT" sz="1400" b="1" i="0" dirty="0">
                          <a:effectLst/>
                          <a:latin typeface="Book Antiqua" panose="02040602050305030304" pitchFamily="18" charset="0"/>
                        </a:rPr>
                        <a:t>SOLUZIONE PROPOSTA DA ISTANTE</a:t>
                      </a:r>
                    </a:p>
                  </a:txBody>
                  <a:tcPr marL="82568" marR="82568" marT="82568" marB="82568" anchor="ctr">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6F6F6"/>
                    </a:solidFill>
                  </a:tcPr>
                </a:tc>
                <a:tc>
                  <a:txBody>
                    <a:bodyPr/>
                    <a:lstStyle/>
                    <a:p>
                      <a:pPr algn="l">
                        <a:buNone/>
                      </a:pPr>
                      <a:r>
                        <a:rPr lang="it-IT" sz="1400" b="1" i="0">
                          <a:effectLst/>
                          <a:latin typeface="Book Antiqua" panose="02040602050305030304" pitchFamily="18" charset="0"/>
                        </a:rPr>
                        <a:t>RISPOSTA POSITIVA ADE</a:t>
                      </a:r>
                    </a:p>
                  </a:txBody>
                  <a:tcPr marL="82568" marR="82568" marT="82568" marB="82568" anchor="ctr">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6F6F6"/>
                    </a:solidFill>
                  </a:tcPr>
                </a:tc>
                <a:extLst>
                  <a:ext uri="{0D108BD9-81ED-4DB2-BD59-A6C34878D82A}">
                    <a16:rowId xmlns:a16="http://schemas.microsoft.com/office/drawing/2014/main" val="2549351545"/>
                  </a:ext>
                </a:extLst>
              </a:tr>
              <a:tr h="3679241">
                <a:tc>
                  <a:txBody>
                    <a:bodyPr/>
                    <a:lstStyle/>
                    <a:p>
                      <a:pPr algn="l">
                        <a:buNone/>
                      </a:pPr>
                      <a:r>
                        <a:rPr lang="it-IT" sz="1400" dirty="0">
                          <a:effectLst/>
                          <a:latin typeface="Book Antiqua" panose="02040602050305030304" pitchFamily="18" charset="0"/>
                        </a:rPr>
                        <a:t>Documentazione di prova avvenuto trasferimento dei beni “franco fabbrica”:</a:t>
                      </a:r>
                    </a:p>
                    <a:p>
                      <a:pPr algn="l">
                        <a:spcAft>
                          <a:spcPts val="1500"/>
                        </a:spcAft>
                        <a:buNone/>
                      </a:pPr>
                      <a:r>
                        <a:rPr lang="it-IT" sz="1400" dirty="0">
                          <a:effectLst/>
                          <a:latin typeface="Book Antiqua" panose="02040602050305030304" pitchFamily="18" charset="0"/>
                        </a:rPr>
                        <a:t>a) </a:t>
                      </a:r>
                      <a:r>
                        <a:rPr lang="it-IT" sz="1400" b="1" dirty="0">
                          <a:effectLst/>
                          <a:latin typeface="Book Antiqua" panose="02040602050305030304" pitchFamily="18" charset="0"/>
                        </a:rPr>
                        <a:t>CMR</a:t>
                      </a:r>
                      <a:r>
                        <a:rPr lang="it-IT" sz="1400" dirty="0">
                          <a:effectLst/>
                          <a:latin typeface="Book Antiqua" panose="02040602050305030304" pitchFamily="18" charset="0"/>
                        </a:rPr>
                        <a:t> firmato dal trasportatore e dal cessionario ovvero integrato con dichiarazione del cessionario di avvenuta presa in carico</a:t>
                      </a:r>
                    </a:p>
                    <a:p>
                      <a:pPr algn="l">
                        <a:spcAft>
                          <a:spcPts val="1500"/>
                        </a:spcAft>
                        <a:buNone/>
                      </a:pPr>
                      <a:r>
                        <a:rPr lang="it-IT" sz="1400" dirty="0">
                          <a:effectLst/>
                          <a:latin typeface="Book Antiqua" panose="02040602050305030304" pitchFamily="18" charset="0"/>
                        </a:rPr>
                        <a:t>b) Documentazione </a:t>
                      </a:r>
                      <a:r>
                        <a:rPr lang="it-IT" sz="1400" b="1" dirty="0">
                          <a:effectLst/>
                          <a:latin typeface="Book Antiqua" panose="02040602050305030304" pitchFamily="18" charset="0"/>
                        </a:rPr>
                        <a:t>bancaria</a:t>
                      </a:r>
                      <a:r>
                        <a:rPr lang="it-IT" sz="1400" dirty="0">
                          <a:effectLst/>
                          <a:latin typeface="Book Antiqua" panose="02040602050305030304" pitchFamily="18" charset="0"/>
                        </a:rPr>
                        <a:t> attestante pagamento merce</a:t>
                      </a:r>
                    </a:p>
                    <a:p>
                      <a:pPr algn="l">
                        <a:spcAft>
                          <a:spcPts val="1500"/>
                        </a:spcAft>
                        <a:buNone/>
                      </a:pPr>
                      <a:r>
                        <a:rPr lang="it-IT" sz="1400" dirty="0">
                          <a:effectLst/>
                          <a:latin typeface="Book Antiqua" panose="02040602050305030304" pitchFamily="18" charset="0"/>
                        </a:rPr>
                        <a:t>c) </a:t>
                      </a:r>
                      <a:r>
                        <a:rPr lang="it-IT" sz="1400" b="1" dirty="0">
                          <a:effectLst/>
                          <a:latin typeface="Book Antiqua" panose="02040602050305030304" pitchFamily="18" charset="0"/>
                        </a:rPr>
                        <a:t>Dichiarazione del cessionario</a:t>
                      </a:r>
                      <a:r>
                        <a:rPr lang="it-IT" sz="1400" dirty="0">
                          <a:effectLst/>
                          <a:latin typeface="Book Antiqua" panose="02040602050305030304" pitchFamily="18" charset="0"/>
                        </a:rPr>
                        <a:t> che la merce è giunta nel Paese di destinazione</a:t>
                      </a:r>
                    </a:p>
                    <a:p>
                      <a:pPr algn="l">
                        <a:spcAft>
                          <a:spcPts val="1500"/>
                        </a:spcAft>
                        <a:buNone/>
                      </a:pPr>
                      <a:r>
                        <a:rPr lang="it-IT" sz="1400" dirty="0">
                          <a:effectLst/>
                          <a:latin typeface="Book Antiqua" panose="02040602050305030304" pitchFamily="18" charset="0"/>
                        </a:rPr>
                        <a:t>d) Elenchi riepilogativi </a:t>
                      </a:r>
                      <a:r>
                        <a:rPr lang="it-IT" sz="1400" b="1" dirty="0">
                          <a:effectLst/>
                          <a:latin typeface="Book Antiqua" panose="02040602050305030304" pitchFamily="18" charset="0"/>
                        </a:rPr>
                        <a:t>Intrastat</a:t>
                      </a:r>
                      <a:endParaRPr lang="it-IT" sz="1400" dirty="0">
                        <a:effectLst/>
                        <a:latin typeface="Book Antiqua" panose="02040602050305030304" pitchFamily="18" charset="0"/>
                      </a:endParaRPr>
                    </a:p>
                  </a:txBody>
                  <a:tcPr marL="82568" marR="82568" marT="41284" marB="41284" anchor="ctr">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tc>
                  <a:txBody>
                    <a:bodyPr/>
                    <a:lstStyle/>
                    <a:p>
                      <a:pPr algn="l">
                        <a:buNone/>
                      </a:pPr>
                      <a:r>
                        <a:rPr lang="it-IT" sz="1400" dirty="0">
                          <a:effectLst/>
                          <a:latin typeface="Book Antiqua" panose="02040602050305030304" pitchFamily="18" charset="0"/>
                        </a:rPr>
                        <a:t>La soluzione proposta è accolta.</a:t>
                      </a:r>
                    </a:p>
                    <a:p>
                      <a:pPr algn="l">
                        <a:spcAft>
                          <a:spcPts val="1500"/>
                        </a:spcAft>
                        <a:buNone/>
                      </a:pPr>
                      <a:r>
                        <a:rPr lang="it-IT" sz="1400" dirty="0">
                          <a:effectLst/>
                          <a:latin typeface="Book Antiqua" panose="02040602050305030304" pitchFamily="18" charset="0"/>
                        </a:rPr>
                        <a:t>L’agenzia richiama il precedente interpello 100/2019 confermandone i contenuti e nello specifico chiarisce che a corredo del DDT (normalmente firmato dal trasportatore) risulta</a:t>
                      </a:r>
                    </a:p>
                    <a:p>
                      <a:pPr algn="l">
                        <a:spcAft>
                          <a:spcPts val="1500"/>
                        </a:spcAft>
                        <a:buNone/>
                      </a:pPr>
                      <a:r>
                        <a:rPr lang="it-IT" sz="1400" dirty="0">
                          <a:effectLst/>
                          <a:latin typeface="Book Antiqua" panose="02040602050305030304" pitchFamily="18" charset="0"/>
                        </a:rPr>
                        <a:t>valida la seguente documentazione:</a:t>
                      </a:r>
                    </a:p>
                    <a:p>
                      <a:pPr algn="l">
                        <a:spcAft>
                          <a:spcPts val="1500"/>
                        </a:spcAft>
                        <a:buNone/>
                      </a:pPr>
                      <a:r>
                        <a:rPr lang="it-IT" sz="1400" dirty="0">
                          <a:effectLst/>
                          <a:latin typeface="Book Antiqua" panose="02040602050305030304" pitchFamily="18" charset="0"/>
                        </a:rPr>
                        <a:t>✓ </a:t>
                      </a:r>
                      <a:r>
                        <a:rPr lang="it-IT" sz="1400" b="1" dirty="0">
                          <a:effectLst/>
                          <a:latin typeface="Book Antiqua" panose="02040602050305030304" pitchFamily="18" charset="0"/>
                        </a:rPr>
                        <a:t>Fattura di vendita</a:t>
                      </a:r>
                      <a:r>
                        <a:rPr lang="it-IT" sz="1400" dirty="0">
                          <a:effectLst/>
                          <a:latin typeface="Book Antiqua" panose="02040602050305030304" pitchFamily="18" charset="0"/>
                        </a:rPr>
                        <a:t> art. 41</a:t>
                      </a:r>
                    </a:p>
                    <a:p>
                      <a:pPr algn="l">
                        <a:spcAft>
                          <a:spcPts val="1500"/>
                        </a:spcAft>
                        <a:buNone/>
                      </a:pPr>
                      <a:r>
                        <a:rPr lang="it-IT" sz="1400" dirty="0">
                          <a:effectLst/>
                          <a:latin typeface="Book Antiqua" panose="02040602050305030304" pitchFamily="18" charset="0"/>
                        </a:rPr>
                        <a:t>✓ </a:t>
                      </a:r>
                      <a:r>
                        <a:rPr lang="it-IT" sz="1400" b="1" dirty="0">
                          <a:effectLst/>
                          <a:latin typeface="Book Antiqua" panose="02040602050305030304" pitchFamily="18" charset="0"/>
                        </a:rPr>
                        <a:t>CMR</a:t>
                      </a:r>
                      <a:r>
                        <a:rPr lang="it-IT" sz="1400" dirty="0">
                          <a:effectLst/>
                          <a:latin typeface="Book Antiqua" panose="02040602050305030304" pitchFamily="18" charset="0"/>
                        </a:rPr>
                        <a:t> firmato dal trasportatore e dal cessionario ovvero integrato dalla dichiarazione del cessionario di avvenuta ricezione della merce nel Paese di destinazione</a:t>
                      </a:r>
                    </a:p>
                    <a:p>
                      <a:pPr algn="l">
                        <a:spcAft>
                          <a:spcPts val="1500"/>
                        </a:spcAft>
                        <a:buNone/>
                      </a:pPr>
                      <a:r>
                        <a:rPr lang="it-IT" sz="1400" dirty="0">
                          <a:effectLst/>
                          <a:latin typeface="Book Antiqua" panose="02040602050305030304" pitchFamily="18" charset="0"/>
                        </a:rPr>
                        <a:t>✓ Documentazione </a:t>
                      </a:r>
                      <a:r>
                        <a:rPr lang="it-IT" sz="1400" b="1" dirty="0">
                          <a:effectLst/>
                          <a:latin typeface="Book Antiqua" panose="02040602050305030304" pitchFamily="18" charset="0"/>
                        </a:rPr>
                        <a:t>bancaria</a:t>
                      </a:r>
                      <a:r>
                        <a:rPr lang="it-IT" sz="1400" dirty="0">
                          <a:effectLst/>
                          <a:latin typeface="Book Antiqua" panose="02040602050305030304" pitchFamily="18" charset="0"/>
                        </a:rPr>
                        <a:t> attestante il pagamento</a:t>
                      </a:r>
                    </a:p>
                    <a:p>
                      <a:pPr algn="l">
                        <a:spcAft>
                          <a:spcPts val="1500"/>
                        </a:spcAft>
                        <a:buNone/>
                      </a:pPr>
                      <a:r>
                        <a:rPr lang="it-IT" sz="1400" dirty="0">
                          <a:effectLst/>
                          <a:latin typeface="Book Antiqua" panose="02040602050305030304" pitchFamily="18" charset="0"/>
                        </a:rPr>
                        <a:t>✓ Dichiarazione del </a:t>
                      </a:r>
                      <a:r>
                        <a:rPr lang="it-IT" sz="1400" b="1" dirty="0">
                          <a:effectLst/>
                          <a:latin typeface="Book Antiqua" panose="02040602050305030304" pitchFamily="18" charset="0"/>
                        </a:rPr>
                        <a:t>cessionario</a:t>
                      </a:r>
                      <a:r>
                        <a:rPr lang="it-IT" sz="1400" dirty="0">
                          <a:effectLst/>
                          <a:latin typeface="Book Antiqua" panose="02040602050305030304" pitchFamily="18" charset="0"/>
                        </a:rPr>
                        <a:t> che la merce è giunta nel Paese di destinazione</a:t>
                      </a:r>
                    </a:p>
                    <a:p>
                      <a:pPr algn="l">
                        <a:spcAft>
                          <a:spcPts val="1500"/>
                        </a:spcAft>
                        <a:buNone/>
                      </a:pPr>
                      <a:r>
                        <a:rPr lang="it-IT" sz="1400" dirty="0">
                          <a:effectLst/>
                          <a:latin typeface="Book Antiqua" panose="02040602050305030304" pitchFamily="18" charset="0"/>
                        </a:rPr>
                        <a:t>✓ Elenchi riepilogativi </a:t>
                      </a:r>
                      <a:r>
                        <a:rPr lang="it-IT" sz="1400" b="1" dirty="0">
                          <a:effectLst/>
                          <a:latin typeface="Book Antiqua" panose="02040602050305030304" pitchFamily="18" charset="0"/>
                        </a:rPr>
                        <a:t>Intrastat</a:t>
                      </a:r>
                      <a:r>
                        <a:rPr lang="it-IT" sz="1400" dirty="0">
                          <a:effectLst/>
                          <a:latin typeface="Book Antiqua" panose="02040602050305030304" pitchFamily="18" charset="0"/>
                        </a:rPr>
                        <a:t>.</a:t>
                      </a:r>
                    </a:p>
                  </a:txBody>
                  <a:tcPr marL="82568" marR="82568" marT="41284" marB="41284" anchor="ctr">
                    <a:lnL w="6350" cap="flat" cmpd="sng" algn="ctr">
                      <a:solidFill>
                        <a:srgbClr val="DCDCDC"/>
                      </a:solidFill>
                      <a:prstDash val="solid"/>
                      <a:round/>
                      <a:headEnd type="none" w="med" len="med"/>
                      <a:tailEnd type="none" w="med" len="med"/>
                    </a:lnL>
                    <a:lnR w="6350" cap="flat" cmpd="sng" algn="ctr">
                      <a:solidFill>
                        <a:srgbClr val="DCDCDC"/>
                      </a:solidFill>
                      <a:prstDash val="solid"/>
                      <a:round/>
                      <a:headEnd type="none" w="med" len="med"/>
                      <a:tailEnd type="none" w="med" len="med"/>
                    </a:lnR>
                    <a:lnT w="6350" cap="flat" cmpd="sng" algn="ctr">
                      <a:solidFill>
                        <a:srgbClr val="DCDCDC"/>
                      </a:solidFill>
                      <a:prstDash val="solid"/>
                      <a:round/>
                      <a:headEnd type="none" w="med" len="med"/>
                      <a:tailEnd type="none" w="med" len="med"/>
                    </a:lnT>
                    <a:lnB w="6350" cap="flat" cmpd="sng" algn="ctr">
                      <a:solidFill>
                        <a:srgbClr val="DCDCDC"/>
                      </a:solidFill>
                      <a:prstDash val="solid"/>
                      <a:round/>
                      <a:headEnd type="none" w="med" len="med"/>
                      <a:tailEnd type="none" w="med" len="med"/>
                    </a:lnB>
                    <a:solidFill>
                      <a:srgbClr val="FFFFFF"/>
                    </a:solidFill>
                  </a:tcPr>
                </a:tc>
                <a:extLst>
                  <a:ext uri="{0D108BD9-81ED-4DB2-BD59-A6C34878D82A}">
                    <a16:rowId xmlns:a16="http://schemas.microsoft.com/office/drawing/2014/main" val="3200758026"/>
                  </a:ext>
                </a:extLst>
              </a:tr>
            </a:tbl>
          </a:graphicData>
        </a:graphic>
      </p:graphicFrame>
      <p:sp>
        <p:nvSpPr>
          <p:cNvPr id="6" name="CasellaDiTesto 5">
            <a:extLst>
              <a:ext uri="{FF2B5EF4-FFF2-40B4-BE49-F238E27FC236}">
                <a16:creationId xmlns:a16="http://schemas.microsoft.com/office/drawing/2014/main" id="{8B17F4BB-C96B-9D27-AEA8-6B83E75AB727}"/>
              </a:ext>
            </a:extLst>
          </p:cNvPr>
          <p:cNvSpPr txBox="1"/>
          <p:nvPr/>
        </p:nvSpPr>
        <p:spPr>
          <a:xfrm>
            <a:off x="4963723" y="208650"/>
            <a:ext cx="6096000" cy="646331"/>
          </a:xfrm>
          <a:prstGeom prst="rect">
            <a:avLst/>
          </a:prstGeom>
          <a:noFill/>
        </p:spPr>
        <p:txBody>
          <a:bodyPr wrap="square">
            <a:spAutoFit/>
          </a:bodyPr>
          <a:lstStyle/>
          <a:p>
            <a:pPr algn="ctr">
              <a:spcAft>
                <a:spcPts val="975"/>
              </a:spcAft>
              <a:buNone/>
            </a:pPr>
            <a:r>
              <a:rPr lang="it-IT" b="1" i="0" dirty="0">
                <a:solidFill>
                  <a:srgbClr val="333333"/>
                </a:solidFill>
                <a:effectLst/>
                <a:latin typeface="Book Antiqua" panose="02040602050305030304" pitchFamily="18" charset="0"/>
              </a:rPr>
              <a:t>Interpello Agenzia delle Entrate n. 117/2020: CMR + dichiarazione</a:t>
            </a:r>
          </a:p>
        </p:txBody>
      </p:sp>
    </p:spTree>
    <p:extLst>
      <p:ext uri="{BB962C8B-B14F-4D97-AF65-F5344CB8AC3E}">
        <p14:creationId xmlns:p14="http://schemas.microsoft.com/office/powerpoint/2010/main" val="596606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B82714-7193-C312-0DAD-6BAFC72155EB}"/>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7ACF2670-3B4A-CFD0-2BA6-6BDA1978B025}"/>
              </a:ext>
            </a:extLst>
          </p:cNvPr>
          <p:cNvSpPr>
            <a:spLocks noGrp="1"/>
          </p:cNvSpPr>
          <p:nvPr>
            <p:ph type="title"/>
          </p:nvPr>
        </p:nvSpPr>
        <p:spPr>
          <a:xfrm>
            <a:off x="1013208" y="158750"/>
            <a:ext cx="10635344" cy="1450757"/>
          </a:xfrm>
        </p:spPr>
        <p:txBody>
          <a:bodyPr>
            <a:normAutofit/>
          </a:bodyPr>
          <a:lstStyle/>
          <a:p>
            <a:r>
              <a:rPr lang="it-IT" sz="3200" b="1" dirty="0">
                <a:latin typeface="Cambria" panose="02040503050406030204" pitchFamily="18" charset="0"/>
                <a:ea typeface="Cambria" panose="02040503050406030204" pitchFamily="18" charset="0"/>
              </a:rPr>
              <a:t>L’IVA E LE «SUE» DIVERSE DEFINIZIONI</a:t>
            </a:r>
            <a:endParaRPr lang="it-IT" sz="3200" b="1" i="1" dirty="0">
              <a:latin typeface="Cambria" panose="02040503050406030204" pitchFamily="18" charset="0"/>
              <a:ea typeface="Cambria" panose="02040503050406030204" pitchFamily="18" charset="0"/>
            </a:endParaRPr>
          </a:p>
        </p:txBody>
      </p:sp>
      <p:pic>
        <p:nvPicPr>
          <p:cNvPr id="3077" name="Picture 5">
            <a:hlinkClick r:id="rId2"/>
            <a:extLst>
              <a:ext uri="{FF2B5EF4-FFF2-40B4-BE49-F238E27FC236}">
                <a16:creationId xmlns:a16="http://schemas.microsoft.com/office/drawing/2014/main" id="{5D123CF0-D51C-D323-B3D5-9CDC5045416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1100" y="-320675"/>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a:hlinkClick r:id="rId4"/>
            <a:extLst>
              <a:ext uri="{FF2B5EF4-FFF2-40B4-BE49-F238E27FC236}">
                <a16:creationId xmlns:a16="http://schemas.microsoft.com/office/drawing/2014/main" id="{47A9A003-BA0F-4C8C-7603-9FC849B72E7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2888" y="-168275"/>
            <a:ext cx="142875" cy="142875"/>
          </a:xfrm>
          <a:prstGeom prst="rect">
            <a:avLst/>
          </a:prstGeom>
          <a:noFill/>
          <a:extLst>
            <a:ext uri="{909E8E84-426E-40DD-AFC4-6F175D3DCCD1}">
              <a14:hiddenFill xmlns:a14="http://schemas.microsoft.com/office/drawing/2010/main">
                <a:solidFill>
                  <a:srgbClr val="FFFFFF"/>
                </a:solidFill>
              </a14:hiddenFill>
            </a:ext>
          </a:extLst>
        </p:spPr>
      </p:pic>
      <p:sp>
        <p:nvSpPr>
          <p:cNvPr id="3" name="Ovale 2">
            <a:extLst>
              <a:ext uri="{FF2B5EF4-FFF2-40B4-BE49-F238E27FC236}">
                <a16:creationId xmlns:a16="http://schemas.microsoft.com/office/drawing/2014/main" id="{5C5D2671-3547-731F-3584-DAE19E9A35A3}"/>
              </a:ext>
            </a:extLst>
          </p:cNvPr>
          <p:cNvSpPr/>
          <p:nvPr/>
        </p:nvSpPr>
        <p:spPr>
          <a:xfrm>
            <a:off x="4495802" y="2749721"/>
            <a:ext cx="2122714" cy="145075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2000" b="1" dirty="0">
                <a:latin typeface="Book Antiqua" panose="02040602050305030304" pitchFamily="18" charset="0"/>
              </a:rPr>
              <a:t>Imposta</a:t>
            </a:r>
          </a:p>
          <a:p>
            <a:pPr algn="ctr"/>
            <a:r>
              <a:rPr lang="it-IT" sz="2000" b="1" dirty="0">
                <a:latin typeface="Book Antiqua" panose="02040602050305030304" pitchFamily="18" charset="0"/>
              </a:rPr>
              <a:t>Sul Valore Aggiunto</a:t>
            </a:r>
          </a:p>
        </p:txBody>
      </p:sp>
      <p:sp>
        <p:nvSpPr>
          <p:cNvPr id="5" name="CasellaDiTesto 4">
            <a:extLst>
              <a:ext uri="{FF2B5EF4-FFF2-40B4-BE49-F238E27FC236}">
                <a16:creationId xmlns:a16="http://schemas.microsoft.com/office/drawing/2014/main" id="{7CC602CB-6805-8A5B-BADD-36D48145F116}"/>
              </a:ext>
            </a:extLst>
          </p:cNvPr>
          <p:cNvSpPr txBox="1"/>
          <p:nvPr/>
        </p:nvSpPr>
        <p:spPr>
          <a:xfrm>
            <a:off x="2706801" y="2261921"/>
            <a:ext cx="3552598" cy="400110"/>
          </a:xfrm>
          <a:prstGeom prst="rect">
            <a:avLst/>
          </a:prstGeom>
          <a:noFill/>
        </p:spPr>
        <p:txBody>
          <a:bodyPr wrap="square">
            <a:spAutoFit/>
          </a:bodyPr>
          <a:lstStyle/>
          <a:p>
            <a:r>
              <a:rPr lang="it-IT" sz="2000" b="1" i="1" dirty="0">
                <a:latin typeface="Book Antiqua" panose="02040602050305030304" pitchFamily="18" charset="0"/>
              </a:rPr>
              <a:t>Imposta indiretta</a:t>
            </a:r>
            <a:endParaRPr lang="it-IT" sz="2000" i="1" dirty="0">
              <a:latin typeface="Book Antiqua" panose="02040602050305030304" pitchFamily="18" charset="0"/>
            </a:endParaRPr>
          </a:p>
        </p:txBody>
      </p:sp>
      <p:sp>
        <p:nvSpPr>
          <p:cNvPr id="10" name="CasellaDiTesto 9">
            <a:extLst>
              <a:ext uri="{FF2B5EF4-FFF2-40B4-BE49-F238E27FC236}">
                <a16:creationId xmlns:a16="http://schemas.microsoft.com/office/drawing/2014/main" id="{754F78D3-3160-924D-9FA1-0C913B33700B}"/>
              </a:ext>
            </a:extLst>
          </p:cNvPr>
          <p:cNvSpPr txBox="1"/>
          <p:nvPr/>
        </p:nvSpPr>
        <p:spPr>
          <a:xfrm>
            <a:off x="1435100" y="3143684"/>
            <a:ext cx="6096000" cy="707886"/>
          </a:xfrm>
          <a:prstGeom prst="rect">
            <a:avLst/>
          </a:prstGeom>
          <a:noFill/>
        </p:spPr>
        <p:txBody>
          <a:bodyPr wrap="square">
            <a:spAutoFit/>
          </a:bodyPr>
          <a:lstStyle/>
          <a:p>
            <a:r>
              <a:rPr lang="it-IT" sz="2000" i="1" dirty="0">
                <a:latin typeface="Book Antiqua" panose="02040602050305030304" pitchFamily="18" charset="0"/>
              </a:rPr>
              <a:t>Imposta sul </a:t>
            </a:r>
            <a:r>
              <a:rPr lang="it-IT" sz="2000" b="1" i="1" dirty="0">
                <a:latin typeface="Book Antiqua" panose="02040602050305030304" pitchFamily="18" charset="0"/>
              </a:rPr>
              <a:t>consumo</a:t>
            </a:r>
            <a:r>
              <a:rPr lang="it-IT" sz="2000" i="1" dirty="0">
                <a:latin typeface="Book Antiqua" panose="02040602050305030304" pitchFamily="18" charset="0"/>
              </a:rPr>
              <a:t> di </a:t>
            </a:r>
          </a:p>
          <a:p>
            <a:r>
              <a:rPr lang="it-IT" sz="2000" i="1" dirty="0">
                <a:latin typeface="Book Antiqua" panose="02040602050305030304" pitchFamily="18" charset="0"/>
              </a:rPr>
              <a:t>beni e servizi</a:t>
            </a:r>
          </a:p>
        </p:txBody>
      </p:sp>
      <p:sp>
        <p:nvSpPr>
          <p:cNvPr id="11" name="CasellaDiTesto 10">
            <a:extLst>
              <a:ext uri="{FF2B5EF4-FFF2-40B4-BE49-F238E27FC236}">
                <a16:creationId xmlns:a16="http://schemas.microsoft.com/office/drawing/2014/main" id="{9F09E6B3-EB29-4704-0B7F-9E171CE09710}"/>
              </a:ext>
            </a:extLst>
          </p:cNvPr>
          <p:cNvSpPr txBox="1"/>
          <p:nvPr/>
        </p:nvSpPr>
        <p:spPr>
          <a:xfrm>
            <a:off x="2129291" y="4114666"/>
            <a:ext cx="6096000" cy="1631216"/>
          </a:xfrm>
          <a:prstGeom prst="rect">
            <a:avLst/>
          </a:prstGeom>
          <a:noFill/>
        </p:spPr>
        <p:txBody>
          <a:bodyPr wrap="square">
            <a:spAutoFit/>
          </a:bodyPr>
          <a:lstStyle/>
          <a:p>
            <a:r>
              <a:rPr lang="it-IT" sz="2000" b="1" i="1" u="sng" dirty="0">
                <a:latin typeface="Book Antiqua" panose="02040602050305030304" pitchFamily="18" charset="0"/>
              </a:rPr>
              <a:t>Imposta plurifase</a:t>
            </a:r>
          </a:p>
          <a:p>
            <a:r>
              <a:rPr lang="it-IT" sz="2000" i="1" dirty="0">
                <a:latin typeface="Book Antiqua" panose="02040602050305030304" pitchFamily="18" charset="0"/>
              </a:rPr>
              <a:t>colpisce un bene o un servizio </a:t>
            </a:r>
          </a:p>
          <a:p>
            <a:r>
              <a:rPr lang="it-IT" sz="2000" i="1" dirty="0">
                <a:latin typeface="Book Antiqua" panose="02040602050305030304" pitchFamily="18" charset="0"/>
              </a:rPr>
              <a:t>in ogni passaggio del suo ciclo </a:t>
            </a:r>
          </a:p>
          <a:p>
            <a:r>
              <a:rPr lang="it-IT" sz="2000" i="1" dirty="0">
                <a:latin typeface="Book Antiqua" panose="02040602050305030304" pitchFamily="18" charset="0"/>
              </a:rPr>
              <a:t>produttivo e distributivo</a:t>
            </a:r>
          </a:p>
          <a:p>
            <a:r>
              <a:rPr lang="it-IT" sz="2000" i="1" dirty="0">
                <a:latin typeface="Book Antiqua" panose="02040602050305030304" pitchFamily="18" charset="0"/>
              </a:rPr>
              <a:t>(vs. accise </a:t>
            </a:r>
            <a:r>
              <a:rPr lang="it-IT" sz="2000" i="1" dirty="0" err="1">
                <a:latin typeface="Book Antiqua" panose="02040602050305030304" pitchFamily="18" charset="0"/>
              </a:rPr>
              <a:t>imp</a:t>
            </a:r>
            <a:r>
              <a:rPr lang="it-IT" sz="2000" i="1" dirty="0">
                <a:latin typeface="Book Antiqua" panose="02040602050305030304" pitchFamily="18" charset="0"/>
              </a:rPr>
              <a:t>. Monofase)</a:t>
            </a:r>
          </a:p>
        </p:txBody>
      </p:sp>
      <p:sp>
        <p:nvSpPr>
          <p:cNvPr id="12" name="CasellaDiTesto 11">
            <a:extLst>
              <a:ext uri="{FF2B5EF4-FFF2-40B4-BE49-F238E27FC236}">
                <a16:creationId xmlns:a16="http://schemas.microsoft.com/office/drawing/2014/main" id="{9EA9C933-B4E6-E009-3D0C-EBC228176CD9}"/>
              </a:ext>
            </a:extLst>
          </p:cNvPr>
          <p:cNvSpPr txBox="1"/>
          <p:nvPr/>
        </p:nvSpPr>
        <p:spPr>
          <a:xfrm>
            <a:off x="6096000" y="4730219"/>
            <a:ext cx="4778827" cy="1015663"/>
          </a:xfrm>
          <a:prstGeom prst="rect">
            <a:avLst/>
          </a:prstGeom>
          <a:noFill/>
        </p:spPr>
        <p:txBody>
          <a:bodyPr wrap="square">
            <a:spAutoFit/>
          </a:bodyPr>
          <a:lstStyle/>
          <a:p>
            <a:r>
              <a:rPr lang="it-IT" sz="2000" b="1" i="1" u="sng" dirty="0">
                <a:latin typeface="Book Antiqua" panose="02040602050305030304" pitchFamily="18" charset="0"/>
              </a:rPr>
              <a:t>Imposta plurifase non cumulativa</a:t>
            </a:r>
          </a:p>
          <a:p>
            <a:r>
              <a:rPr lang="it-IT" sz="2000" i="1" dirty="0">
                <a:latin typeface="Book Antiqua" panose="02040602050305030304" pitchFamily="18" charset="0"/>
              </a:rPr>
              <a:t>(solo sul valore aggiunto-diritto di detrazione)</a:t>
            </a:r>
          </a:p>
        </p:txBody>
      </p:sp>
      <p:sp>
        <p:nvSpPr>
          <p:cNvPr id="22" name="CasellaDiTesto 21">
            <a:extLst>
              <a:ext uri="{FF2B5EF4-FFF2-40B4-BE49-F238E27FC236}">
                <a16:creationId xmlns:a16="http://schemas.microsoft.com/office/drawing/2014/main" id="{08DBB80A-53DE-FAC0-CF1B-4B83FF08F503}"/>
              </a:ext>
            </a:extLst>
          </p:cNvPr>
          <p:cNvSpPr txBox="1"/>
          <p:nvPr/>
        </p:nvSpPr>
        <p:spPr>
          <a:xfrm>
            <a:off x="6621522" y="2028327"/>
            <a:ext cx="4727010" cy="1323439"/>
          </a:xfrm>
          <a:prstGeom prst="rect">
            <a:avLst/>
          </a:prstGeom>
          <a:noFill/>
        </p:spPr>
        <p:txBody>
          <a:bodyPr wrap="square">
            <a:spAutoFit/>
          </a:bodyPr>
          <a:lstStyle/>
          <a:p>
            <a:r>
              <a:rPr lang="it-IT" sz="2000" b="1" i="1" dirty="0">
                <a:latin typeface="Book Antiqua" panose="02040602050305030304" pitchFamily="18" charset="0"/>
              </a:rPr>
              <a:t>Imposta armonizzata UE</a:t>
            </a:r>
          </a:p>
          <a:p>
            <a:r>
              <a:rPr lang="it-IT" sz="2000" i="1" dirty="0">
                <a:latin typeface="Book Antiqua" panose="02040602050305030304" pitchFamily="18" charset="0"/>
              </a:rPr>
              <a:t>obiettivo di eliminare le distorsioni fiscali che possono ostacolare la libera concorrenza e il funzionamento del mercato comune</a:t>
            </a:r>
          </a:p>
        </p:txBody>
      </p:sp>
      <p:sp>
        <p:nvSpPr>
          <p:cNvPr id="23" name="CasellaDiTesto 22">
            <a:extLst>
              <a:ext uri="{FF2B5EF4-FFF2-40B4-BE49-F238E27FC236}">
                <a16:creationId xmlns:a16="http://schemas.microsoft.com/office/drawing/2014/main" id="{05A6E7EF-CF56-EDA5-385B-0540002C8A9E}"/>
              </a:ext>
            </a:extLst>
          </p:cNvPr>
          <p:cNvSpPr txBox="1"/>
          <p:nvPr/>
        </p:nvSpPr>
        <p:spPr>
          <a:xfrm>
            <a:off x="6735763" y="3613376"/>
            <a:ext cx="4778827" cy="707886"/>
          </a:xfrm>
          <a:prstGeom prst="rect">
            <a:avLst/>
          </a:prstGeom>
          <a:noFill/>
        </p:spPr>
        <p:txBody>
          <a:bodyPr wrap="square">
            <a:spAutoFit/>
          </a:bodyPr>
          <a:lstStyle/>
          <a:p>
            <a:r>
              <a:rPr lang="it-IT" sz="2000" b="1" i="1" u="sng" dirty="0">
                <a:latin typeface="Book Antiqua" panose="02040602050305030304" pitchFamily="18" charset="0"/>
              </a:rPr>
              <a:t>Tributo doganale monofase se IVA all’importazione</a:t>
            </a:r>
            <a:endParaRPr lang="it-IT" sz="2000" i="1" dirty="0">
              <a:latin typeface="Book Antiqua" panose="02040602050305030304" pitchFamily="18" charset="0"/>
            </a:endParaRPr>
          </a:p>
        </p:txBody>
      </p:sp>
    </p:spTree>
    <p:extLst>
      <p:ext uri="{BB962C8B-B14F-4D97-AF65-F5344CB8AC3E}">
        <p14:creationId xmlns:p14="http://schemas.microsoft.com/office/powerpoint/2010/main" val="19841880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DC31CF-3571-8C4C-9B1D-B88A7594D82B}"/>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AC447FF8-AA56-B732-1BE0-10C6F7C5564D}"/>
              </a:ext>
            </a:extLst>
          </p:cNvPr>
          <p:cNvSpPr>
            <a:spLocks noGrp="1"/>
          </p:cNvSpPr>
          <p:nvPr>
            <p:ph type="title"/>
          </p:nvPr>
        </p:nvSpPr>
        <p:spPr>
          <a:xfrm>
            <a:off x="1013208" y="158750"/>
            <a:ext cx="10635344" cy="1450757"/>
          </a:xfrm>
        </p:spPr>
        <p:txBody>
          <a:bodyPr>
            <a:normAutofit/>
          </a:bodyPr>
          <a:lstStyle/>
          <a:p>
            <a:r>
              <a:rPr lang="it-IT" sz="3200" b="1" dirty="0">
                <a:latin typeface="Cambria" panose="02040503050406030204" pitchFamily="18" charset="0"/>
                <a:ea typeface="Cambria" panose="02040503050406030204" pitchFamily="18" charset="0"/>
              </a:rPr>
              <a:t>La VI Direttiva </a:t>
            </a:r>
            <a:r>
              <a:rPr lang="it-IT" sz="3200" b="1" i="1" dirty="0">
                <a:latin typeface="Cambria" panose="02040503050406030204" pitchFamily="18" charset="0"/>
                <a:ea typeface="Cambria" panose="02040503050406030204" pitchFamily="18" charset="0"/>
              </a:rPr>
              <a:t>vs.</a:t>
            </a:r>
            <a:r>
              <a:rPr lang="it-IT" sz="3200" b="1" dirty="0">
                <a:latin typeface="Cambria" panose="02040503050406030204" pitchFamily="18" charset="0"/>
                <a:ea typeface="Cambria" panose="02040503050406030204" pitchFamily="18" charset="0"/>
              </a:rPr>
              <a:t> art. 1 DPR 633/1972: le operazioni «imponibili» IVA </a:t>
            </a:r>
            <a:endParaRPr lang="it-IT" sz="3200" b="1" i="1" dirty="0">
              <a:latin typeface="Cambria" panose="02040503050406030204" pitchFamily="18" charset="0"/>
              <a:ea typeface="Cambria" panose="02040503050406030204" pitchFamily="18" charset="0"/>
            </a:endParaRPr>
          </a:p>
        </p:txBody>
      </p:sp>
      <p:pic>
        <p:nvPicPr>
          <p:cNvPr id="3077" name="Picture 5">
            <a:hlinkClick r:id="rId2"/>
            <a:extLst>
              <a:ext uri="{FF2B5EF4-FFF2-40B4-BE49-F238E27FC236}">
                <a16:creationId xmlns:a16="http://schemas.microsoft.com/office/drawing/2014/main" id="{50BC5909-54AB-7539-8AA3-FA6B6DA74D3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1100" y="-320675"/>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a:hlinkClick r:id="rId4"/>
            <a:extLst>
              <a:ext uri="{FF2B5EF4-FFF2-40B4-BE49-F238E27FC236}">
                <a16:creationId xmlns:a16="http://schemas.microsoft.com/office/drawing/2014/main" id="{53ED1BBC-7090-0F0F-8902-6AD1E3B6E15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2888" y="-168275"/>
            <a:ext cx="142875" cy="142875"/>
          </a:xfrm>
          <a:prstGeom prst="rect">
            <a:avLst/>
          </a:prstGeom>
          <a:noFill/>
          <a:extLst>
            <a:ext uri="{909E8E84-426E-40DD-AFC4-6F175D3DCCD1}">
              <a14:hiddenFill xmlns:a14="http://schemas.microsoft.com/office/drawing/2010/main">
                <a:solidFill>
                  <a:srgbClr val="FFFFFF"/>
                </a:solidFill>
              </a14:hiddenFill>
            </a:ext>
          </a:extLst>
        </p:spPr>
      </p:pic>
      <p:sp>
        <p:nvSpPr>
          <p:cNvPr id="4" name="CasellaDiTesto 3">
            <a:extLst>
              <a:ext uri="{FF2B5EF4-FFF2-40B4-BE49-F238E27FC236}">
                <a16:creationId xmlns:a16="http://schemas.microsoft.com/office/drawing/2014/main" id="{ABCF227B-29D1-5551-3C6F-CE47F2CB4A86}"/>
              </a:ext>
            </a:extLst>
          </p:cNvPr>
          <p:cNvSpPr txBox="1"/>
          <p:nvPr/>
        </p:nvSpPr>
        <p:spPr>
          <a:xfrm>
            <a:off x="1158239" y="1946057"/>
            <a:ext cx="9875521" cy="2554545"/>
          </a:xfrm>
          <a:prstGeom prst="rect">
            <a:avLst/>
          </a:prstGeom>
          <a:noFill/>
        </p:spPr>
        <p:txBody>
          <a:bodyPr wrap="square" rtlCol="0">
            <a:spAutoFit/>
          </a:bodyPr>
          <a:lstStyle/>
          <a:p>
            <a:pPr algn="ctr"/>
            <a:r>
              <a:rPr lang="it-IT" sz="2000" i="1" dirty="0">
                <a:latin typeface="Book Antiqua" panose="02040602050305030304" pitchFamily="18" charset="0"/>
              </a:rPr>
              <a:t>L'imposta sul valore aggiunto si applica sulle </a:t>
            </a:r>
            <a:r>
              <a:rPr lang="it-IT" sz="2000" b="1" i="1" dirty="0">
                <a:latin typeface="Book Antiqua" panose="02040602050305030304" pitchFamily="18" charset="0"/>
              </a:rPr>
              <a:t>cessioni di beni e le prestazioni di servizi </a:t>
            </a:r>
            <a:r>
              <a:rPr lang="it-IT" sz="2000" i="1" dirty="0">
                <a:latin typeface="Book Antiqua" panose="02040602050305030304" pitchFamily="18" charset="0"/>
              </a:rPr>
              <a:t>effettuate </a:t>
            </a:r>
            <a:r>
              <a:rPr lang="it-IT" sz="2000" b="1" i="1" u="sng" dirty="0">
                <a:latin typeface="Book Antiqua" panose="02040602050305030304" pitchFamily="18" charset="0"/>
              </a:rPr>
              <a:t>nel territorio dello Stato nell'esercizio di imprese o nell'esercizio di arti e professioni e sulle importazioni </a:t>
            </a:r>
            <a:r>
              <a:rPr lang="it-IT" sz="2000" i="1" dirty="0">
                <a:latin typeface="Book Antiqua" panose="02040602050305030304" pitchFamily="18" charset="0"/>
              </a:rPr>
              <a:t>da chiunque effettuate</a:t>
            </a:r>
          </a:p>
          <a:p>
            <a:pPr algn="ctr"/>
            <a:endParaRPr lang="it-IT" sz="2000" i="1" dirty="0">
              <a:latin typeface="Book Antiqua" panose="02040602050305030304" pitchFamily="18" charset="0"/>
            </a:endParaRPr>
          </a:p>
          <a:p>
            <a:pPr algn="ctr"/>
            <a:r>
              <a:rPr lang="it-IT" sz="2000" i="1" dirty="0">
                <a:latin typeface="Book Antiqua" panose="02040602050305030304" pitchFamily="18" charset="0"/>
              </a:rPr>
              <a:t>(</a:t>
            </a:r>
            <a:r>
              <a:rPr lang="it-IT" sz="2000" b="1" i="1" u="sng" dirty="0">
                <a:latin typeface="Book Antiqua" panose="02040602050305030304" pitchFamily="18" charset="0"/>
              </a:rPr>
              <a:t>NB: dal 1° gennaio 2027 D.lgs. N. 10/2026 – ART. 1:</a:t>
            </a:r>
          </a:p>
          <a:p>
            <a:pPr algn="just"/>
            <a:r>
              <a:rPr lang="it-IT" sz="2000" i="1" dirty="0">
                <a:latin typeface="Book Antiqua" panose="02040602050305030304" pitchFamily="18" charset="0"/>
              </a:rPr>
              <a:t>2. Fino alla data di entrata in vigore del regime definitivo degli scambi con gli altri Stati membri della Unione europea l'imposta sul valore aggiunto si applica anche alle operazioni </a:t>
            </a:r>
            <a:r>
              <a:rPr lang="it-IT" sz="2000" i="1" dirty="0" err="1">
                <a:latin typeface="Book Antiqua" panose="02040602050305030304" pitchFamily="18" charset="0"/>
              </a:rPr>
              <a:t>intraunionali</a:t>
            </a:r>
            <a:r>
              <a:rPr lang="it-IT" sz="2000" i="1" dirty="0">
                <a:latin typeface="Book Antiqua" panose="02040602050305030304" pitchFamily="18" charset="0"/>
              </a:rPr>
              <a:t> secondo le disposizioni di cui al presente testo unico)</a:t>
            </a:r>
          </a:p>
        </p:txBody>
      </p:sp>
      <p:sp>
        <p:nvSpPr>
          <p:cNvPr id="6" name="Suono 5">
            <a:hlinkClick r:id="" action="ppaction://noaction" highlightClick="1">
              <a:snd r:embed="rId5" name="applause.wav"/>
            </a:hlinkClick>
            <a:extLst>
              <a:ext uri="{FF2B5EF4-FFF2-40B4-BE49-F238E27FC236}">
                <a16:creationId xmlns:a16="http://schemas.microsoft.com/office/drawing/2014/main" id="{32A069E6-20B7-EECD-153F-6939FB532127}"/>
              </a:ext>
            </a:extLst>
          </p:cNvPr>
          <p:cNvSpPr/>
          <p:nvPr/>
        </p:nvSpPr>
        <p:spPr>
          <a:xfrm>
            <a:off x="1663203" y="4837152"/>
            <a:ext cx="1042416" cy="1042416"/>
          </a:xfrm>
          <a:prstGeom prst="actionButtonSound">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CasellaDiTesto 6">
            <a:extLst>
              <a:ext uri="{FF2B5EF4-FFF2-40B4-BE49-F238E27FC236}">
                <a16:creationId xmlns:a16="http://schemas.microsoft.com/office/drawing/2014/main" id="{69F3AEF9-BEAE-00D1-C2E5-5F37789503CD}"/>
              </a:ext>
            </a:extLst>
          </p:cNvPr>
          <p:cNvSpPr txBox="1"/>
          <p:nvPr/>
        </p:nvSpPr>
        <p:spPr>
          <a:xfrm>
            <a:off x="2831335" y="5078776"/>
            <a:ext cx="2109873" cy="400110"/>
          </a:xfrm>
          <a:prstGeom prst="rect">
            <a:avLst/>
          </a:prstGeom>
          <a:noFill/>
        </p:spPr>
        <p:txBody>
          <a:bodyPr wrap="none" rtlCol="0">
            <a:spAutoFit/>
          </a:bodyPr>
          <a:lstStyle/>
          <a:p>
            <a:r>
              <a:rPr lang="it-IT" sz="2000" b="1" dirty="0">
                <a:latin typeface="Book Antiqua" panose="02040602050305030304" pitchFamily="18" charset="0"/>
              </a:rPr>
              <a:t>PRESUPPOSTO</a:t>
            </a:r>
          </a:p>
        </p:txBody>
      </p:sp>
      <p:sp>
        <p:nvSpPr>
          <p:cNvPr id="8" name="CasellaDiTesto 7">
            <a:extLst>
              <a:ext uri="{FF2B5EF4-FFF2-40B4-BE49-F238E27FC236}">
                <a16:creationId xmlns:a16="http://schemas.microsoft.com/office/drawing/2014/main" id="{306B9DE8-BBBB-54FA-0AA5-0AD5829D4BCE}"/>
              </a:ext>
            </a:extLst>
          </p:cNvPr>
          <p:cNvSpPr txBox="1"/>
          <p:nvPr/>
        </p:nvSpPr>
        <p:spPr>
          <a:xfrm>
            <a:off x="5041062" y="4637097"/>
            <a:ext cx="4883068" cy="400110"/>
          </a:xfrm>
          <a:prstGeom prst="rect">
            <a:avLst/>
          </a:prstGeom>
          <a:noFill/>
        </p:spPr>
        <p:txBody>
          <a:bodyPr wrap="none" rtlCol="0">
            <a:spAutoFit/>
          </a:bodyPr>
          <a:lstStyle/>
          <a:p>
            <a:r>
              <a:rPr lang="it-IT" sz="2000" b="1" dirty="0">
                <a:latin typeface="Book Antiqua" panose="02040602050305030304" pitchFamily="18" charset="0"/>
              </a:rPr>
              <a:t>OGGETTIVO: cessione di beni e servizi</a:t>
            </a:r>
          </a:p>
        </p:txBody>
      </p:sp>
      <p:sp>
        <p:nvSpPr>
          <p:cNvPr id="9" name="CasellaDiTesto 8">
            <a:extLst>
              <a:ext uri="{FF2B5EF4-FFF2-40B4-BE49-F238E27FC236}">
                <a16:creationId xmlns:a16="http://schemas.microsoft.com/office/drawing/2014/main" id="{15F0201F-9DA2-95B1-498D-019473D94909}"/>
              </a:ext>
            </a:extLst>
          </p:cNvPr>
          <p:cNvSpPr txBox="1"/>
          <p:nvPr/>
        </p:nvSpPr>
        <p:spPr>
          <a:xfrm>
            <a:off x="5066924" y="5037207"/>
            <a:ext cx="4924746" cy="400110"/>
          </a:xfrm>
          <a:prstGeom prst="rect">
            <a:avLst/>
          </a:prstGeom>
          <a:noFill/>
        </p:spPr>
        <p:txBody>
          <a:bodyPr wrap="none" rtlCol="0">
            <a:spAutoFit/>
          </a:bodyPr>
          <a:lstStyle/>
          <a:p>
            <a:r>
              <a:rPr lang="it-IT" sz="2000" b="1" dirty="0">
                <a:latin typeface="Book Antiqua" panose="02040602050305030304" pitchFamily="18" charset="0"/>
              </a:rPr>
              <a:t>SOGGETTIVO: imprese e professionisti</a:t>
            </a:r>
          </a:p>
        </p:txBody>
      </p:sp>
      <p:sp>
        <p:nvSpPr>
          <p:cNvPr id="13" name="CasellaDiTesto 12">
            <a:extLst>
              <a:ext uri="{FF2B5EF4-FFF2-40B4-BE49-F238E27FC236}">
                <a16:creationId xmlns:a16="http://schemas.microsoft.com/office/drawing/2014/main" id="{7978E4B4-EA13-2FCE-613D-C142F073C5E7}"/>
              </a:ext>
            </a:extLst>
          </p:cNvPr>
          <p:cNvSpPr txBox="1"/>
          <p:nvPr/>
        </p:nvSpPr>
        <p:spPr>
          <a:xfrm>
            <a:off x="5066923" y="5479458"/>
            <a:ext cx="5420074" cy="400110"/>
          </a:xfrm>
          <a:prstGeom prst="rect">
            <a:avLst/>
          </a:prstGeom>
          <a:noFill/>
        </p:spPr>
        <p:txBody>
          <a:bodyPr wrap="none" rtlCol="0">
            <a:spAutoFit/>
          </a:bodyPr>
          <a:lstStyle/>
          <a:p>
            <a:r>
              <a:rPr lang="it-IT" sz="2000" b="1" dirty="0">
                <a:highlight>
                  <a:srgbClr val="FFFF00"/>
                </a:highlight>
                <a:latin typeface="Book Antiqua" panose="02040602050305030304" pitchFamily="18" charset="0"/>
              </a:rPr>
              <a:t>TERRITORIALE: nel territorio dello STATO</a:t>
            </a:r>
          </a:p>
        </p:txBody>
      </p:sp>
      <p:sp>
        <p:nvSpPr>
          <p:cNvPr id="14" name="Parentesi graffa aperta 13">
            <a:extLst>
              <a:ext uri="{FF2B5EF4-FFF2-40B4-BE49-F238E27FC236}">
                <a16:creationId xmlns:a16="http://schemas.microsoft.com/office/drawing/2014/main" id="{B688DA98-A6C6-98BE-E124-C458A12B4C12}"/>
              </a:ext>
            </a:extLst>
          </p:cNvPr>
          <p:cNvSpPr/>
          <p:nvPr/>
        </p:nvSpPr>
        <p:spPr>
          <a:xfrm>
            <a:off x="4858106" y="4637097"/>
            <a:ext cx="352872" cy="124247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a:p>
        </p:txBody>
      </p:sp>
    </p:spTree>
    <p:extLst>
      <p:ext uri="{BB962C8B-B14F-4D97-AF65-F5344CB8AC3E}">
        <p14:creationId xmlns:p14="http://schemas.microsoft.com/office/powerpoint/2010/main" val="4138290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E1B7F4-4B69-1201-B538-5DAB02E0C6E4}"/>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7C430BF4-8FD0-BC7E-D208-AB1F7849819E}"/>
              </a:ext>
            </a:extLst>
          </p:cNvPr>
          <p:cNvSpPr>
            <a:spLocks noGrp="1"/>
          </p:cNvSpPr>
          <p:nvPr>
            <p:ph type="title"/>
          </p:nvPr>
        </p:nvSpPr>
        <p:spPr>
          <a:xfrm>
            <a:off x="1013208" y="158750"/>
            <a:ext cx="10635344" cy="1450757"/>
          </a:xfrm>
        </p:spPr>
        <p:txBody>
          <a:bodyPr>
            <a:normAutofit/>
          </a:bodyPr>
          <a:lstStyle/>
          <a:p>
            <a:r>
              <a:rPr lang="it-IT" sz="3200" b="1" dirty="0">
                <a:latin typeface="Cambria" panose="02040503050406030204" pitchFamily="18" charset="0"/>
                <a:ea typeface="Cambria" panose="02040503050406030204" pitchFamily="18" charset="0"/>
              </a:rPr>
              <a:t>Il principio di «territorialità»: art. 7 DPR n. 633/72 e ss.</a:t>
            </a:r>
            <a:endParaRPr lang="it-IT" sz="3200" b="1" i="1" dirty="0">
              <a:latin typeface="Cambria" panose="02040503050406030204" pitchFamily="18" charset="0"/>
              <a:ea typeface="Cambria" panose="02040503050406030204" pitchFamily="18" charset="0"/>
            </a:endParaRPr>
          </a:p>
        </p:txBody>
      </p:sp>
      <p:pic>
        <p:nvPicPr>
          <p:cNvPr id="3077" name="Picture 5">
            <a:hlinkClick r:id="rId2"/>
            <a:extLst>
              <a:ext uri="{FF2B5EF4-FFF2-40B4-BE49-F238E27FC236}">
                <a16:creationId xmlns:a16="http://schemas.microsoft.com/office/drawing/2014/main" id="{44D5AABE-17F4-530A-FB23-65618537DC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1100" y="-320675"/>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a:hlinkClick r:id="rId4"/>
            <a:extLst>
              <a:ext uri="{FF2B5EF4-FFF2-40B4-BE49-F238E27FC236}">
                <a16:creationId xmlns:a16="http://schemas.microsoft.com/office/drawing/2014/main" id="{1DD548EE-EDDA-8C07-2DF0-5B503340C7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2888" y="-168275"/>
            <a:ext cx="142875" cy="142875"/>
          </a:xfrm>
          <a:prstGeom prst="rect">
            <a:avLst/>
          </a:prstGeom>
          <a:noFill/>
          <a:extLst>
            <a:ext uri="{909E8E84-426E-40DD-AFC4-6F175D3DCCD1}">
              <a14:hiddenFill xmlns:a14="http://schemas.microsoft.com/office/drawing/2010/main">
                <a:solidFill>
                  <a:srgbClr val="FFFFFF"/>
                </a:solidFill>
              </a14:hiddenFill>
            </a:ext>
          </a:extLst>
        </p:spPr>
      </p:pic>
      <p:grpSp>
        <p:nvGrpSpPr>
          <p:cNvPr id="3" name="Gruppo 2">
            <a:extLst>
              <a:ext uri="{FF2B5EF4-FFF2-40B4-BE49-F238E27FC236}">
                <a16:creationId xmlns:a16="http://schemas.microsoft.com/office/drawing/2014/main" id="{03726A92-5955-BA37-2535-E5F280DCD717}"/>
              </a:ext>
            </a:extLst>
          </p:cNvPr>
          <p:cNvGrpSpPr/>
          <p:nvPr/>
        </p:nvGrpSpPr>
        <p:grpSpPr>
          <a:xfrm>
            <a:off x="1458410" y="2061232"/>
            <a:ext cx="6533667" cy="1367768"/>
            <a:chOff x="0" y="0"/>
            <a:chExt cx="6871573" cy="1451022"/>
          </a:xfrm>
        </p:grpSpPr>
        <p:sp>
          <p:nvSpPr>
            <p:cNvPr id="5" name="Rettangolo con angoli arrotondati 4">
              <a:extLst>
                <a:ext uri="{FF2B5EF4-FFF2-40B4-BE49-F238E27FC236}">
                  <a16:creationId xmlns:a16="http://schemas.microsoft.com/office/drawing/2014/main" id="{540F1916-2EA4-94AB-A63A-0457393268A0}"/>
                </a:ext>
              </a:extLst>
            </p:cNvPr>
            <p:cNvSpPr/>
            <p:nvPr/>
          </p:nvSpPr>
          <p:spPr>
            <a:xfrm>
              <a:off x="0" y="0"/>
              <a:ext cx="6871573" cy="1451022"/>
            </a:xfrm>
            <a:prstGeom prst="roundRect">
              <a:avLst>
                <a:gd name="adj" fmla="val 10000"/>
              </a:avLst>
            </a:prstGeom>
            <a:solidFill>
              <a:srgbClr val="FF6600">
                <a:alpha val="92000"/>
              </a:srgbClr>
            </a:solidFill>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txBody>
            <a:bodyPr/>
            <a:lstStyle/>
            <a:p>
              <a:endParaRPr lang="it-IT"/>
            </a:p>
          </p:txBody>
        </p:sp>
        <p:sp>
          <p:nvSpPr>
            <p:cNvPr id="10" name="CasellaDiTesto 9">
              <a:extLst>
                <a:ext uri="{FF2B5EF4-FFF2-40B4-BE49-F238E27FC236}">
                  <a16:creationId xmlns:a16="http://schemas.microsoft.com/office/drawing/2014/main" id="{4D92963B-77A2-E2BF-CDC2-FE4688A08691}"/>
                </a:ext>
              </a:extLst>
            </p:cNvPr>
            <p:cNvSpPr txBox="1"/>
            <p:nvPr/>
          </p:nvSpPr>
          <p:spPr>
            <a:xfrm>
              <a:off x="1519416" y="0"/>
              <a:ext cx="5352156" cy="145102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it-IT" sz="2200" u="sng" kern="1200" dirty="0"/>
                <a:t>STATO ITALIANO </a:t>
              </a:r>
              <a:r>
                <a:rPr lang="it-IT" sz="2200" kern="1200" dirty="0"/>
                <a:t>esclusi:</a:t>
              </a:r>
            </a:p>
            <a:p>
              <a:pPr marL="171450" lvl="1" indent="-171450" algn="l" defTabSz="755650">
                <a:lnSpc>
                  <a:spcPct val="90000"/>
                </a:lnSpc>
                <a:spcBef>
                  <a:spcPct val="0"/>
                </a:spcBef>
                <a:spcAft>
                  <a:spcPct val="15000"/>
                </a:spcAft>
                <a:buChar char="•"/>
              </a:pPr>
              <a:r>
                <a:rPr lang="it-IT" sz="1700" kern="1200" dirty="0"/>
                <a:t>Comune di Livigno</a:t>
              </a:r>
            </a:p>
            <a:p>
              <a:pPr marL="171450" lvl="1" indent="-171450" algn="l" defTabSz="755650">
                <a:lnSpc>
                  <a:spcPct val="90000"/>
                </a:lnSpc>
                <a:spcBef>
                  <a:spcPct val="0"/>
                </a:spcBef>
                <a:spcAft>
                  <a:spcPct val="15000"/>
                </a:spcAft>
                <a:buChar char="•"/>
              </a:pPr>
              <a:r>
                <a:rPr lang="it-IT" sz="1700" kern="1200" dirty="0"/>
                <a:t>Comune Campione d’Italia</a:t>
              </a:r>
            </a:p>
            <a:p>
              <a:pPr marL="171450" lvl="1" indent="-171450" algn="l" defTabSz="755650">
                <a:lnSpc>
                  <a:spcPct val="90000"/>
                </a:lnSpc>
                <a:spcBef>
                  <a:spcPct val="0"/>
                </a:spcBef>
                <a:spcAft>
                  <a:spcPct val="15000"/>
                </a:spcAft>
                <a:buChar char="•"/>
              </a:pPr>
              <a:r>
                <a:rPr lang="it-IT" sz="1700" kern="1200" dirty="0"/>
                <a:t>Acque del Lago di Lugano</a:t>
              </a:r>
            </a:p>
          </p:txBody>
        </p:sp>
      </p:grpSp>
      <p:sp>
        <p:nvSpPr>
          <p:cNvPr id="11" name="Rettangolo con angoli arrotondati 10">
            <a:extLst>
              <a:ext uri="{FF2B5EF4-FFF2-40B4-BE49-F238E27FC236}">
                <a16:creationId xmlns:a16="http://schemas.microsoft.com/office/drawing/2014/main" id="{38041766-0A91-AA26-4561-BFAB479C8ADE}"/>
              </a:ext>
            </a:extLst>
          </p:cNvPr>
          <p:cNvSpPr/>
          <p:nvPr/>
        </p:nvSpPr>
        <p:spPr>
          <a:xfrm>
            <a:off x="1539432" y="2206334"/>
            <a:ext cx="1108959" cy="1057727"/>
          </a:xfrm>
          <a:prstGeom prst="roundRect">
            <a:avLst>
              <a:gd name="adj" fmla="val 10000"/>
            </a:avLst>
          </a:prstGeom>
          <a:blipFill rotWithShape="0">
            <a:blip r:embed="rId5" r:link="rId6"/>
            <a:stretch>
              <a:fillRect/>
            </a:stretch>
          </a:blipFill>
        </p:spPr>
        <p:style>
          <a:lnRef idx="0">
            <a:schemeClr val="lt1">
              <a:hueOff val="0"/>
              <a:satOff val="0"/>
              <a:lumOff val="0"/>
              <a:alphaOff val="0"/>
            </a:schemeClr>
          </a:lnRef>
          <a:fillRef idx="1">
            <a:scrgbClr r="0" g="0" b="0"/>
          </a:fillRef>
          <a:effectRef idx="2">
            <a:schemeClr val="accent1">
              <a:tint val="50000"/>
              <a:hueOff val="0"/>
              <a:satOff val="0"/>
              <a:lumOff val="0"/>
              <a:alphaOff val="0"/>
            </a:schemeClr>
          </a:effectRef>
          <a:fontRef idx="minor">
            <a:schemeClr val="lt1">
              <a:hueOff val="0"/>
              <a:satOff val="0"/>
              <a:lumOff val="0"/>
              <a:alphaOff val="0"/>
            </a:schemeClr>
          </a:fontRef>
        </p:style>
        <p:txBody>
          <a:bodyPr/>
          <a:lstStyle/>
          <a:p>
            <a:endParaRPr lang="it-IT"/>
          </a:p>
        </p:txBody>
      </p:sp>
      <p:grpSp>
        <p:nvGrpSpPr>
          <p:cNvPr id="12" name="Gruppo 11">
            <a:extLst>
              <a:ext uri="{FF2B5EF4-FFF2-40B4-BE49-F238E27FC236}">
                <a16:creationId xmlns:a16="http://schemas.microsoft.com/office/drawing/2014/main" id="{A241BA8C-B75D-2DCE-A314-6DA36B6003F1}"/>
              </a:ext>
            </a:extLst>
          </p:cNvPr>
          <p:cNvGrpSpPr/>
          <p:nvPr/>
        </p:nvGrpSpPr>
        <p:grpSpPr>
          <a:xfrm>
            <a:off x="1458410" y="3657355"/>
            <a:ext cx="6614689" cy="1383175"/>
            <a:chOff x="0" y="1596124"/>
            <a:chExt cx="6871573" cy="1451022"/>
          </a:xfrm>
        </p:grpSpPr>
        <p:sp>
          <p:nvSpPr>
            <p:cNvPr id="15" name="Rettangolo con angoli arrotondati 14">
              <a:extLst>
                <a:ext uri="{FF2B5EF4-FFF2-40B4-BE49-F238E27FC236}">
                  <a16:creationId xmlns:a16="http://schemas.microsoft.com/office/drawing/2014/main" id="{F3E3C05B-6221-8580-B55C-303CD7251531}"/>
                </a:ext>
              </a:extLst>
            </p:cNvPr>
            <p:cNvSpPr/>
            <p:nvPr/>
          </p:nvSpPr>
          <p:spPr>
            <a:xfrm>
              <a:off x="0" y="1596124"/>
              <a:ext cx="6871573" cy="1451022"/>
            </a:xfrm>
            <a:prstGeom prst="roundRect">
              <a:avLst>
                <a:gd name="adj" fmla="val 10000"/>
              </a:avLst>
            </a:prstGeom>
            <a:solidFill>
              <a:srgbClr val="FF6600"/>
            </a:solidFill>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txBody>
            <a:bodyPr/>
            <a:lstStyle/>
            <a:p>
              <a:endParaRPr lang="it-IT"/>
            </a:p>
          </p:txBody>
        </p:sp>
        <p:sp>
          <p:nvSpPr>
            <p:cNvPr id="16" name="CasellaDiTesto 15">
              <a:extLst>
                <a:ext uri="{FF2B5EF4-FFF2-40B4-BE49-F238E27FC236}">
                  <a16:creationId xmlns:a16="http://schemas.microsoft.com/office/drawing/2014/main" id="{BB9FA0DD-87F6-2708-516D-E72EC7C68F24}"/>
                </a:ext>
              </a:extLst>
            </p:cNvPr>
            <p:cNvSpPr txBox="1"/>
            <p:nvPr/>
          </p:nvSpPr>
          <p:spPr>
            <a:xfrm>
              <a:off x="1519416" y="1596124"/>
              <a:ext cx="5352156" cy="145102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it-IT" sz="2200" u="sng" kern="1200" dirty="0"/>
                <a:t>UNIONE EUROPEA </a:t>
              </a:r>
              <a:r>
                <a:rPr lang="it-IT" sz="2200" kern="1200" dirty="0"/>
                <a:t>esclusi:</a:t>
              </a:r>
            </a:p>
            <a:p>
              <a:pPr marL="171450" lvl="1" indent="-171450" algn="l" defTabSz="755650">
                <a:lnSpc>
                  <a:spcPct val="90000"/>
                </a:lnSpc>
                <a:spcBef>
                  <a:spcPct val="0"/>
                </a:spcBef>
                <a:spcAft>
                  <a:spcPct val="15000"/>
                </a:spcAft>
                <a:buChar char="•"/>
              </a:pPr>
              <a:r>
                <a:rPr lang="it-IT" sz="1700" kern="1200" dirty="0"/>
                <a:t>Monte Athos (</a:t>
              </a:r>
              <a:r>
                <a:rPr lang="it-IT" sz="1700" kern="1200" dirty="0" err="1"/>
                <a:t>H</a:t>
              </a:r>
              <a:r>
                <a:rPr lang="it-IT" sz="1700" kern="1200" dirty="0"/>
                <a:t>)</a:t>
              </a:r>
            </a:p>
            <a:p>
              <a:pPr marL="171450" lvl="1" indent="-171450" algn="l" defTabSz="755650">
                <a:lnSpc>
                  <a:spcPct val="90000"/>
                </a:lnSpc>
                <a:spcBef>
                  <a:spcPct val="0"/>
                </a:spcBef>
                <a:spcAft>
                  <a:spcPct val="15000"/>
                </a:spcAft>
                <a:buChar char="•"/>
              </a:pPr>
              <a:r>
                <a:rPr lang="it-IT" sz="1700" kern="1200" dirty="0"/>
                <a:t>Dipartimenti d’oltremare (</a:t>
              </a:r>
              <a:r>
                <a:rPr lang="it-IT" sz="1700" kern="1200" dirty="0" err="1"/>
                <a:t>F</a:t>
              </a:r>
              <a:r>
                <a:rPr lang="it-IT" sz="1700" kern="1200" dirty="0"/>
                <a:t>)</a:t>
              </a:r>
            </a:p>
            <a:p>
              <a:pPr marL="171450" lvl="1" indent="-171450" algn="l" defTabSz="755650">
                <a:lnSpc>
                  <a:spcPct val="90000"/>
                </a:lnSpc>
                <a:spcBef>
                  <a:spcPct val="0"/>
                </a:spcBef>
                <a:spcAft>
                  <a:spcPct val="15000"/>
                </a:spcAft>
                <a:buChar char="•"/>
              </a:pPr>
              <a:r>
                <a:rPr lang="it-IT" sz="1700" kern="1200" dirty="0"/>
                <a:t>ecc.</a:t>
              </a:r>
            </a:p>
          </p:txBody>
        </p:sp>
      </p:grpSp>
      <p:sp>
        <p:nvSpPr>
          <p:cNvPr id="17" name="Rettangolo con angoli arrotondati 16">
            <a:extLst>
              <a:ext uri="{FF2B5EF4-FFF2-40B4-BE49-F238E27FC236}">
                <a16:creationId xmlns:a16="http://schemas.microsoft.com/office/drawing/2014/main" id="{E71346AE-7AC0-4BC4-ABCC-C68169D75D6C}"/>
              </a:ext>
            </a:extLst>
          </p:cNvPr>
          <p:cNvSpPr/>
          <p:nvPr/>
        </p:nvSpPr>
        <p:spPr>
          <a:xfrm>
            <a:off x="1524173" y="3812838"/>
            <a:ext cx="1331089" cy="1008794"/>
          </a:xfrm>
          <a:prstGeom prst="roundRect">
            <a:avLst>
              <a:gd name="adj" fmla="val 10000"/>
            </a:avLst>
          </a:prstGeom>
          <a:blipFill rotWithShape="0">
            <a:blip r:embed="rId7" r:link="rId8"/>
            <a:stretch>
              <a:fillRect/>
            </a:stretch>
          </a:blipFill>
        </p:spPr>
        <p:style>
          <a:lnRef idx="0">
            <a:schemeClr val="lt1">
              <a:hueOff val="0"/>
              <a:satOff val="0"/>
              <a:lumOff val="0"/>
              <a:alphaOff val="0"/>
            </a:schemeClr>
          </a:lnRef>
          <a:fillRef idx="1">
            <a:scrgbClr r="0" g="0" b="0"/>
          </a:fillRef>
          <a:effectRef idx="2">
            <a:schemeClr val="accent1">
              <a:tint val="50000"/>
              <a:hueOff val="0"/>
              <a:satOff val="0"/>
              <a:lumOff val="0"/>
              <a:alphaOff val="0"/>
            </a:schemeClr>
          </a:effectRef>
          <a:fontRef idx="minor">
            <a:schemeClr val="lt1">
              <a:hueOff val="0"/>
              <a:satOff val="0"/>
              <a:lumOff val="0"/>
              <a:alphaOff val="0"/>
            </a:schemeClr>
          </a:fontRef>
        </p:style>
        <p:txBody>
          <a:bodyPr/>
          <a:lstStyle/>
          <a:p>
            <a:endParaRPr lang="it-IT"/>
          </a:p>
        </p:txBody>
      </p:sp>
      <p:grpSp>
        <p:nvGrpSpPr>
          <p:cNvPr id="18" name="Gruppo 17">
            <a:extLst>
              <a:ext uri="{FF2B5EF4-FFF2-40B4-BE49-F238E27FC236}">
                <a16:creationId xmlns:a16="http://schemas.microsoft.com/office/drawing/2014/main" id="{AABB5054-0D79-6437-AAD9-EBE69DCE7B70}"/>
              </a:ext>
            </a:extLst>
          </p:cNvPr>
          <p:cNvGrpSpPr/>
          <p:nvPr/>
        </p:nvGrpSpPr>
        <p:grpSpPr>
          <a:xfrm>
            <a:off x="1370479" y="5205470"/>
            <a:ext cx="6871573" cy="1451022"/>
            <a:chOff x="0" y="3192248"/>
            <a:chExt cx="6871573" cy="1451022"/>
          </a:xfrm>
        </p:grpSpPr>
        <p:sp>
          <p:nvSpPr>
            <p:cNvPr id="19" name="Rettangolo con angoli arrotondati 18">
              <a:extLst>
                <a:ext uri="{FF2B5EF4-FFF2-40B4-BE49-F238E27FC236}">
                  <a16:creationId xmlns:a16="http://schemas.microsoft.com/office/drawing/2014/main" id="{FC8AFDA7-D129-0488-48ED-43032EA573A9}"/>
                </a:ext>
              </a:extLst>
            </p:cNvPr>
            <p:cNvSpPr/>
            <p:nvPr/>
          </p:nvSpPr>
          <p:spPr>
            <a:xfrm>
              <a:off x="0" y="3192248"/>
              <a:ext cx="6871573" cy="1451022"/>
            </a:xfrm>
            <a:prstGeom prst="roundRect">
              <a:avLst>
                <a:gd name="adj" fmla="val 10000"/>
              </a:avLst>
            </a:prstGeom>
            <a:solidFill>
              <a:srgbClr val="FF6600"/>
            </a:solidFill>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txBody>
            <a:bodyPr/>
            <a:lstStyle/>
            <a:p>
              <a:endParaRPr lang="it-IT"/>
            </a:p>
          </p:txBody>
        </p:sp>
        <p:sp>
          <p:nvSpPr>
            <p:cNvPr id="20" name="CasellaDiTesto 19">
              <a:extLst>
                <a:ext uri="{FF2B5EF4-FFF2-40B4-BE49-F238E27FC236}">
                  <a16:creationId xmlns:a16="http://schemas.microsoft.com/office/drawing/2014/main" id="{85FAFAE1-9C3C-73F6-6BA1-8D7DE7650462}"/>
                </a:ext>
              </a:extLst>
            </p:cNvPr>
            <p:cNvSpPr txBox="1"/>
            <p:nvPr/>
          </p:nvSpPr>
          <p:spPr>
            <a:xfrm>
              <a:off x="1519416" y="3192248"/>
              <a:ext cx="5352156" cy="145102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it-IT" sz="2200" u="sng" kern="1200" dirty="0"/>
                <a:t>RESTO DEL MONDO</a:t>
              </a:r>
            </a:p>
          </p:txBody>
        </p:sp>
      </p:grpSp>
      <p:sp>
        <p:nvSpPr>
          <p:cNvPr id="21" name="Rettangolo con angoli arrotondati 20">
            <a:extLst>
              <a:ext uri="{FF2B5EF4-FFF2-40B4-BE49-F238E27FC236}">
                <a16:creationId xmlns:a16="http://schemas.microsoft.com/office/drawing/2014/main" id="{2FF918F6-1788-CF35-0953-7EF0E588988B}"/>
              </a:ext>
            </a:extLst>
          </p:cNvPr>
          <p:cNvSpPr/>
          <p:nvPr/>
        </p:nvSpPr>
        <p:spPr>
          <a:xfrm>
            <a:off x="1443030" y="5350572"/>
            <a:ext cx="1374314" cy="1160817"/>
          </a:xfrm>
          <a:prstGeom prst="roundRect">
            <a:avLst>
              <a:gd name="adj" fmla="val 10000"/>
            </a:avLst>
          </a:prstGeom>
          <a:blipFill rotWithShape="0">
            <a:blip r:embed="rId9" r:link="rId10"/>
            <a:stretch>
              <a:fillRect/>
            </a:stretch>
          </a:blipFill>
        </p:spPr>
        <p:style>
          <a:lnRef idx="0">
            <a:schemeClr val="lt1">
              <a:hueOff val="0"/>
              <a:satOff val="0"/>
              <a:lumOff val="0"/>
              <a:alphaOff val="0"/>
            </a:schemeClr>
          </a:lnRef>
          <a:fillRef idx="1">
            <a:scrgbClr r="0" g="0" b="0"/>
          </a:fillRef>
          <a:effectRef idx="2">
            <a:schemeClr val="accent1">
              <a:tint val="50000"/>
              <a:hueOff val="0"/>
              <a:satOff val="0"/>
              <a:lumOff val="0"/>
              <a:alphaOff val="0"/>
            </a:schemeClr>
          </a:effectRef>
          <a:fontRef idx="minor">
            <a:schemeClr val="lt1">
              <a:hueOff val="0"/>
              <a:satOff val="0"/>
              <a:lumOff val="0"/>
              <a:alphaOff val="0"/>
            </a:schemeClr>
          </a:fontRef>
        </p:style>
        <p:txBody>
          <a:bodyPr/>
          <a:lstStyle/>
          <a:p>
            <a:endParaRPr lang="it-IT"/>
          </a:p>
        </p:txBody>
      </p:sp>
    </p:spTree>
    <p:extLst>
      <p:ext uri="{BB962C8B-B14F-4D97-AF65-F5344CB8AC3E}">
        <p14:creationId xmlns:p14="http://schemas.microsoft.com/office/powerpoint/2010/main" val="1774846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82B4B7-EDD6-8932-1A92-BD5C5B97BA44}"/>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74185243-748E-9643-DCBD-EE8F15CECB27}"/>
              </a:ext>
            </a:extLst>
          </p:cNvPr>
          <p:cNvSpPr>
            <a:spLocks noGrp="1"/>
          </p:cNvSpPr>
          <p:nvPr>
            <p:ph type="title"/>
          </p:nvPr>
        </p:nvSpPr>
        <p:spPr>
          <a:xfrm>
            <a:off x="1013208" y="158750"/>
            <a:ext cx="10635344" cy="1450757"/>
          </a:xfrm>
        </p:spPr>
        <p:txBody>
          <a:bodyPr>
            <a:normAutofit/>
          </a:bodyPr>
          <a:lstStyle/>
          <a:p>
            <a:r>
              <a:rPr lang="it-IT" sz="3200" b="1" dirty="0">
                <a:latin typeface="Cambria" panose="02040503050406030204" pitchFamily="18" charset="0"/>
                <a:ea typeface="Cambria" panose="02040503050406030204" pitchFamily="18" charset="0"/>
              </a:rPr>
              <a:t>Il presupposto «territoriale»: le operazioni «</a:t>
            </a:r>
            <a:r>
              <a:rPr lang="it-IT" sz="3200" b="1" i="1" dirty="0">
                <a:latin typeface="Cambria" panose="02040503050406030204" pitchFamily="18" charset="0"/>
                <a:ea typeface="Cambria" panose="02040503050406030204" pitchFamily="18" charset="0"/>
              </a:rPr>
              <a:t>effettuate</a:t>
            </a:r>
            <a:r>
              <a:rPr lang="it-IT" sz="3200" b="1" dirty="0">
                <a:latin typeface="Cambria" panose="02040503050406030204" pitchFamily="18" charset="0"/>
                <a:ea typeface="Cambria" panose="02040503050406030204" pitchFamily="18" charset="0"/>
              </a:rPr>
              <a:t>» nel territorio dello Stato</a:t>
            </a:r>
            <a:endParaRPr lang="it-IT" sz="3200" b="1" i="1" dirty="0">
              <a:latin typeface="Cambria" panose="02040503050406030204" pitchFamily="18" charset="0"/>
              <a:ea typeface="Cambria" panose="02040503050406030204" pitchFamily="18" charset="0"/>
            </a:endParaRPr>
          </a:p>
        </p:txBody>
      </p:sp>
      <p:pic>
        <p:nvPicPr>
          <p:cNvPr id="3077" name="Picture 5">
            <a:hlinkClick r:id="rId2"/>
            <a:extLst>
              <a:ext uri="{FF2B5EF4-FFF2-40B4-BE49-F238E27FC236}">
                <a16:creationId xmlns:a16="http://schemas.microsoft.com/office/drawing/2014/main" id="{70DDEB4E-9B01-7779-4381-8EDDD24F1AE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1100" y="-320675"/>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a:hlinkClick r:id="rId4"/>
            <a:extLst>
              <a:ext uri="{FF2B5EF4-FFF2-40B4-BE49-F238E27FC236}">
                <a16:creationId xmlns:a16="http://schemas.microsoft.com/office/drawing/2014/main" id="{3D43400E-9CF9-381D-D3E5-2517DCBFC5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2888" y="-168275"/>
            <a:ext cx="142875" cy="142875"/>
          </a:xfrm>
          <a:prstGeom prst="rect">
            <a:avLst/>
          </a:prstGeom>
          <a:noFill/>
          <a:extLst>
            <a:ext uri="{909E8E84-426E-40DD-AFC4-6F175D3DCCD1}">
              <a14:hiddenFill xmlns:a14="http://schemas.microsoft.com/office/drawing/2010/main">
                <a:solidFill>
                  <a:srgbClr val="FFFFFF"/>
                </a:solidFill>
              </a14:hiddenFill>
            </a:ext>
          </a:extLst>
        </p:spPr>
      </p:pic>
      <p:sp>
        <p:nvSpPr>
          <p:cNvPr id="3" name="Scorrimento orizzontale 2">
            <a:extLst>
              <a:ext uri="{FF2B5EF4-FFF2-40B4-BE49-F238E27FC236}">
                <a16:creationId xmlns:a16="http://schemas.microsoft.com/office/drawing/2014/main" id="{52BE987D-7D9C-7F87-F549-CA01AA9037C3}"/>
              </a:ext>
            </a:extLst>
          </p:cNvPr>
          <p:cNvSpPr/>
          <p:nvPr/>
        </p:nvSpPr>
        <p:spPr>
          <a:xfrm>
            <a:off x="4340646" y="1946057"/>
            <a:ext cx="2721166" cy="1033272"/>
          </a:xfrm>
          <a:prstGeom prst="horizontalScroll">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dirty="0">
                <a:latin typeface="Book Antiqua" panose="02040602050305030304" pitchFamily="18" charset="0"/>
              </a:rPr>
              <a:t>LE REGOLE GENERALI</a:t>
            </a:r>
          </a:p>
        </p:txBody>
      </p:sp>
      <p:sp>
        <p:nvSpPr>
          <p:cNvPr id="5" name="CasellaDiTesto 4">
            <a:extLst>
              <a:ext uri="{FF2B5EF4-FFF2-40B4-BE49-F238E27FC236}">
                <a16:creationId xmlns:a16="http://schemas.microsoft.com/office/drawing/2014/main" id="{10DFD1EF-0B50-D7FE-879E-5C6BA7A179A0}"/>
              </a:ext>
            </a:extLst>
          </p:cNvPr>
          <p:cNvSpPr txBox="1"/>
          <p:nvPr/>
        </p:nvSpPr>
        <p:spPr>
          <a:xfrm>
            <a:off x="483498" y="2928153"/>
            <a:ext cx="4274543" cy="1323439"/>
          </a:xfrm>
          <a:prstGeom prst="rect">
            <a:avLst/>
          </a:prstGeom>
          <a:noFill/>
        </p:spPr>
        <p:txBody>
          <a:bodyPr wrap="square" rtlCol="0">
            <a:spAutoFit/>
          </a:bodyPr>
          <a:lstStyle/>
          <a:p>
            <a:pPr algn="ctr"/>
            <a:r>
              <a:rPr lang="it-IT" sz="2000" b="1" dirty="0">
                <a:latin typeface="Book Antiqua" panose="02040602050305030304" pitchFamily="18" charset="0"/>
              </a:rPr>
              <a:t>CESSIONE DI BENI (art. 7-bis)</a:t>
            </a:r>
          </a:p>
          <a:p>
            <a:pPr algn="ctr"/>
            <a:r>
              <a:rPr lang="it-IT" sz="2000" dirty="0">
                <a:latin typeface="Book Antiqua" panose="02040602050305030304" pitchFamily="18" charset="0"/>
              </a:rPr>
              <a:t>L’operazione si considera effettuata</a:t>
            </a:r>
          </a:p>
          <a:p>
            <a:pPr algn="ctr"/>
            <a:r>
              <a:rPr lang="it-IT" sz="2000" dirty="0">
                <a:latin typeface="Book Antiqua" panose="02040602050305030304" pitchFamily="18" charset="0"/>
              </a:rPr>
              <a:t>nel Paese di «destinazione» </a:t>
            </a:r>
          </a:p>
          <a:p>
            <a:pPr algn="ctr"/>
            <a:r>
              <a:rPr lang="it-IT" sz="2000" dirty="0">
                <a:latin typeface="Book Antiqua" panose="02040602050305030304" pitchFamily="18" charset="0"/>
              </a:rPr>
              <a:t>della MERCE</a:t>
            </a:r>
          </a:p>
        </p:txBody>
      </p:sp>
      <p:sp>
        <p:nvSpPr>
          <p:cNvPr id="10" name="Freccia circolare a destra 9">
            <a:extLst>
              <a:ext uri="{FF2B5EF4-FFF2-40B4-BE49-F238E27FC236}">
                <a16:creationId xmlns:a16="http://schemas.microsoft.com/office/drawing/2014/main" id="{C61E85D8-CE73-92C7-5C9B-01E6C4DE2AD8}"/>
              </a:ext>
            </a:extLst>
          </p:cNvPr>
          <p:cNvSpPr/>
          <p:nvPr/>
        </p:nvSpPr>
        <p:spPr>
          <a:xfrm rot="4340767">
            <a:off x="2922812" y="1910981"/>
            <a:ext cx="564948" cy="1047009"/>
          </a:xfrm>
          <a:prstGeom prst="curv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sp>
        <p:nvSpPr>
          <p:cNvPr id="11" name="CasellaDiTesto 10">
            <a:extLst>
              <a:ext uri="{FF2B5EF4-FFF2-40B4-BE49-F238E27FC236}">
                <a16:creationId xmlns:a16="http://schemas.microsoft.com/office/drawing/2014/main" id="{6FD72E5E-4BC1-17CB-405F-04EC2A30063D}"/>
              </a:ext>
            </a:extLst>
          </p:cNvPr>
          <p:cNvSpPr txBox="1"/>
          <p:nvPr/>
        </p:nvSpPr>
        <p:spPr>
          <a:xfrm>
            <a:off x="6795712" y="2880913"/>
            <a:ext cx="4912789" cy="1323439"/>
          </a:xfrm>
          <a:prstGeom prst="rect">
            <a:avLst/>
          </a:prstGeom>
          <a:noFill/>
        </p:spPr>
        <p:txBody>
          <a:bodyPr wrap="square" rtlCol="0">
            <a:spAutoFit/>
          </a:bodyPr>
          <a:lstStyle/>
          <a:p>
            <a:pPr algn="ctr"/>
            <a:r>
              <a:rPr lang="it-IT" sz="2000" b="1" dirty="0">
                <a:latin typeface="Book Antiqua" panose="02040602050305030304" pitchFamily="18" charset="0"/>
              </a:rPr>
              <a:t>PRESTAZIONE DI SERVIZI (art. 7-ter)</a:t>
            </a:r>
          </a:p>
          <a:p>
            <a:pPr algn="ctr"/>
            <a:r>
              <a:rPr lang="it-IT" sz="2000" dirty="0">
                <a:latin typeface="Book Antiqua" panose="02040602050305030304" pitchFamily="18" charset="0"/>
              </a:rPr>
              <a:t>L’operazione si considera effettuata</a:t>
            </a:r>
          </a:p>
          <a:p>
            <a:pPr algn="ctr"/>
            <a:r>
              <a:rPr lang="it-IT" sz="2000" dirty="0">
                <a:latin typeface="Book Antiqua" panose="02040602050305030304" pitchFamily="18" charset="0"/>
              </a:rPr>
              <a:t>nel Paese di stabilimento del Committente</a:t>
            </a:r>
          </a:p>
        </p:txBody>
      </p:sp>
      <p:sp>
        <p:nvSpPr>
          <p:cNvPr id="12" name="Freccia circolare a sinistra 11">
            <a:extLst>
              <a:ext uri="{FF2B5EF4-FFF2-40B4-BE49-F238E27FC236}">
                <a16:creationId xmlns:a16="http://schemas.microsoft.com/office/drawing/2014/main" id="{BF382164-EF44-1288-912D-9259C32C544A}"/>
              </a:ext>
            </a:extLst>
          </p:cNvPr>
          <p:cNvSpPr/>
          <p:nvPr/>
        </p:nvSpPr>
        <p:spPr>
          <a:xfrm rot="16867549">
            <a:off x="8070191" y="1754374"/>
            <a:ext cx="512840" cy="1113981"/>
          </a:xfrm>
          <a:prstGeom prst="curved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pic>
        <p:nvPicPr>
          <p:cNvPr id="15" name="Immagine 14" descr="Esportazioni veicoli UE ed Extra UE - Affari &amp; Servizi">
            <a:extLst>
              <a:ext uri="{FF2B5EF4-FFF2-40B4-BE49-F238E27FC236}">
                <a16:creationId xmlns:a16="http://schemas.microsoft.com/office/drawing/2014/main" id="{DE5DD5B2-593D-1AF8-1458-CB2F90EBBE48}"/>
              </a:ext>
            </a:extLst>
          </p:cNvPr>
          <p:cNvPicPr>
            <a:picLocks noChangeAspect="1"/>
          </p:cNvPicPr>
          <p:nvPr/>
        </p:nvPicPr>
        <p:blipFill>
          <a:blip r:embed="rId5"/>
          <a:stretch>
            <a:fillRect/>
          </a:stretch>
        </p:blipFill>
        <p:spPr>
          <a:xfrm>
            <a:off x="1643656" y="4167236"/>
            <a:ext cx="1954228" cy="1709949"/>
          </a:xfrm>
          <a:prstGeom prst="rect">
            <a:avLst/>
          </a:prstGeom>
        </p:spPr>
      </p:pic>
      <p:sp>
        <p:nvSpPr>
          <p:cNvPr id="16" name="Segno di addizione 15">
            <a:extLst>
              <a:ext uri="{FF2B5EF4-FFF2-40B4-BE49-F238E27FC236}">
                <a16:creationId xmlns:a16="http://schemas.microsoft.com/office/drawing/2014/main" id="{233CAF11-7C8E-CC75-5A95-06544F8C2B39}"/>
              </a:ext>
            </a:extLst>
          </p:cNvPr>
          <p:cNvSpPr/>
          <p:nvPr/>
        </p:nvSpPr>
        <p:spPr>
          <a:xfrm>
            <a:off x="3789802" y="4603631"/>
            <a:ext cx="489374" cy="486345"/>
          </a:xfrm>
          <a:prstGeom prst="mathPlus">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17" name="Immagine 16" descr="Forfettari e Cessioni Intracomunitarie">
            <a:extLst>
              <a:ext uri="{FF2B5EF4-FFF2-40B4-BE49-F238E27FC236}">
                <a16:creationId xmlns:a16="http://schemas.microsoft.com/office/drawing/2014/main" id="{F5F59A5C-1448-53E9-0017-A5D45534E81A}"/>
              </a:ext>
            </a:extLst>
          </p:cNvPr>
          <p:cNvPicPr>
            <a:picLocks noChangeAspect="1"/>
          </p:cNvPicPr>
          <p:nvPr/>
        </p:nvPicPr>
        <p:blipFill>
          <a:blip r:embed="rId6"/>
          <a:stretch>
            <a:fillRect/>
          </a:stretch>
        </p:blipFill>
        <p:spPr>
          <a:xfrm>
            <a:off x="4645183" y="4469643"/>
            <a:ext cx="1381917" cy="763369"/>
          </a:xfrm>
          <a:prstGeom prst="rect">
            <a:avLst/>
          </a:prstGeom>
        </p:spPr>
      </p:pic>
      <p:sp>
        <p:nvSpPr>
          <p:cNvPr id="18" name="CasellaDiTesto 17">
            <a:extLst>
              <a:ext uri="{FF2B5EF4-FFF2-40B4-BE49-F238E27FC236}">
                <a16:creationId xmlns:a16="http://schemas.microsoft.com/office/drawing/2014/main" id="{03183191-EF84-CF0E-584E-E5E87E974C8E}"/>
              </a:ext>
            </a:extLst>
          </p:cNvPr>
          <p:cNvSpPr txBox="1"/>
          <p:nvPr/>
        </p:nvSpPr>
        <p:spPr>
          <a:xfrm>
            <a:off x="1859637" y="5233012"/>
            <a:ext cx="1779654" cy="338554"/>
          </a:xfrm>
          <a:prstGeom prst="rect">
            <a:avLst/>
          </a:prstGeom>
          <a:noFill/>
        </p:spPr>
        <p:txBody>
          <a:bodyPr wrap="none" rtlCol="0">
            <a:spAutoFit/>
          </a:bodyPr>
          <a:lstStyle/>
          <a:p>
            <a:r>
              <a:rPr lang="it-IT" sz="1600" b="1" i="1" dirty="0">
                <a:latin typeface="Book Antiqua" panose="02040602050305030304" pitchFamily="18" charset="0"/>
              </a:rPr>
              <a:t>ESPORTAZIONI</a:t>
            </a:r>
          </a:p>
        </p:txBody>
      </p:sp>
      <p:sp>
        <p:nvSpPr>
          <p:cNvPr id="19" name="CasellaDiTesto 18">
            <a:extLst>
              <a:ext uri="{FF2B5EF4-FFF2-40B4-BE49-F238E27FC236}">
                <a16:creationId xmlns:a16="http://schemas.microsoft.com/office/drawing/2014/main" id="{EACAD59C-0640-8204-2FC4-CD54041BEF90}"/>
              </a:ext>
            </a:extLst>
          </p:cNvPr>
          <p:cNvSpPr txBox="1"/>
          <p:nvPr/>
        </p:nvSpPr>
        <p:spPr>
          <a:xfrm>
            <a:off x="4369882" y="5202234"/>
            <a:ext cx="2242922" cy="338554"/>
          </a:xfrm>
          <a:prstGeom prst="rect">
            <a:avLst/>
          </a:prstGeom>
          <a:noFill/>
        </p:spPr>
        <p:txBody>
          <a:bodyPr wrap="none" rtlCol="0">
            <a:spAutoFit/>
          </a:bodyPr>
          <a:lstStyle/>
          <a:p>
            <a:r>
              <a:rPr lang="it-IT" sz="1600" b="1" i="1" dirty="0">
                <a:latin typeface="Book Antiqua" panose="02040602050305030304" pitchFamily="18" charset="0"/>
              </a:rPr>
              <a:t>CESSIONI INTRAUE</a:t>
            </a:r>
          </a:p>
        </p:txBody>
      </p:sp>
      <p:sp>
        <p:nvSpPr>
          <p:cNvPr id="20" name="Uguale a 19">
            <a:extLst>
              <a:ext uri="{FF2B5EF4-FFF2-40B4-BE49-F238E27FC236}">
                <a16:creationId xmlns:a16="http://schemas.microsoft.com/office/drawing/2014/main" id="{61FBE946-D1DA-9A43-B040-309E51C5D5A3}"/>
              </a:ext>
            </a:extLst>
          </p:cNvPr>
          <p:cNvSpPr/>
          <p:nvPr/>
        </p:nvSpPr>
        <p:spPr>
          <a:xfrm>
            <a:off x="6330880" y="4596663"/>
            <a:ext cx="573757" cy="478552"/>
          </a:xfrm>
          <a:prstGeom prst="mathEqual">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sp>
        <p:nvSpPr>
          <p:cNvPr id="21" name="CasellaDiTesto 20">
            <a:extLst>
              <a:ext uri="{FF2B5EF4-FFF2-40B4-BE49-F238E27FC236}">
                <a16:creationId xmlns:a16="http://schemas.microsoft.com/office/drawing/2014/main" id="{2AC59C81-B9B3-39CA-527A-05FE10C1E0B1}"/>
              </a:ext>
            </a:extLst>
          </p:cNvPr>
          <p:cNvSpPr txBox="1"/>
          <p:nvPr/>
        </p:nvSpPr>
        <p:spPr>
          <a:xfrm>
            <a:off x="6592888" y="4402020"/>
            <a:ext cx="4373697" cy="1015663"/>
          </a:xfrm>
          <a:prstGeom prst="rect">
            <a:avLst/>
          </a:prstGeom>
          <a:noFill/>
        </p:spPr>
        <p:txBody>
          <a:bodyPr wrap="square" rtlCol="0">
            <a:spAutoFit/>
          </a:bodyPr>
          <a:lstStyle/>
          <a:p>
            <a:pPr algn="ctr"/>
            <a:r>
              <a:rPr lang="it-IT" sz="2000" b="1" dirty="0">
                <a:latin typeface="Book Antiqua" panose="02040602050305030304" pitchFamily="18" charset="0"/>
              </a:rPr>
              <a:t>OPERAZIONI </a:t>
            </a:r>
          </a:p>
          <a:p>
            <a:pPr algn="ctr"/>
            <a:r>
              <a:rPr lang="it-IT" sz="2000" b="1" dirty="0">
                <a:latin typeface="Book Antiqua" panose="02040602050305030304" pitchFamily="18" charset="0"/>
              </a:rPr>
              <a:t>NON IMPONIBILI</a:t>
            </a:r>
          </a:p>
          <a:p>
            <a:pPr algn="ctr"/>
            <a:r>
              <a:rPr lang="it-IT" sz="2000" b="1" dirty="0">
                <a:latin typeface="Book Antiqua" panose="02040602050305030304" pitchFamily="18" charset="0"/>
              </a:rPr>
              <a:t>(AD ALIQUOTA ZERO)</a:t>
            </a:r>
            <a:endParaRPr lang="it-IT" sz="2000" dirty="0">
              <a:latin typeface="Book Antiqua" panose="02040602050305030304" pitchFamily="18" charset="0"/>
            </a:endParaRPr>
          </a:p>
        </p:txBody>
      </p:sp>
      <p:sp>
        <p:nvSpPr>
          <p:cNvPr id="4" name="CasellaDiTesto 3">
            <a:extLst>
              <a:ext uri="{FF2B5EF4-FFF2-40B4-BE49-F238E27FC236}">
                <a16:creationId xmlns:a16="http://schemas.microsoft.com/office/drawing/2014/main" id="{51B32E87-FEDA-81F0-F2E5-CF074CAD7879}"/>
              </a:ext>
            </a:extLst>
          </p:cNvPr>
          <p:cNvSpPr txBox="1"/>
          <p:nvPr/>
        </p:nvSpPr>
        <p:spPr>
          <a:xfrm>
            <a:off x="6594306" y="5540788"/>
            <a:ext cx="4860626" cy="523220"/>
          </a:xfrm>
          <a:prstGeom prst="rect">
            <a:avLst/>
          </a:prstGeom>
          <a:noFill/>
        </p:spPr>
        <p:txBody>
          <a:bodyPr wrap="none" rtlCol="0">
            <a:spAutoFit/>
          </a:bodyPr>
          <a:lstStyle/>
          <a:p>
            <a:pPr algn="ctr"/>
            <a:r>
              <a:rPr lang="it-IT" sz="1400" b="1" i="1" dirty="0">
                <a:latin typeface="Book Antiqua" panose="02040602050305030304" pitchFamily="18" charset="0"/>
              </a:rPr>
              <a:t>NB: NON SI LIMITA IL DIRITTO ALLA DETRAZIONE</a:t>
            </a:r>
          </a:p>
          <a:p>
            <a:pPr algn="ctr"/>
            <a:r>
              <a:rPr lang="it-IT" sz="1400" b="1" i="1" dirty="0">
                <a:latin typeface="Book Antiqua" panose="02040602050305030304" pitchFamily="18" charset="0"/>
              </a:rPr>
              <a:t>A DIFFERENZA DELLE OPERAZIONI ESENTI</a:t>
            </a:r>
          </a:p>
        </p:txBody>
      </p:sp>
    </p:spTree>
    <p:extLst>
      <p:ext uri="{BB962C8B-B14F-4D97-AF65-F5344CB8AC3E}">
        <p14:creationId xmlns:p14="http://schemas.microsoft.com/office/powerpoint/2010/main" val="16939755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9031D-5A48-1ED6-6580-C94548CCA47F}"/>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AFA698D3-55B4-AE39-EB6A-FE8CE6EA580B}"/>
              </a:ext>
            </a:extLst>
          </p:cNvPr>
          <p:cNvSpPr>
            <a:spLocks noGrp="1"/>
          </p:cNvSpPr>
          <p:nvPr>
            <p:ph type="title"/>
          </p:nvPr>
        </p:nvSpPr>
        <p:spPr>
          <a:xfrm>
            <a:off x="1013207" y="158750"/>
            <a:ext cx="11017211" cy="1450757"/>
          </a:xfrm>
        </p:spPr>
        <p:txBody>
          <a:bodyPr>
            <a:normAutofit/>
          </a:bodyPr>
          <a:lstStyle/>
          <a:p>
            <a:r>
              <a:rPr lang="it-IT" sz="3200" b="1" dirty="0">
                <a:latin typeface="Book Antiqua" panose="02040602050305030304" pitchFamily="18" charset="0"/>
                <a:ea typeface="Cambria" panose="02040503050406030204" pitchFamily="18" charset="0"/>
              </a:rPr>
              <a:t>Le «</a:t>
            </a:r>
            <a:r>
              <a:rPr lang="it-IT" sz="3200" b="1" i="1" dirty="0">
                <a:latin typeface="Book Antiqua" panose="02040602050305030304" pitchFamily="18" charset="0"/>
                <a:ea typeface="Cambria" panose="02040503050406030204" pitchFamily="18" charset="0"/>
              </a:rPr>
              <a:t>operazioni non imponibili</a:t>
            </a:r>
            <a:r>
              <a:rPr lang="it-IT" sz="3200" b="1" dirty="0">
                <a:latin typeface="Book Antiqua" panose="02040602050305030304" pitchFamily="18" charset="0"/>
                <a:ea typeface="Cambria" panose="02040503050406030204" pitchFamily="18" charset="0"/>
              </a:rPr>
              <a:t>»: </a:t>
            </a:r>
            <a:br>
              <a:rPr lang="it-IT" sz="3200" b="1" dirty="0">
                <a:latin typeface="Book Antiqua" panose="02040602050305030304" pitchFamily="18" charset="0"/>
                <a:ea typeface="Cambria" panose="02040503050406030204" pitchFamily="18" charset="0"/>
              </a:rPr>
            </a:br>
            <a:br>
              <a:rPr lang="it-IT" sz="3200" b="1" dirty="0">
                <a:latin typeface="Book Antiqua" panose="02040602050305030304" pitchFamily="18" charset="0"/>
                <a:ea typeface="Cambria" panose="02040503050406030204" pitchFamily="18" charset="0"/>
              </a:rPr>
            </a:br>
            <a:r>
              <a:rPr lang="it-IT" sz="3200" b="1" dirty="0">
                <a:latin typeface="Book Antiqua" panose="02040602050305030304" pitchFamily="18" charset="0"/>
                <a:ea typeface="Cambria" panose="02040503050406030204" pitchFamily="18" charset="0"/>
              </a:rPr>
              <a:t>a) le cessioni all’esportazione ex art. 8 DPR n. 633/72</a:t>
            </a:r>
            <a:endParaRPr lang="it-IT" sz="3200" b="1" i="1" dirty="0">
              <a:latin typeface="Book Antiqua" panose="02040602050305030304" pitchFamily="18" charset="0"/>
              <a:ea typeface="Cambria" panose="02040503050406030204" pitchFamily="18" charset="0"/>
            </a:endParaRPr>
          </a:p>
        </p:txBody>
      </p:sp>
      <p:pic>
        <p:nvPicPr>
          <p:cNvPr id="3077" name="Picture 5">
            <a:hlinkClick r:id="rId2"/>
            <a:extLst>
              <a:ext uri="{FF2B5EF4-FFF2-40B4-BE49-F238E27FC236}">
                <a16:creationId xmlns:a16="http://schemas.microsoft.com/office/drawing/2014/main" id="{0276C3FA-88CD-B5E1-30E7-2E48052302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1100" y="-320675"/>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a:hlinkClick r:id="rId4"/>
            <a:extLst>
              <a:ext uri="{FF2B5EF4-FFF2-40B4-BE49-F238E27FC236}">
                <a16:creationId xmlns:a16="http://schemas.microsoft.com/office/drawing/2014/main" id="{4907E2FC-4FD5-2D69-FD23-4F2871C361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2888" y="-168275"/>
            <a:ext cx="142875" cy="142875"/>
          </a:xfrm>
          <a:prstGeom prst="rect">
            <a:avLst/>
          </a:prstGeom>
          <a:noFill/>
          <a:extLst>
            <a:ext uri="{909E8E84-426E-40DD-AFC4-6F175D3DCCD1}">
              <a14:hiddenFill xmlns:a14="http://schemas.microsoft.com/office/drawing/2010/main">
                <a:solidFill>
                  <a:srgbClr val="FFFFFF"/>
                </a:solidFill>
              </a14:hiddenFill>
            </a:ext>
          </a:extLst>
        </p:spPr>
      </p:pic>
      <p:sp>
        <p:nvSpPr>
          <p:cNvPr id="4" name="CasellaDiTesto 3">
            <a:extLst>
              <a:ext uri="{FF2B5EF4-FFF2-40B4-BE49-F238E27FC236}">
                <a16:creationId xmlns:a16="http://schemas.microsoft.com/office/drawing/2014/main" id="{FC54C91D-2B8D-BB78-87A1-06AD8C5FB6E2}"/>
              </a:ext>
            </a:extLst>
          </p:cNvPr>
          <p:cNvSpPr txBox="1"/>
          <p:nvPr/>
        </p:nvSpPr>
        <p:spPr>
          <a:xfrm>
            <a:off x="1158239" y="1793657"/>
            <a:ext cx="10200151" cy="4524315"/>
          </a:xfrm>
          <a:prstGeom prst="rect">
            <a:avLst/>
          </a:prstGeom>
          <a:noFill/>
        </p:spPr>
        <p:txBody>
          <a:bodyPr wrap="square" rtlCol="0">
            <a:spAutoFit/>
          </a:bodyPr>
          <a:lstStyle/>
          <a:p>
            <a:r>
              <a:rPr lang="it-IT" sz="1600" b="1" i="1" u="sng" dirty="0">
                <a:latin typeface="Book Antiqua" panose="02040602050305030304" pitchFamily="18" charset="0"/>
              </a:rPr>
              <a:t>a)  le cessioni, anche tramite commissionari, eseguite mediante trasporto o spedizione dei beni fuori del territorio della Comunità economica europea,</a:t>
            </a:r>
            <a:r>
              <a:rPr lang="it-IT" sz="1600" dirty="0">
                <a:latin typeface="Book Antiqua" panose="02040602050305030304" pitchFamily="18" charset="0"/>
              </a:rPr>
              <a:t> a cura o a nome dei cedenti o dei commissionari, anche per incarico dei propri cessionari o commissionari di questi … La esportazione </a:t>
            </a:r>
            <a:r>
              <a:rPr lang="it-IT" sz="1600" b="1" u="sng" dirty="0">
                <a:latin typeface="Book Antiqua" panose="02040602050305030304" pitchFamily="18" charset="0"/>
              </a:rPr>
              <a:t>deve risultare da documento doganale, o da vidimazione apposta dall'Ufficio doganale su un esemplare della fattura ovvero su un esemplare della bolla di accompagnamento emessa a norma dell'art. 2 del D.P.R. 6 ottobre 1978, n. 627 </a:t>
            </a:r>
            <a:r>
              <a:rPr lang="it-IT" sz="1600" dirty="0">
                <a:latin typeface="Book Antiqua" panose="02040602050305030304" pitchFamily="18" charset="0"/>
              </a:rPr>
              <a:t>o, se questa non è prescritta, </a:t>
            </a:r>
            <a:r>
              <a:rPr lang="it-IT" sz="1600" b="1" u="sng" dirty="0">
                <a:latin typeface="Book Antiqua" panose="02040602050305030304" pitchFamily="18" charset="0"/>
              </a:rPr>
              <a:t>sul documento di cui all'articolo 21, comma 4, terzo periodo, lettera a). </a:t>
            </a:r>
            <a:r>
              <a:rPr lang="it-IT" sz="1600" dirty="0">
                <a:latin typeface="Book Antiqua" panose="02040602050305030304" pitchFamily="18" charset="0"/>
              </a:rPr>
              <a:t>…</a:t>
            </a:r>
          </a:p>
          <a:p>
            <a:endParaRPr lang="it-IT" sz="1600" dirty="0">
              <a:latin typeface="Book Antiqua" panose="02040602050305030304" pitchFamily="18" charset="0"/>
            </a:endParaRPr>
          </a:p>
          <a:p>
            <a:r>
              <a:rPr lang="it-IT" sz="1600" b="1" i="1" dirty="0">
                <a:latin typeface="Book Antiqua" panose="02040602050305030304" pitchFamily="18" charset="0"/>
              </a:rPr>
              <a:t>b)  le cessioni con trasporto o spedizione fuori del territorio della Comunità economica europea entro novanta giorni dalla consegna, a cura del cessionario non residente o per suo conto</a:t>
            </a:r>
            <a:r>
              <a:rPr lang="it-IT" sz="1600" dirty="0">
                <a:latin typeface="Book Antiqua" panose="02040602050305030304" pitchFamily="18" charset="0"/>
              </a:rPr>
              <a:t>, …; </a:t>
            </a:r>
            <a:r>
              <a:rPr lang="it-IT" sz="1600" b="1" dirty="0">
                <a:latin typeface="Book Antiqua" panose="02040602050305030304" pitchFamily="18" charset="0"/>
              </a:rPr>
              <a:t>l'esportazione deve risultare da vidimazione apposta dall'Ufficio doganale o dall'Ufficio postale su un esemplare della fattura</a:t>
            </a:r>
            <a:r>
              <a:rPr lang="it-IT" sz="1600" dirty="0">
                <a:latin typeface="Book Antiqua" panose="02040602050305030304" pitchFamily="18" charset="0"/>
              </a:rPr>
              <a:t>;</a:t>
            </a:r>
          </a:p>
          <a:p>
            <a:endParaRPr lang="it-IT" sz="1600" dirty="0">
              <a:latin typeface="Book Antiqua" panose="02040602050305030304" pitchFamily="18" charset="0"/>
            </a:endParaRPr>
          </a:p>
          <a:p>
            <a:r>
              <a:rPr lang="it-IT" sz="1600" b="1" i="1" u="sng" dirty="0">
                <a:latin typeface="Book Antiqua" panose="02040602050305030304" pitchFamily="18" charset="0"/>
              </a:rPr>
              <a:t>b-bis)  le cessioni con trasporto o spedizione fuori del territorio dell'Unione europea entro centottanta giorni dalla consegna, </a:t>
            </a:r>
            <a:r>
              <a:rPr lang="it-IT" sz="1600" i="1" dirty="0">
                <a:latin typeface="Book Antiqua" panose="02040602050305030304" pitchFamily="18" charset="0"/>
              </a:rPr>
              <a:t>a cura del cessionario o per suo conto, effettuate, secondo modalità stabilite con decreto del Ministro dell'economia e delle finanze</a:t>
            </a:r>
            <a:r>
              <a:rPr lang="it-IT" sz="1600" b="1" i="1" dirty="0">
                <a:latin typeface="Book Antiqua" panose="02040602050305030304" pitchFamily="18" charset="0"/>
              </a:rPr>
              <a:t>, nei confronti delle amministrazioni pubbliche e dei soggetti della cooperazione allo sviluppo iscritti nell'elenco di cui all'articolo 26, comma 3, della legge 11 agosto 2014, n. 125, in attuazione di finalità umanitarie</a:t>
            </a:r>
            <a:r>
              <a:rPr lang="it-IT" sz="1600" i="1" dirty="0">
                <a:latin typeface="Book Antiqua" panose="02040602050305030304" pitchFamily="18" charset="0"/>
              </a:rPr>
              <a:t>, comprese quelle dirette a realizzare programmi di cooperazione allo sviluppo. </a:t>
            </a:r>
            <a:r>
              <a:rPr lang="it-IT" sz="1600" b="1" i="1" u="sng" dirty="0">
                <a:latin typeface="Book Antiqua" panose="02040602050305030304" pitchFamily="18" charset="0"/>
              </a:rPr>
              <a:t>La prova dell'avvenuta esportazione dei beni è data dalla documentazione doganale…..</a:t>
            </a:r>
            <a:endParaRPr lang="it-IT" sz="1600" i="1" dirty="0">
              <a:latin typeface="Book Antiqua" panose="02040602050305030304" pitchFamily="18" charset="0"/>
            </a:endParaRPr>
          </a:p>
          <a:p>
            <a:pPr algn="ctr"/>
            <a:r>
              <a:rPr lang="it-IT" sz="1600" i="1" dirty="0">
                <a:latin typeface="Book Antiqua" panose="02040602050305030304" pitchFamily="18" charset="0"/>
              </a:rPr>
              <a:t>(</a:t>
            </a:r>
            <a:r>
              <a:rPr lang="it-IT" sz="1600" b="1" i="1" u="sng" dirty="0">
                <a:latin typeface="Book Antiqua" panose="02040602050305030304" pitchFamily="18" charset="0"/>
              </a:rPr>
              <a:t>NB: dal 1° gennaio 2027 D.lgs. N. 10/2026 – ART. 45)</a:t>
            </a:r>
          </a:p>
        </p:txBody>
      </p:sp>
    </p:spTree>
    <p:extLst>
      <p:ext uri="{BB962C8B-B14F-4D97-AF65-F5344CB8AC3E}">
        <p14:creationId xmlns:p14="http://schemas.microsoft.com/office/powerpoint/2010/main" val="2204056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349686-AE06-2952-FE29-E24E9C7FA2C3}"/>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CFFBF198-6BD2-8F5C-5E59-920461A73268}"/>
              </a:ext>
            </a:extLst>
          </p:cNvPr>
          <p:cNvSpPr>
            <a:spLocks noGrp="1"/>
          </p:cNvSpPr>
          <p:nvPr>
            <p:ph type="title"/>
          </p:nvPr>
        </p:nvSpPr>
        <p:spPr>
          <a:xfrm>
            <a:off x="529370" y="190500"/>
            <a:ext cx="11457887" cy="1450757"/>
          </a:xfrm>
        </p:spPr>
        <p:txBody>
          <a:bodyPr>
            <a:normAutofit/>
          </a:bodyPr>
          <a:lstStyle/>
          <a:p>
            <a:r>
              <a:rPr lang="it-IT" sz="2800" b="1" dirty="0">
                <a:latin typeface="Cambria" panose="02040503050406030204" pitchFamily="18" charset="0"/>
                <a:ea typeface="Cambria" panose="02040503050406030204" pitchFamily="18" charset="0"/>
              </a:rPr>
              <a:t>Le «</a:t>
            </a:r>
            <a:r>
              <a:rPr lang="it-IT" sz="2800" b="1" i="1" dirty="0">
                <a:latin typeface="Cambria" panose="02040503050406030204" pitchFamily="18" charset="0"/>
                <a:ea typeface="Cambria" panose="02040503050406030204" pitchFamily="18" charset="0"/>
              </a:rPr>
              <a:t>operazioni non imponibili</a:t>
            </a:r>
            <a:r>
              <a:rPr lang="it-IT" sz="2800" b="1" dirty="0">
                <a:latin typeface="Cambria" panose="02040503050406030204" pitchFamily="18" charset="0"/>
                <a:ea typeface="Cambria" panose="02040503050406030204" pitchFamily="18" charset="0"/>
              </a:rPr>
              <a:t>»: </a:t>
            </a:r>
            <a:br>
              <a:rPr lang="it-IT" sz="2800" b="1" dirty="0">
                <a:latin typeface="Cambria" panose="02040503050406030204" pitchFamily="18" charset="0"/>
                <a:ea typeface="Cambria" panose="02040503050406030204" pitchFamily="18" charset="0"/>
              </a:rPr>
            </a:br>
            <a:br>
              <a:rPr lang="it-IT" sz="2800" b="1" dirty="0">
                <a:latin typeface="Cambria" panose="02040503050406030204" pitchFamily="18" charset="0"/>
                <a:ea typeface="Cambria" panose="02040503050406030204" pitchFamily="18" charset="0"/>
              </a:rPr>
            </a:br>
            <a:r>
              <a:rPr lang="it-IT" sz="2800" b="1" i="1" dirty="0">
                <a:latin typeface="Book Antiqua" panose="02040602050305030304" pitchFamily="18" charset="0"/>
                <a:ea typeface="Cambria" panose="02040503050406030204" pitchFamily="18" charset="0"/>
              </a:rPr>
              <a:t>a) le cessioni all’esportazione ex art. 8 DPR n. 633/72 (segue)</a:t>
            </a:r>
          </a:p>
        </p:txBody>
      </p:sp>
      <p:pic>
        <p:nvPicPr>
          <p:cNvPr id="3077" name="Picture 5">
            <a:hlinkClick r:id="rId2"/>
            <a:extLst>
              <a:ext uri="{FF2B5EF4-FFF2-40B4-BE49-F238E27FC236}">
                <a16:creationId xmlns:a16="http://schemas.microsoft.com/office/drawing/2014/main" id="{090DFFEB-0305-CF80-BC99-1666A14C24C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1100" y="-320675"/>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a:hlinkClick r:id="rId4"/>
            <a:extLst>
              <a:ext uri="{FF2B5EF4-FFF2-40B4-BE49-F238E27FC236}">
                <a16:creationId xmlns:a16="http://schemas.microsoft.com/office/drawing/2014/main" id="{D2FE9B24-F6D8-122C-8D26-6D31C0FB53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2888" y="-168275"/>
            <a:ext cx="142875" cy="142875"/>
          </a:xfrm>
          <a:prstGeom prst="rect">
            <a:avLst/>
          </a:prstGeom>
          <a:noFill/>
          <a:extLst>
            <a:ext uri="{909E8E84-426E-40DD-AFC4-6F175D3DCCD1}">
              <a14:hiddenFill xmlns:a14="http://schemas.microsoft.com/office/drawing/2010/main">
                <a:solidFill>
                  <a:srgbClr val="FFFFFF"/>
                </a:solidFill>
              </a14:hiddenFill>
            </a:ext>
          </a:extLst>
        </p:spPr>
      </p:pic>
      <p:sp>
        <p:nvSpPr>
          <p:cNvPr id="4" name="CasellaDiTesto 3">
            <a:extLst>
              <a:ext uri="{FF2B5EF4-FFF2-40B4-BE49-F238E27FC236}">
                <a16:creationId xmlns:a16="http://schemas.microsoft.com/office/drawing/2014/main" id="{AAC4E2B2-F6F3-7898-A584-0BC0F3580428}"/>
              </a:ext>
            </a:extLst>
          </p:cNvPr>
          <p:cNvSpPr txBox="1"/>
          <p:nvPr/>
        </p:nvSpPr>
        <p:spPr>
          <a:xfrm>
            <a:off x="291578" y="1857157"/>
            <a:ext cx="11608844" cy="5632311"/>
          </a:xfrm>
          <a:prstGeom prst="rect">
            <a:avLst/>
          </a:prstGeom>
          <a:noFill/>
        </p:spPr>
        <p:txBody>
          <a:bodyPr wrap="square" rtlCol="0">
            <a:spAutoFit/>
          </a:bodyPr>
          <a:lstStyle/>
          <a:p>
            <a:pPr marL="342900" indent="-342900">
              <a:buAutoNum type="alphaLcParenR"/>
            </a:pPr>
            <a:r>
              <a:rPr lang="it-IT" b="1" i="1" u="sng" dirty="0">
                <a:latin typeface="Book Antiqua" panose="02040602050305030304" pitchFamily="18" charset="0"/>
              </a:rPr>
              <a:t>ESPORTAZIONI DIRETTE: </a:t>
            </a:r>
          </a:p>
          <a:p>
            <a:r>
              <a:rPr lang="it-IT" dirty="0">
                <a:latin typeface="Book Antiqua" panose="02040602050305030304" pitchFamily="18" charset="0"/>
              </a:rPr>
              <a:t>Il trasporto fuori dall'UE è curato direttamente o per nome del cedente italiano</a:t>
            </a:r>
          </a:p>
          <a:p>
            <a:endParaRPr lang="it-IT" dirty="0">
              <a:latin typeface="Book Antiqua" panose="02040602050305030304" pitchFamily="18" charset="0"/>
            </a:endParaRPr>
          </a:p>
          <a:p>
            <a:r>
              <a:rPr lang="it-IT" b="1" i="1" dirty="0">
                <a:latin typeface="Book Antiqua" panose="02040602050305030304" pitchFamily="18" charset="0"/>
              </a:rPr>
              <a:t>b)  </a:t>
            </a:r>
            <a:r>
              <a:rPr lang="it-IT" b="1" i="1" u="sng" dirty="0">
                <a:latin typeface="Book Antiqua" panose="02040602050305030304" pitchFamily="18" charset="0"/>
              </a:rPr>
              <a:t>ESPORTAZIONI </a:t>
            </a:r>
            <a:r>
              <a:rPr lang="it-IT" b="1" i="1" dirty="0">
                <a:latin typeface="Book Antiqua" panose="02040602050305030304" pitchFamily="18" charset="0"/>
              </a:rPr>
              <a:t>A CURA DEL CESSIONARIO NON RESIDENTE (</a:t>
            </a:r>
            <a:r>
              <a:rPr lang="it-IT" b="1" i="1" u="sng" dirty="0">
                <a:latin typeface="Book Antiqua" panose="02040602050305030304" pitchFamily="18" charset="0"/>
              </a:rPr>
              <a:t>IMPROPRIE</a:t>
            </a:r>
            <a:r>
              <a:rPr lang="it-IT" b="1" i="1" dirty="0">
                <a:latin typeface="Book Antiqua" panose="02040602050305030304" pitchFamily="18" charset="0"/>
              </a:rPr>
              <a:t>): </a:t>
            </a:r>
          </a:p>
          <a:p>
            <a:r>
              <a:rPr lang="it-IT" dirty="0">
                <a:latin typeface="Book Antiqua" panose="02040602050305030304" pitchFamily="18" charset="0"/>
              </a:rPr>
              <a:t>I beni vengono trasportati fuori dall'UE dal cliente estero o da un terzo per suo conto entro 90 gg. dalla consegna;</a:t>
            </a:r>
          </a:p>
          <a:p>
            <a:endParaRPr lang="it-IT" dirty="0">
              <a:latin typeface="Book Antiqua" panose="02040602050305030304" pitchFamily="18" charset="0"/>
            </a:endParaRPr>
          </a:p>
          <a:p>
            <a:r>
              <a:rPr lang="it-IT" b="1" i="1" dirty="0">
                <a:latin typeface="Book Antiqua" panose="02040602050305030304" pitchFamily="18" charset="0"/>
              </a:rPr>
              <a:t>c) </a:t>
            </a:r>
            <a:r>
              <a:rPr lang="it-IT" b="1" i="1" u="sng" dirty="0">
                <a:latin typeface="Book Antiqua" panose="02040602050305030304" pitchFamily="18" charset="0"/>
              </a:rPr>
              <a:t>ESPORTAZIONI INDIRETTE</a:t>
            </a:r>
            <a:r>
              <a:rPr lang="it-IT" b="1" i="1" dirty="0">
                <a:latin typeface="Book Antiqua" panose="02040602050305030304" pitchFamily="18" charset="0"/>
              </a:rPr>
              <a:t>: </a:t>
            </a:r>
            <a:r>
              <a:rPr lang="it-IT" dirty="0">
                <a:latin typeface="Book Antiqua" panose="02040602050305030304" pitchFamily="18" charset="0"/>
              </a:rPr>
              <a:t>Cessioni di beni a favore di </a:t>
            </a:r>
            <a:r>
              <a:rPr lang="it-IT" b="1" i="1" u="sng" dirty="0">
                <a:highlight>
                  <a:srgbClr val="FFFF00"/>
                </a:highlight>
                <a:latin typeface="Book Antiqua" panose="02040602050305030304" pitchFamily="18" charset="0"/>
              </a:rPr>
              <a:t>esportatori abituali</a:t>
            </a:r>
          </a:p>
          <a:p>
            <a:endParaRPr lang="it-IT" dirty="0">
              <a:latin typeface="Book Antiqua" panose="02040602050305030304" pitchFamily="18" charset="0"/>
            </a:endParaRPr>
          </a:p>
          <a:p>
            <a:r>
              <a:rPr lang="it-IT" b="1" i="1" dirty="0">
                <a:latin typeface="Book Antiqua" panose="02040602050305030304" pitchFamily="18" charset="0"/>
              </a:rPr>
              <a:t>d) CESSIONI EFFETTUATE A FAVORE DI RESIDENTI CHE SONO ALL’ESTERO PER SERVIZI UMANITARI O EDUCATIVI</a:t>
            </a:r>
          </a:p>
          <a:p>
            <a:endParaRPr lang="it-IT" b="1" i="1" dirty="0">
              <a:latin typeface="Book Antiqua" panose="02040602050305030304" pitchFamily="18" charset="0"/>
            </a:endParaRPr>
          </a:p>
          <a:p>
            <a:r>
              <a:rPr lang="it-IT" b="1" i="1" dirty="0">
                <a:latin typeface="Book Antiqua" panose="02040602050305030304" pitchFamily="18" charset="0"/>
              </a:rPr>
              <a:t>e) OPERAZIONI ASSIMILATE ALLE ESPORTAZIONI: </a:t>
            </a:r>
            <a:r>
              <a:rPr lang="it-IT" dirty="0">
                <a:latin typeface="Book Antiqua" panose="02040602050305030304" pitchFamily="18" charset="0"/>
              </a:rPr>
              <a:t>cessioni di navi, aeromobili e servizi connessi (art. 8bis)</a:t>
            </a:r>
          </a:p>
          <a:p>
            <a:endParaRPr lang="it-IT" dirty="0">
              <a:latin typeface="Book Antiqua" panose="02040602050305030304" pitchFamily="18" charset="0"/>
            </a:endParaRPr>
          </a:p>
          <a:p>
            <a:r>
              <a:rPr lang="it-IT" b="1" i="1" u="sng" dirty="0">
                <a:latin typeface="Book Antiqua" panose="02040602050305030304" pitchFamily="18" charset="0"/>
              </a:rPr>
              <a:t>d) LE OPERAZIONI TRIANGOLARI</a:t>
            </a:r>
            <a:r>
              <a:rPr lang="it-IT" dirty="0">
                <a:latin typeface="Book Antiqua" panose="02040602050305030304" pitchFamily="18" charset="0"/>
              </a:rPr>
              <a:t>: A vende a B residente soggetto IVA che a sua volta vende a C cliente </a:t>
            </a:r>
            <a:r>
              <a:rPr lang="it-IT" dirty="0" err="1">
                <a:latin typeface="Book Antiqua" panose="02040602050305030304" pitchFamily="18" charset="0"/>
              </a:rPr>
              <a:t>extraUE</a:t>
            </a:r>
            <a:r>
              <a:rPr lang="it-IT" dirty="0">
                <a:latin typeface="Book Antiqua" panose="02040602050305030304" pitchFamily="18" charset="0"/>
              </a:rPr>
              <a:t> a cui spedisce e consegna direttamente A</a:t>
            </a:r>
          </a:p>
          <a:p>
            <a:endParaRPr lang="it-IT" b="1" i="1" dirty="0">
              <a:latin typeface="Book Antiqua" panose="02040602050305030304" pitchFamily="18" charset="0"/>
            </a:endParaRPr>
          </a:p>
          <a:p>
            <a:endParaRPr lang="it-IT" dirty="0">
              <a:latin typeface="Book Antiqua" panose="02040602050305030304" pitchFamily="18" charset="0"/>
            </a:endParaRPr>
          </a:p>
          <a:p>
            <a:endParaRPr lang="it-IT" dirty="0">
              <a:latin typeface="Book Antiqua" panose="02040602050305030304" pitchFamily="18" charset="0"/>
            </a:endParaRPr>
          </a:p>
          <a:p>
            <a:endParaRPr lang="it-IT" i="1" dirty="0">
              <a:latin typeface="Book Antiqua" panose="02040602050305030304" pitchFamily="18" charset="0"/>
            </a:endParaRPr>
          </a:p>
        </p:txBody>
      </p:sp>
    </p:spTree>
    <p:extLst>
      <p:ext uri="{BB962C8B-B14F-4D97-AF65-F5344CB8AC3E}">
        <p14:creationId xmlns:p14="http://schemas.microsoft.com/office/powerpoint/2010/main" val="3200196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A8060C-75D2-B69E-F924-176B67B5B0AB}"/>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03EF12F-6122-E933-62E7-D97F36421B7C}"/>
              </a:ext>
            </a:extLst>
          </p:cNvPr>
          <p:cNvSpPr>
            <a:spLocks noGrp="1"/>
          </p:cNvSpPr>
          <p:nvPr>
            <p:ph type="title"/>
          </p:nvPr>
        </p:nvSpPr>
        <p:spPr>
          <a:xfrm>
            <a:off x="529370" y="190500"/>
            <a:ext cx="11457887" cy="1450757"/>
          </a:xfrm>
        </p:spPr>
        <p:txBody>
          <a:bodyPr>
            <a:normAutofit/>
          </a:bodyPr>
          <a:lstStyle/>
          <a:p>
            <a:r>
              <a:rPr lang="it-IT" sz="3200" b="1" dirty="0">
                <a:latin typeface="Cambria" panose="02040503050406030204" pitchFamily="18" charset="0"/>
                <a:ea typeface="Cambria" panose="02040503050406030204" pitchFamily="18" charset="0"/>
              </a:rPr>
              <a:t>Le «</a:t>
            </a:r>
            <a:r>
              <a:rPr lang="it-IT" sz="3200" b="1" i="1" dirty="0">
                <a:latin typeface="Cambria" panose="02040503050406030204" pitchFamily="18" charset="0"/>
                <a:ea typeface="Cambria" panose="02040503050406030204" pitchFamily="18" charset="0"/>
              </a:rPr>
              <a:t>operazioni non imponibili</a:t>
            </a:r>
            <a:r>
              <a:rPr lang="it-IT" sz="3200" b="1" dirty="0">
                <a:latin typeface="Cambria" panose="02040503050406030204" pitchFamily="18" charset="0"/>
                <a:ea typeface="Cambria" panose="02040503050406030204" pitchFamily="18" charset="0"/>
              </a:rPr>
              <a:t>»: art. 8, c. 1 lett. c)</a:t>
            </a:r>
            <a:br>
              <a:rPr lang="it-IT" sz="3200" b="1" dirty="0">
                <a:latin typeface="Cambria" panose="02040503050406030204" pitchFamily="18" charset="0"/>
                <a:ea typeface="Cambria" panose="02040503050406030204" pitchFamily="18" charset="0"/>
              </a:rPr>
            </a:br>
            <a:br>
              <a:rPr lang="it-IT" sz="3200" b="1" dirty="0">
                <a:latin typeface="Cambria" panose="02040503050406030204" pitchFamily="18" charset="0"/>
                <a:ea typeface="Cambria" panose="02040503050406030204" pitchFamily="18" charset="0"/>
              </a:rPr>
            </a:br>
            <a:r>
              <a:rPr lang="it-IT" sz="3200" b="1" dirty="0">
                <a:latin typeface="Cambria" panose="02040503050406030204" pitchFamily="18" charset="0"/>
                <a:ea typeface="Cambria" panose="02040503050406030204" pitchFamily="18" charset="0"/>
              </a:rPr>
              <a:t>GLI ESPORTATORI ABITUALI </a:t>
            </a:r>
            <a:endParaRPr lang="it-IT" sz="3200" b="1" i="1" dirty="0">
              <a:latin typeface="Cambria" panose="02040503050406030204" pitchFamily="18" charset="0"/>
              <a:ea typeface="Cambria" panose="02040503050406030204" pitchFamily="18" charset="0"/>
            </a:endParaRPr>
          </a:p>
        </p:txBody>
      </p:sp>
      <p:pic>
        <p:nvPicPr>
          <p:cNvPr id="3077" name="Picture 5">
            <a:hlinkClick r:id="rId2"/>
            <a:extLst>
              <a:ext uri="{FF2B5EF4-FFF2-40B4-BE49-F238E27FC236}">
                <a16:creationId xmlns:a16="http://schemas.microsoft.com/office/drawing/2014/main" id="{F36C09FE-0D9D-FEB4-E775-ACCC9C8B3F7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1100" y="-320675"/>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a:hlinkClick r:id="rId4"/>
            <a:extLst>
              <a:ext uri="{FF2B5EF4-FFF2-40B4-BE49-F238E27FC236}">
                <a16:creationId xmlns:a16="http://schemas.microsoft.com/office/drawing/2014/main" id="{568D1594-5911-2455-A4CA-CDCF7EF5097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2888" y="-168275"/>
            <a:ext cx="142875" cy="142875"/>
          </a:xfrm>
          <a:prstGeom prst="rect">
            <a:avLst/>
          </a:prstGeom>
          <a:noFill/>
          <a:extLst>
            <a:ext uri="{909E8E84-426E-40DD-AFC4-6F175D3DCCD1}">
              <a14:hiddenFill xmlns:a14="http://schemas.microsoft.com/office/drawing/2010/main">
                <a:solidFill>
                  <a:srgbClr val="FFFFFF"/>
                </a:solidFill>
              </a14:hiddenFill>
            </a:ext>
          </a:extLst>
        </p:spPr>
      </p:pic>
      <p:pic>
        <p:nvPicPr>
          <p:cNvPr id="5" name="Immagine 4" descr="ESPORTATORI ABITUALI: IN VIGORE DAL 1° GENNAIO 2022 LE PROCEDURE DI CONTRASTO ALLE FALSE LETTERE DI INTENTO - Studio Benedetti Dottori Commercialisti">
            <a:extLst>
              <a:ext uri="{FF2B5EF4-FFF2-40B4-BE49-F238E27FC236}">
                <a16:creationId xmlns:a16="http://schemas.microsoft.com/office/drawing/2014/main" id="{3D136E20-DD4F-832F-8774-4C76E453AD57}"/>
              </a:ext>
            </a:extLst>
          </p:cNvPr>
          <p:cNvPicPr>
            <a:picLocks noChangeAspect="1"/>
          </p:cNvPicPr>
          <p:nvPr/>
        </p:nvPicPr>
        <p:blipFill>
          <a:blip r:embed="rId5"/>
          <a:stretch>
            <a:fillRect/>
          </a:stretch>
        </p:blipFill>
        <p:spPr>
          <a:xfrm>
            <a:off x="683079" y="2004968"/>
            <a:ext cx="1983921" cy="1322614"/>
          </a:xfrm>
          <a:prstGeom prst="rect">
            <a:avLst/>
          </a:prstGeom>
        </p:spPr>
      </p:pic>
      <p:sp>
        <p:nvSpPr>
          <p:cNvPr id="7" name="CasellaDiTesto 6">
            <a:extLst>
              <a:ext uri="{FF2B5EF4-FFF2-40B4-BE49-F238E27FC236}">
                <a16:creationId xmlns:a16="http://schemas.microsoft.com/office/drawing/2014/main" id="{1DD8CD83-5F59-9C52-2F8C-51DEF57EF506}"/>
              </a:ext>
            </a:extLst>
          </p:cNvPr>
          <p:cNvSpPr txBox="1"/>
          <p:nvPr/>
        </p:nvSpPr>
        <p:spPr>
          <a:xfrm>
            <a:off x="2667001" y="2035450"/>
            <a:ext cx="4408714" cy="1200329"/>
          </a:xfrm>
          <a:prstGeom prst="rect">
            <a:avLst/>
          </a:prstGeom>
          <a:noFill/>
        </p:spPr>
        <p:txBody>
          <a:bodyPr wrap="square">
            <a:spAutoFit/>
          </a:bodyPr>
          <a:lstStyle/>
          <a:p>
            <a:pPr algn="just"/>
            <a:r>
              <a:rPr lang="it-IT" sz="1800" dirty="0">
                <a:latin typeface="Book Antiqua" panose="02040602050305030304" pitchFamily="18" charset="0"/>
              </a:rPr>
              <a:t>L’“</a:t>
            </a:r>
            <a:r>
              <a:rPr lang="it-IT" sz="1800" b="1" i="1" u="sng" dirty="0">
                <a:latin typeface="Book Antiqua" panose="02040602050305030304" pitchFamily="18" charset="0"/>
              </a:rPr>
              <a:t>esportatore abituale</a:t>
            </a:r>
            <a:r>
              <a:rPr lang="it-IT" sz="1800" dirty="0">
                <a:latin typeface="Book Antiqua" panose="02040602050305030304" pitchFamily="18" charset="0"/>
              </a:rPr>
              <a:t>” </a:t>
            </a:r>
            <a:r>
              <a:rPr lang="it-IT" dirty="0">
                <a:latin typeface="Book Antiqua" panose="02040602050305030304" pitchFamily="18" charset="0"/>
              </a:rPr>
              <a:t>è colui che consegue nell’anno di riferimento un </a:t>
            </a:r>
            <a:r>
              <a:rPr lang="it-IT" b="1" dirty="0">
                <a:latin typeface="Book Antiqua" panose="02040602050305030304" pitchFamily="18" charset="0"/>
              </a:rPr>
              <a:t>VOLUME DI ESPORTAZIONI</a:t>
            </a:r>
            <a:r>
              <a:rPr lang="it-IT" sz="1800" b="1" dirty="0">
                <a:latin typeface="Book Antiqua" panose="02040602050305030304" pitchFamily="18" charset="0"/>
              </a:rPr>
              <a:t> &gt; 10% DEL VOLUME D’AFFARI</a:t>
            </a:r>
            <a:endParaRPr lang="it-IT" b="1" dirty="0"/>
          </a:p>
        </p:txBody>
      </p:sp>
      <p:sp>
        <p:nvSpPr>
          <p:cNvPr id="9" name="Parentesi graffa chiusa 8">
            <a:extLst>
              <a:ext uri="{FF2B5EF4-FFF2-40B4-BE49-F238E27FC236}">
                <a16:creationId xmlns:a16="http://schemas.microsoft.com/office/drawing/2014/main" id="{6DDBDA4E-D57E-8DD0-4E5D-4D22BBC020E8}"/>
              </a:ext>
            </a:extLst>
          </p:cNvPr>
          <p:cNvSpPr/>
          <p:nvPr/>
        </p:nvSpPr>
        <p:spPr>
          <a:xfrm>
            <a:off x="6830786" y="1944619"/>
            <a:ext cx="489858" cy="1322613"/>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it-IT" dirty="0"/>
          </a:p>
        </p:txBody>
      </p:sp>
      <p:sp>
        <p:nvSpPr>
          <p:cNvPr id="10" name="CasellaDiTesto 9">
            <a:extLst>
              <a:ext uri="{FF2B5EF4-FFF2-40B4-BE49-F238E27FC236}">
                <a16:creationId xmlns:a16="http://schemas.microsoft.com/office/drawing/2014/main" id="{85A50094-0077-3BB0-A077-A66AED24F4A9}"/>
              </a:ext>
            </a:extLst>
          </p:cNvPr>
          <p:cNvSpPr txBox="1"/>
          <p:nvPr/>
        </p:nvSpPr>
        <p:spPr>
          <a:xfrm>
            <a:off x="7402285" y="2341105"/>
            <a:ext cx="1351652" cy="369332"/>
          </a:xfrm>
          <a:prstGeom prst="rect">
            <a:avLst/>
          </a:prstGeom>
          <a:noFill/>
        </p:spPr>
        <p:txBody>
          <a:bodyPr wrap="none" rtlCol="0">
            <a:spAutoFit/>
          </a:bodyPr>
          <a:lstStyle/>
          <a:p>
            <a:r>
              <a:rPr lang="it-IT" b="1" u="sng" dirty="0">
                <a:highlight>
                  <a:srgbClr val="FFFF00"/>
                </a:highlight>
                <a:latin typeface="Book Antiqua" panose="02040602050305030304" pitchFamily="18" charset="0"/>
              </a:rPr>
              <a:t>PLAFOND</a:t>
            </a:r>
          </a:p>
        </p:txBody>
      </p:sp>
      <p:cxnSp>
        <p:nvCxnSpPr>
          <p:cNvPr id="12" name="Connettore 2 11">
            <a:extLst>
              <a:ext uri="{FF2B5EF4-FFF2-40B4-BE49-F238E27FC236}">
                <a16:creationId xmlns:a16="http://schemas.microsoft.com/office/drawing/2014/main" id="{425E9E0B-71A8-3B1F-57B1-C4E33C3B4929}"/>
              </a:ext>
            </a:extLst>
          </p:cNvPr>
          <p:cNvCxnSpPr>
            <a:stCxn id="10" idx="3"/>
          </p:cNvCxnSpPr>
          <p:nvPr/>
        </p:nvCxnSpPr>
        <p:spPr>
          <a:xfrm flipV="1">
            <a:off x="8753937" y="2341105"/>
            <a:ext cx="411834" cy="1846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Connettore 2 13">
            <a:extLst>
              <a:ext uri="{FF2B5EF4-FFF2-40B4-BE49-F238E27FC236}">
                <a16:creationId xmlns:a16="http://schemas.microsoft.com/office/drawing/2014/main" id="{72CC3D7B-76C2-F3ED-87D4-5155D63107D8}"/>
              </a:ext>
            </a:extLst>
          </p:cNvPr>
          <p:cNvCxnSpPr/>
          <p:nvPr/>
        </p:nvCxnSpPr>
        <p:spPr>
          <a:xfrm>
            <a:off x="8753937" y="2543828"/>
            <a:ext cx="478971" cy="3332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 name="CasellaDiTesto 14">
            <a:extLst>
              <a:ext uri="{FF2B5EF4-FFF2-40B4-BE49-F238E27FC236}">
                <a16:creationId xmlns:a16="http://schemas.microsoft.com/office/drawing/2014/main" id="{FA239CC6-78C9-5D86-A2AB-2096A3E2520A}"/>
              </a:ext>
            </a:extLst>
          </p:cNvPr>
          <p:cNvSpPr txBox="1"/>
          <p:nvPr/>
        </p:nvSpPr>
        <p:spPr>
          <a:xfrm>
            <a:off x="9078685" y="1944619"/>
            <a:ext cx="2908571" cy="584775"/>
          </a:xfrm>
          <a:prstGeom prst="rect">
            <a:avLst/>
          </a:prstGeom>
          <a:noFill/>
        </p:spPr>
        <p:txBody>
          <a:bodyPr wrap="square" rtlCol="0">
            <a:spAutoFit/>
          </a:bodyPr>
          <a:lstStyle/>
          <a:p>
            <a:r>
              <a:rPr lang="it-IT" sz="1600" b="1" u="sng" dirty="0">
                <a:highlight>
                  <a:srgbClr val="FFFF00"/>
                </a:highlight>
                <a:latin typeface="Book Antiqua" panose="02040602050305030304" pitchFamily="18" charset="0"/>
              </a:rPr>
              <a:t>FISSO: SU ANNO SOLARE</a:t>
            </a:r>
          </a:p>
          <a:p>
            <a:r>
              <a:rPr lang="it-IT" sz="1600" b="1" u="sng" dirty="0">
                <a:highlight>
                  <a:srgbClr val="FFFF00"/>
                </a:highlight>
                <a:latin typeface="Book Antiqua" panose="02040602050305030304" pitchFamily="18" charset="0"/>
              </a:rPr>
              <a:t>PRECEDENTE</a:t>
            </a:r>
          </a:p>
        </p:txBody>
      </p:sp>
      <p:sp>
        <p:nvSpPr>
          <p:cNvPr id="16" name="CasellaDiTesto 15">
            <a:extLst>
              <a:ext uri="{FF2B5EF4-FFF2-40B4-BE49-F238E27FC236}">
                <a16:creationId xmlns:a16="http://schemas.microsoft.com/office/drawing/2014/main" id="{F39A7C74-69EB-976D-93DD-BED59FC2511B}"/>
              </a:ext>
            </a:extLst>
          </p:cNvPr>
          <p:cNvSpPr txBox="1"/>
          <p:nvPr/>
        </p:nvSpPr>
        <p:spPr>
          <a:xfrm>
            <a:off x="9078685" y="2922257"/>
            <a:ext cx="3254829" cy="584775"/>
          </a:xfrm>
          <a:prstGeom prst="rect">
            <a:avLst/>
          </a:prstGeom>
          <a:noFill/>
        </p:spPr>
        <p:txBody>
          <a:bodyPr wrap="square" rtlCol="0">
            <a:spAutoFit/>
          </a:bodyPr>
          <a:lstStyle/>
          <a:p>
            <a:r>
              <a:rPr lang="it-IT" sz="1600" b="1" u="sng" dirty="0">
                <a:highlight>
                  <a:srgbClr val="FFFF00"/>
                </a:highlight>
                <a:latin typeface="Book Antiqua" panose="02040602050305030304" pitchFamily="18" charset="0"/>
              </a:rPr>
              <a:t>MOBILE: SUI 12 MESI</a:t>
            </a:r>
          </a:p>
          <a:p>
            <a:r>
              <a:rPr lang="it-IT" sz="1600" b="1" u="sng" dirty="0">
                <a:highlight>
                  <a:srgbClr val="FFFF00"/>
                </a:highlight>
                <a:latin typeface="Book Antiqua" panose="02040602050305030304" pitchFamily="18" charset="0"/>
              </a:rPr>
              <a:t>PRECEDENTI L’OPERAZIONE</a:t>
            </a:r>
          </a:p>
        </p:txBody>
      </p:sp>
      <p:sp>
        <p:nvSpPr>
          <p:cNvPr id="17" name="Freccia circolare in giù 16">
            <a:extLst>
              <a:ext uri="{FF2B5EF4-FFF2-40B4-BE49-F238E27FC236}">
                <a16:creationId xmlns:a16="http://schemas.microsoft.com/office/drawing/2014/main" id="{6A078812-8FAC-EFCF-7A9B-91BF84FCF465}"/>
              </a:ext>
            </a:extLst>
          </p:cNvPr>
          <p:cNvSpPr/>
          <p:nvPr/>
        </p:nvSpPr>
        <p:spPr>
          <a:xfrm>
            <a:off x="4981285" y="3550158"/>
            <a:ext cx="976666" cy="584775"/>
          </a:xfrm>
          <a:prstGeom prst="curved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sp>
        <p:nvSpPr>
          <p:cNvPr id="18" name="CasellaDiTesto 17">
            <a:extLst>
              <a:ext uri="{FF2B5EF4-FFF2-40B4-BE49-F238E27FC236}">
                <a16:creationId xmlns:a16="http://schemas.microsoft.com/office/drawing/2014/main" id="{DEA9E9AB-8D3B-76B2-8DDF-8F0F4C27A1D4}"/>
              </a:ext>
            </a:extLst>
          </p:cNvPr>
          <p:cNvSpPr txBox="1"/>
          <p:nvPr/>
        </p:nvSpPr>
        <p:spPr>
          <a:xfrm>
            <a:off x="2628220" y="4449312"/>
            <a:ext cx="5682796" cy="1015663"/>
          </a:xfrm>
          <a:prstGeom prst="rect">
            <a:avLst/>
          </a:prstGeom>
          <a:noFill/>
        </p:spPr>
        <p:txBody>
          <a:bodyPr wrap="square" rtlCol="0">
            <a:spAutoFit/>
          </a:bodyPr>
          <a:lstStyle/>
          <a:p>
            <a:pPr algn="ctr"/>
            <a:r>
              <a:rPr lang="it-IT" sz="2000" b="1" u="sng" dirty="0">
                <a:latin typeface="Book Antiqua" panose="02040602050305030304" pitchFamily="18" charset="0"/>
              </a:rPr>
              <a:t>EFFETTO: ACQUISTI DA FORNITORI NAZIONALI – EXTRAUE (IMPORT)</a:t>
            </a:r>
          </a:p>
          <a:p>
            <a:pPr algn="ctr"/>
            <a:r>
              <a:rPr lang="it-IT" sz="2000" b="1" u="sng" dirty="0">
                <a:latin typeface="Book Antiqua" panose="02040602050305030304" pitchFamily="18" charset="0"/>
              </a:rPr>
              <a:t>SENZA PAGAMENTO DELL’IMPOSTA</a:t>
            </a:r>
          </a:p>
        </p:txBody>
      </p:sp>
    </p:spTree>
    <p:extLst>
      <p:ext uri="{BB962C8B-B14F-4D97-AF65-F5344CB8AC3E}">
        <p14:creationId xmlns:p14="http://schemas.microsoft.com/office/powerpoint/2010/main" val="640627724"/>
      </p:ext>
    </p:extLst>
  </p:cSld>
  <p:clrMapOvr>
    <a:masterClrMapping/>
  </p:clrMapOvr>
</p:sld>
</file>

<file path=ppt/theme/theme1.xml><?xml version="1.0" encoding="utf-8"?>
<a:theme xmlns:a="http://schemas.openxmlformats.org/drawingml/2006/main" name="Retrospettivo">
  <a:themeElements>
    <a:clrScheme name="Retrospettivo">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ttiv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ttivo">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Retrospect</Template>
  <TotalTime>1812</TotalTime>
  <Words>2742</Words>
  <Application>Microsoft Office PowerPoint</Application>
  <PresentationFormat>Widescreen</PresentationFormat>
  <Paragraphs>226</Paragraphs>
  <Slides>21</Slides>
  <Notes>1</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21</vt:i4>
      </vt:variant>
    </vt:vector>
  </HeadingPairs>
  <TitlesOfParts>
    <vt:vector size="29" baseType="lpstr">
      <vt:lpstr>Aptos</vt:lpstr>
      <vt:lpstr>Arial</vt:lpstr>
      <vt:lpstr>Book Antiqua</vt:lpstr>
      <vt:lpstr>Calibri</vt:lpstr>
      <vt:lpstr>Calibri Light</vt:lpstr>
      <vt:lpstr>Cambria</vt:lpstr>
      <vt:lpstr>Plus Jakarta Sans</vt:lpstr>
      <vt:lpstr>Retrospettivo</vt:lpstr>
      <vt:lpstr>  IVA nelle esportazioni, plafond e lettera d'intento</vt:lpstr>
      <vt:lpstr>L’IVA, QUESTA «SCONOSCIUTA» TRA DIRITTO NAZIONALE E DIRITTO COMUNITARIO</vt:lpstr>
      <vt:lpstr>L’IVA E LE «SUE» DIVERSE DEFINIZIONI</vt:lpstr>
      <vt:lpstr>La VI Direttiva vs. art. 1 DPR 633/1972: le operazioni «imponibili» IVA </vt:lpstr>
      <vt:lpstr>Il principio di «territorialità»: art. 7 DPR n. 633/72 e ss.</vt:lpstr>
      <vt:lpstr>Il presupposto «territoriale»: le operazioni «effettuate» nel territorio dello Stato</vt:lpstr>
      <vt:lpstr>Le «operazioni non imponibili»:   a) le cessioni all’esportazione ex art. 8 DPR n. 633/72</vt:lpstr>
      <vt:lpstr>Le «operazioni non imponibili»:   a) le cessioni all’esportazione ex art. 8 DPR n. 633/72 (segue)</vt:lpstr>
      <vt:lpstr>Le «operazioni non imponibili»: art. 8, c. 1 lett. c)  GLI ESPORTATORI ABITUALI </vt:lpstr>
      <vt:lpstr>Le «operazioni non imponibili»: art. 8, c. 1 lett. c)  GLI ESPORTATORI ABITUALI (segue)</vt:lpstr>
      <vt:lpstr>Le «operazioni non imponibili»: art. 8, c. 1 lett. c)  GLI ESPORTATORI ABITUALI- LA DICHIARAZIONE DI INTENTO</vt:lpstr>
      <vt:lpstr>Le «operazioni non imponibili»: art. 8, c. 1 lett. c)  GLI ESPORTATORI ABITUALI- LA DICHIARAZIONE DI INTENTO</vt:lpstr>
      <vt:lpstr>Le «operazioni non imponibili»: art. 8, c. 1 lett. c)  GLI ESPORTATORI ABITUALI- LA DICHIARAZIONE DI INTENTO</vt:lpstr>
      <vt:lpstr>Le «operazioni non imponibili»:   a) le cessioni all’esportazione ex art. 8 DPR n. 633/72  GLI ADEMPIMENTI IVA</vt:lpstr>
      <vt:lpstr>Le «operazioni non imponibili»:   LA PROVA DELL’AVVENUTA ESPORTAZIONE</vt:lpstr>
      <vt:lpstr>Le «operazioni non imponibili»:   LA PROVA DELL’AVVENUTA ESPORTAZIONE</vt:lpstr>
      <vt:lpstr>Le «operazioni non imponibili»:   b) le cessioni intraUE ex art. 41  c. 1 DL 331/93</vt:lpstr>
      <vt:lpstr>Le «operazioni non imponibili»:   b) le cessioni intraUE ex art. 41  c. 1 DL 331/93</vt:lpstr>
      <vt:lpstr>GLI ESONERI DAL MODELLO INTRASTAT</vt:lpstr>
      <vt:lpstr>Le «operazioni non imponibili»:   LA PROVA DELLA CESSIONE UE</vt:lpstr>
      <vt:lpstr>Le «operazioni non imponibili»:   LA PROVA DELLA CESSIONE UE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annamaria.argentino@studiotributarioargentino.com</dc:creator>
  <cp:lastModifiedBy>annamaria.argentino@studiotributarioargentino.com</cp:lastModifiedBy>
  <cp:revision>49</cp:revision>
  <dcterms:created xsi:type="dcterms:W3CDTF">2024-06-17T17:22:30Z</dcterms:created>
  <dcterms:modified xsi:type="dcterms:W3CDTF">2026-06-25T12:52:23Z</dcterms:modified>
</cp:coreProperties>
</file>